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5" r:id="rId13"/>
    <p:sldId id="268" r:id="rId14"/>
    <p:sldId id="266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orient="horz" pos="259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jpJn2U+hb/eyopROGFNoPau4Ni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423B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60"/>
      </p:cViewPr>
      <p:guideLst>
        <p:guide orient="horz" pos="1620"/>
        <p:guide pos="2880"/>
        <p:guide pos="385"/>
        <p:guide orient="horz" pos="2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419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19238dd1c2_1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219238dd1c2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c24867a50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1c24867a50f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Los estudiantes trabajan en grupos, en la última pregunta de la Hoja de Actividades. </a:t>
            </a:r>
            <a:endParaRPr/>
          </a:p>
        </p:txBody>
      </p:sp>
      <p:sp>
        <p:nvSpPr>
          <p:cNvPr id="208" name="Google Shape;208;g1c24867a50f_0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9938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c24867a50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g1c24867a50f_0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Puede ocupar esta diapositiva para los últimos dos puntos de la sistematización.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 sz="1100"/>
              <a:t>3.  Para denotar a los números a la derecha del cero en la recta numérica se utiliza el signo (+). Sin embargo, muchas veces el signo + no se anota.</a:t>
            </a: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 sz="1100"/>
              <a:t>4.  Los números enteros son aquellos números que incluyen a los números naturales (es decir, los números positivos) el cero y los números negativos, que se encuentran a la izquierda del cero.</a:t>
            </a: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g1c24867a50f_0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c24867a50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1c24867a50f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Los estudiantes trabajan en grupos, en la última pregunta de la Hoja de Actividades. </a:t>
            </a:r>
            <a:endParaRPr/>
          </a:p>
        </p:txBody>
      </p:sp>
      <p:sp>
        <p:nvSpPr>
          <p:cNvPr id="208" name="Google Shape;208;g1c24867a50f_0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0273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19238dd1c2_1_1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219238dd1c2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bc59a8f8a2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1bc59a8f8a2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1bc59a8f8a2_1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c24867a50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1c24867a50f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Presentar el pdf con la Infografía 1</a:t>
            </a:r>
            <a:endParaRPr/>
          </a:p>
        </p:txBody>
      </p:sp>
      <p:sp>
        <p:nvSpPr>
          <p:cNvPr id="171" name="Google Shape;171;g1c24867a50f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c24867a50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1c24867a50f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Presentar el pdf con la Infografía 1</a:t>
            </a:r>
            <a:endParaRPr/>
          </a:p>
        </p:txBody>
      </p:sp>
      <p:sp>
        <p:nvSpPr>
          <p:cNvPr id="180" name="Google Shape;180;g1c24867a50f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c24867a50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1c24867a50f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Presentar el pdf con la Infografía 1</a:t>
            </a:r>
            <a:endParaRPr/>
          </a:p>
        </p:txBody>
      </p:sp>
      <p:sp>
        <p:nvSpPr>
          <p:cNvPr id="188" name="Google Shape;188;g1c24867a50f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c24867a50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1c24867a50f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Los estudiantes trabajan en grupos, en las primeras tres preguntas de la Hoja de Actividades. </a:t>
            </a:r>
            <a:endParaRPr/>
          </a:p>
        </p:txBody>
      </p:sp>
      <p:sp>
        <p:nvSpPr>
          <p:cNvPr id="201" name="Google Shape;201;g1c24867a50f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c24867a50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1c24867a50f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Los estudiantes trabajan en grupos, en la última pregunta de la Hoja de Actividades. </a:t>
            </a:r>
            <a:endParaRPr/>
          </a:p>
        </p:txBody>
      </p:sp>
      <p:sp>
        <p:nvSpPr>
          <p:cNvPr id="208" name="Google Shape;208;g1c24867a50f_0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c24867a50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1c24867a50f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Presente el pdf con la Infografía 2.</a:t>
            </a:r>
            <a:endParaRPr/>
          </a:p>
        </p:txBody>
      </p:sp>
      <p:sp>
        <p:nvSpPr>
          <p:cNvPr id="215" name="Google Shape;215;g1c24867a50f_0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c24867a50f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1c24867a50f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 dirty="0"/>
              <a:t>Puede ocupar esta diapositiva para los primeros dos puntos de la sistematización.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s-419" sz="1100" dirty="0"/>
              <a:t>En el contexto se han utilizado los signos positivos y negativos para referirse a las zonas horarias que están adelantadas o retrasadas respecto de la zona cero.</a:t>
            </a:r>
            <a:endParaRPr sz="1100"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s-419" sz="1100" dirty="0"/>
              <a:t>De forma similar a cómo se representaron las zonas horarias retrasadas o adelantadas respecto de la zona cero, en la recta numérica también se utiliza el signo (-) o (+) para representar a los números que se encuentran a la izquierda o a la derecha del cero.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3" name="Google Shape;223;g1c24867a50f_0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6" descr="Logotip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9" y="0"/>
            <a:ext cx="914342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body" idx="1"/>
          </p:nvPr>
        </p:nvSpPr>
        <p:spPr>
          <a:xfrm>
            <a:off x="3887391" y="740574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83" lvl="0" indent="-323835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766" lvl="1" indent="-30478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648" lvl="2" indent="-28573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532" lvl="3" indent="-26668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415" lvl="4" indent="-26668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297" lvl="5" indent="-26668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180" lvl="6" indent="-26668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063" lvl="7" indent="-26668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5946" lvl="8" indent="-26668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83" lvl="0" indent="-171442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766" lvl="1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1"/>
            </a:lvl2pPr>
            <a:lvl3pPr marL="1028648" lvl="2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532" lvl="3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1"/>
            </a:lvl4pPr>
            <a:lvl5pPr marL="1714415" lvl="4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1"/>
            </a:lvl5pPr>
            <a:lvl6pPr marL="2057297" lvl="5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1"/>
            </a:lvl6pPr>
            <a:lvl7pPr marL="2400180" lvl="6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1"/>
            </a:lvl7pPr>
            <a:lvl8pPr marL="2743063" lvl="7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1"/>
            </a:lvl8pPr>
            <a:lvl9pPr marL="3085946" lvl="8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1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dt" idx="10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ftr" idx="11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>
            <a:spLocks noGrp="1"/>
          </p:cNvSpPr>
          <p:nvPr>
            <p:ph type="pic" idx="2"/>
          </p:nvPr>
        </p:nvSpPr>
        <p:spPr>
          <a:xfrm>
            <a:off x="3887391" y="740574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83" lvl="0" indent="-171442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766" lvl="1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1"/>
            </a:lvl2pPr>
            <a:lvl3pPr marL="1028648" lvl="2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532" lvl="3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1"/>
            </a:lvl4pPr>
            <a:lvl5pPr marL="1714415" lvl="4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1"/>
            </a:lvl5pPr>
            <a:lvl6pPr marL="2057297" lvl="5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1"/>
            </a:lvl6pPr>
            <a:lvl7pPr marL="2400180" lvl="6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1"/>
            </a:lvl7pPr>
            <a:lvl8pPr marL="2743063" lvl="7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1"/>
            </a:lvl8pPr>
            <a:lvl9pPr marL="3085946" lvl="8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1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dt" idx="10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ftr" idx="11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628650" y="25387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 rot="5400000">
            <a:off x="2940250" y="-942380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83" lvl="0" indent="-257162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66" lvl="1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48" lvl="2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32" lvl="3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15" lvl="4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297" lvl="5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180" lvl="6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063" lvl="7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5946" lvl="8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dt" idx="10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ftr" idx="11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ldNum" idx="12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 rot="5400000">
            <a:off x="5350076" y="1467447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1"/>
          </p:nvPr>
        </p:nvSpPr>
        <p:spPr>
          <a:xfrm rot="5400000">
            <a:off x="1349576" y="-447078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83" lvl="0" indent="-257162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66" lvl="1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48" lvl="2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32" lvl="3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15" lvl="4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297" lvl="5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180" lvl="6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063" lvl="7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5946" lvl="8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dt" idx="10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ftr" idx="11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ldNum" idx="12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9238dd1c2_1_8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219238dd1c2_1_8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g219238dd1c2_1_8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g219238dd1c2_1_92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" y="3"/>
            <a:ext cx="914343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19238dd1c2_1_94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7" y="3"/>
            <a:ext cx="914343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19238dd1c2_1_96"/>
          <p:cNvSpPr txBox="1">
            <a:spLocks noGrp="1"/>
          </p:cNvSpPr>
          <p:nvPr>
            <p:ph type="title"/>
          </p:nvPr>
        </p:nvSpPr>
        <p:spPr>
          <a:xfrm>
            <a:off x="628650" y="253870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g219238dd1c2_1_9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83" lvl="0" indent="-261926"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685766" lvl="1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028648" lvl="2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371532" lvl="3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1714415" lvl="4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057297" lvl="5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2400180" lvl="6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2743063" lvl="7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3085946" lvl="8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g219238dd1c2_1_9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219238dd1c2_1_9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219238dd1c2_1_9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19238dd1c2_1_102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g219238dd1c2_1_102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83" lvl="0" indent="-171442"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766" lvl="1" indent="-17144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648" lvl="2" indent="-17144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425">
                <a:solidFill>
                  <a:srgbClr val="888888"/>
                </a:solidFill>
              </a:defRPr>
            </a:lvl3pPr>
            <a:lvl4pPr marL="1371532" lvl="3" indent="-17144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415" lvl="4" indent="-17144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297" lvl="5" indent="-17144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180" lvl="6" indent="-17144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063" lvl="7" indent="-17144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5946" lvl="8" indent="-17144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g219238dd1c2_1_10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219238dd1c2_1_10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219238dd1c2_1_10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19238dd1c2_1_108"/>
          <p:cNvSpPr txBox="1">
            <a:spLocks noGrp="1"/>
          </p:cNvSpPr>
          <p:nvPr>
            <p:ph type="title"/>
          </p:nvPr>
        </p:nvSpPr>
        <p:spPr>
          <a:xfrm>
            <a:off x="628650" y="253870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g219238dd1c2_1_10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83" lvl="0" indent="-261926"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685766" lvl="1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028648" lvl="2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371532" lvl="3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1714415" lvl="4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057297" lvl="5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2400180" lvl="6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2743063" lvl="7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3085946" lvl="8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g219238dd1c2_1_10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83" lvl="0" indent="-261926"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685766" lvl="1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028648" lvl="2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371532" lvl="3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1714415" lvl="4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057297" lvl="5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2400180" lvl="6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2743063" lvl="7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3085946" lvl="8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g219238dd1c2_1_10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219238dd1c2_1_10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219238dd1c2_1_10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7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9" y="0"/>
            <a:ext cx="914342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19238dd1c2_1_115"/>
          <p:cNvSpPr txBox="1">
            <a:spLocks noGrp="1"/>
          </p:cNvSpPr>
          <p:nvPr>
            <p:ph type="title"/>
          </p:nvPr>
        </p:nvSpPr>
        <p:spPr>
          <a:xfrm>
            <a:off x="629841" y="273845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g219238dd1c2_1_115"/>
          <p:cNvSpPr txBox="1">
            <a:spLocks noGrp="1"/>
          </p:cNvSpPr>
          <p:nvPr>
            <p:ph type="body" idx="1"/>
          </p:nvPr>
        </p:nvSpPr>
        <p:spPr>
          <a:xfrm>
            <a:off x="629843" y="1260872"/>
            <a:ext cx="3868425" cy="61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883" lvl="0" indent="-171442"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766" lvl="1" indent="-17144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648" lvl="2" indent="-17144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425" b="1"/>
            </a:lvl3pPr>
            <a:lvl4pPr marL="1371532" lvl="3" indent="-17144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415" lvl="4" indent="-17144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297" lvl="5" indent="-17144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180" lvl="6" indent="-17144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063" lvl="7" indent="-17144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5946" lvl="8" indent="-17144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118" name="Google Shape;118;g219238dd1c2_1_115"/>
          <p:cNvSpPr txBox="1">
            <a:spLocks noGrp="1"/>
          </p:cNvSpPr>
          <p:nvPr>
            <p:ph type="body" idx="2"/>
          </p:nvPr>
        </p:nvSpPr>
        <p:spPr>
          <a:xfrm>
            <a:off x="629843" y="1878806"/>
            <a:ext cx="3868425" cy="276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83" lvl="0" indent="-261926"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685766" lvl="1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028648" lvl="2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371532" lvl="3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1714415" lvl="4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057297" lvl="5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2400180" lvl="6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2743063" lvl="7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3085946" lvl="8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g219238dd1c2_1_115"/>
          <p:cNvSpPr txBox="1">
            <a:spLocks noGrp="1"/>
          </p:cNvSpPr>
          <p:nvPr>
            <p:ph type="body" idx="3"/>
          </p:nvPr>
        </p:nvSpPr>
        <p:spPr>
          <a:xfrm>
            <a:off x="4629152" y="1260872"/>
            <a:ext cx="3887325" cy="61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883" lvl="0" indent="-171442"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766" lvl="1" indent="-17144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648" lvl="2" indent="-17144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425" b="1"/>
            </a:lvl3pPr>
            <a:lvl4pPr marL="1371532" lvl="3" indent="-17144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415" lvl="4" indent="-17144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297" lvl="5" indent="-17144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180" lvl="6" indent="-17144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063" lvl="7" indent="-17144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5946" lvl="8" indent="-17144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120" name="Google Shape;120;g219238dd1c2_1_115"/>
          <p:cNvSpPr txBox="1">
            <a:spLocks noGrp="1"/>
          </p:cNvSpPr>
          <p:nvPr>
            <p:ph type="body" idx="4"/>
          </p:nvPr>
        </p:nvSpPr>
        <p:spPr>
          <a:xfrm>
            <a:off x="4629152" y="1878806"/>
            <a:ext cx="3887325" cy="276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83" lvl="0" indent="-261926"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685766" lvl="1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028648" lvl="2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371532" lvl="3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1714415" lvl="4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057297" lvl="5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2400180" lvl="6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2743063" lvl="7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3085946" lvl="8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g219238dd1c2_1_1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219238dd1c2_1_1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219238dd1c2_1_1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19238dd1c2_1_124"/>
          <p:cNvSpPr txBox="1">
            <a:spLocks noGrp="1"/>
          </p:cNvSpPr>
          <p:nvPr>
            <p:ph type="title"/>
          </p:nvPr>
        </p:nvSpPr>
        <p:spPr>
          <a:xfrm>
            <a:off x="628650" y="253870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g219238dd1c2_1_1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219238dd1c2_1_1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219238dd1c2_1_1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19238dd1c2_1_129"/>
          <p:cNvSpPr txBox="1">
            <a:spLocks noGrp="1"/>
          </p:cNvSpPr>
          <p:nvPr>
            <p:ph type="title"/>
          </p:nvPr>
        </p:nvSpPr>
        <p:spPr>
          <a:xfrm>
            <a:off x="629843" y="342901"/>
            <a:ext cx="2949075" cy="12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g219238dd1c2_1_129"/>
          <p:cNvSpPr txBox="1">
            <a:spLocks noGrp="1"/>
          </p:cNvSpPr>
          <p:nvPr>
            <p:ph type="body" idx="1"/>
          </p:nvPr>
        </p:nvSpPr>
        <p:spPr>
          <a:xfrm>
            <a:off x="3887393" y="740570"/>
            <a:ext cx="4629375" cy="365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83" lvl="0" indent="-323835"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766" lvl="1" indent="-30478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648" lvl="2" indent="-28573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532" lvl="3" indent="-2666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415" lvl="4" indent="-2666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297" lvl="5" indent="-2666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180" lvl="6" indent="-2666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063" lvl="7" indent="-2666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5946" lvl="8" indent="-2666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132" name="Google Shape;132;g219238dd1c2_1_129"/>
          <p:cNvSpPr txBox="1">
            <a:spLocks noGrp="1"/>
          </p:cNvSpPr>
          <p:nvPr>
            <p:ph type="body" idx="2"/>
          </p:nvPr>
        </p:nvSpPr>
        <p:spPr>
          <a:xfrm>
            <a:off x="629843" y="1543051"/>
            <a:ext cx="2949075" cy="285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83" lvl="0" indent="-171442"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766" lvl="1" indent="-17144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125"/>
            </a:lvl2pPr>
            <a:lvl3pPr marL="1028648" lvl="2" indent="-17144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532" lvl="3" indent="-17144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825"/>
            </a:lvl4pPr>
            <a:lvl5pPr marL="1714415" lvl="4" indent="-17144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825"/>
            </a:lvl5pPr>
            <a:lvl6pPr marL="2057297" lvl="5" indent="-17144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825"/>
            </a:lvl6pPr>
            <a:lvl7pPr marL="2400180" lvl="6" indent="-17144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825"/>
            </a:lvl7pPr>
            <a:lvl8pPr marL="2743063" lvl="7" indent="-17144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825"/>
            </a:lvl8pPr>
            <a:lvl9pPr marL="3085946" lvl="8" indent="-17144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133" name="Google Shape;133;g219238dd1c2_1_1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219238dd1c2_1_1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219238dd1c2_1_1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19238dd1c2_1_136"/>
          <p:cNvSpPr txBox="1">
            <a:spLocks noGrp="1"/>
          </p:cNvSpPr>
          <p:nvPr>
            <p:ph type="title"/>
          </p:nvPr>
        </p:nvSpPr>
        <p:spPr>
          <a:xfrm>
            <a:off x="629843" y="342901"/>
            <a:ext cx="2949075" cy="12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g219238dd1c2_1_136"/>
          <p:cNvSpPr>
            <a:spLocks noGrp="1"/>
          </p:cNvSpPr>
          <p:nvPr>
            <p:ph type="pic" idx="2"/>
          </p:nvPr>
        </p:nvSpPr>
        <p:spPr>
          <a:xfrm>
            <a:off x="3887393" y="740570"/>
            <a:ext cx="4629375" cy="3655125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g219238dd1c2_1_136"/>
          <p:cNvSpPr txBox="1">
            <a:spLocks noGrp="1"/>
          </p:cNvSpPr>
          <p:nvPr>
            <p:ph type="body" idx="1"/>
          </p:nvPr>
        </p:nvSpPr>
        <p:spPr>
          <a:xfrm>
            <a:off x="629843" y="1543051"/>
            <a:ext cx="2949075" cy="285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83" lvl="0" indent="-171442"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766" lvl="1" indent="-17144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125"/>
            </a:lvl2pPr>
            <a:lvl3pPr marL="1028648" lvl="2" indent="-17144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532" lvl="3" indent="-17144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825"/>
            </a:lvl4pPr>
            <a:lvl5pPr marL="1714415" lvl="4" indent="-17144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825"/>
            </a:lvl5pPr>
            <a:lvl6pPr marL="2057297" lvl="5" indent="-17144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825"/>
            </a:lvl6pPr>
            <a:lvl7pPr marL="2400180" lvl="6" indent="-17144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825"/>
            </a:lvl7pPr>
            <a:lvl8pPr marL="2743063" lvl="7" indent="-17144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825"/>
            </a:lvl8pPr>
            <a:lvl9pPr marL="3085946" lvl="8" indent="-17144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140" name="Google Shape;140;g219238dd1c2_1_1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219238dd1c2_1_1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219238dd1c2_1_1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19238dd1c2_1_143"/>
          <p:cNvSpPr txBox="1">
            <a:spLocks noGrp="1"/>
          </p:cNvSpPr>
          <p:nvPr>
            <p:ph type="title"/>
          </p:nvPr>
        </p:nvSpPr>
        <p:spPr>
          <a:xfrm>
            <a:off x="628650" y="253870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g219238dd1c2_1_14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83" lvl="0" indent="-261926"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685766" lvl="1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028648" lvl="2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371532" lvl="3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1714415" lvl="4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057297" lvl="5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2400180" lvl="6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2743063" lvl="7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3085946" lvl="8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g219238dd1c2_1_14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219238dd1c2_1_14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219238dd1c2_1_14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19238dd1c2_1_149"/>
          <p:cNvSpPr txBox="1">
            <a:spLocks noGrp="1"/>
          </p:cNvSpPr>
          <p:nvPr>
            <p:ph type="title"/>
          </p:nvPr>
        </p:nvSpPr>
        <p:spPr>
          <a:xfrm rot="5400000">
            <a:off x="5350051" y="1467471"/>
            <a:ext cx="4358925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g219238dd1c2_1_149"/>
          <p:cNvSpPr txBox="1">
            <a:spLocks noGrp="1"/>
          </p:cNvSpPr>
          <p:nvPr>
            <p:ph type="body" idx="1"/>
          </p:nvPr>
        </p:nvSpPr>
        <p:spPr>
          <a:xfrm rot="5400000">
            <a:off x="1349552" y="-447055"/>
            <a:ext cx="4358925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83" lvl="0" indent="-261926"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685766" lvl="1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028648" lvl="2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371532" lvl="3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1714415" lvl="4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057297" lvl="5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2400180" lvl="6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2743063" lvl="7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3085946" lvl="8" indent="-26192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g219238dd1c2_1_14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219238dd1c2_1_14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219238dd1c2_1_14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8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9" y="0"/>
            <a:ext cx="914342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 txBox="1">
            <a:spLocks noGrp="1"/>
          </p:cNvSpPr>
          <p:nvPr>
            <p:ph type="title"/>
          </p:nvPr>
        </p:nvSpPr>
        <p:spPr>
          <a:xfrm>
            <a:off x="628650" y="25387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83" lvl="0" indent="-257162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66" lvl="1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48" lvl="2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32" lvl="3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15" lvl="4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297" lvl="5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180" lvl="6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063" lvl="7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5946" lvl="8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dt" idx="10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ftr" idx="11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sldNum" idx="12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>
            <a:spLocks noGrp="1"/>
          </p:cNvSpPr>
          <p:nvPr>
            <p:ph type="title"/>
          </p:nvPr>
        </p:nvSpPr>
        <p:spPr>
          <a:xfrm>
            <a:off x="623888" y="1282308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body" idx="1"/>
          </p:nvPr>
        </p:nvSpPr>
        <p:spPr>
          <a:xfrm>
            <a:off x="623888" y="3442101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83" lvl="0" indent="-171442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766" lvl="1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648" lvl="2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1">
                <a:solidFill>
                  <a:srgbClr val="888888"/>
                </a:solidFill>
              </a:defRPr>
            </a:lvl3pPr>
            <a:lvl4pPr marL="1371532" lvl="3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415" lvl="4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297" lvl="5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180" lvl="6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063" lvl="7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5946" lvl="8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dt" idx="10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ftr" idx="11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sldNum" idx="12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>
            <a:spLocks noGrp="1"/>
          </p:cNvSpPr>
          <p:nvPr>
            <p:ph type="title"/>
          </p:nvPr>
        </p:nvSpPr>
        <p:spPr>
          <a:xfrm>
            <a:off x="628650" y="25387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83" lvl="0" indent="-257162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66" lvl="1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48" lvl="2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32" lvl="3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15" lvl="4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297" lvl="5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180" lvl="6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063" lvl="7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5946" lvl="8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83" lvl="0" indent="-257162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66" lvl="1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48" lvl="2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32" lvl="3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15" lvl="4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297" lvl="5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180" lvl="6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063" lvl="7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5946" lvl="8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dt" idx="10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ftr" idx="11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ldNum" idx="12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883" lvl="0" indent="-171442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766" lvl="1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648" lvl="2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1" b="1"/>
            </a:lvl3pPr>
            <a:lvl4pPr marL="1371532" lvl="3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415" lvl="4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297" lvl="5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180" lvl="6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063" lvl="7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5946" lvl="8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83" lvl="0" indent="-257162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66" lvl="1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48" lvl="2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32" lvl="3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15" lvl="4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297" lvl="5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180" lvl="6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063" lvl="7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5946" lvl="8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3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883" lvl="0" indent="-171442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766" lvl="1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648" lvl="2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1" b="1"/>
            </a:lvl3pPr>
            <a:lvl4pPr marL="1371532" lvl="3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415" lvl="4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297" lvl="5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180" lvl="6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063" lvl="7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5946" lvl="8" indent="-17144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4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83" lvl="0" indent="-257162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66" lvl="1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48" lvl="2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32" lvl="3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15" lvl="4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297" lvl="5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180" lvl="6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063" lvl="7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5946" lvl="8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dt" idx="10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ftr" idx="11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628650" y="25387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dt" idx="10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ftr" idx="11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dt" idx="10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ftr" idx="11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ldNum" idx="12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dt" idx="10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ftr" idx="11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ldNum" idx="12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9238dd1c2_1_8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g219238dd1c2_1_8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g219238dd1c2_1_8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g219238dd1c2_1_8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219238dd1c2_1_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2"/>
            <a:ext cx="9144004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219238dd1c2_1_78"/>
          <p:cNvSpPr txBox="1"/>
          <p:nvPr/>
        </p:nvSpPr>
        <p:spPr>
          <a:xfrm>
            <a:off x="484087" y="2248595"/>
            <a:ext cx="8175825" cy="646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>
              <a:buSzPts val="4400"/>
            </a:pPr>
            <a:r>
              <a:rPr lang="es-419" sz="3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Husos horarios</a:t>
            </a:r>
            <a:endParaRPr sz="33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c24867a50f_0_42"/>
          <p:cNvSpPr txBox="1"/>
          <p:nvPr/>
        </p:nvSpPr>
        <p:spPr>
          <a:xfrm>
            <a:off x="639562" y="1206703"/>
            <a:ext cx="7864875" cy="2600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L="285750" indent="-285750" algn="just">
              <a:buSzPts val="3000"/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s-MX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contexto se han utilizado los signos “+” y “-”, que se denominan signos positivos y negativos, respectivamente, para referirse a las zonas horarias que están adelantadas o retrasadas respecto de la zona cero. </a:t>
            </a:r>
          </a:p>
          <a:p>
            <a:pPr algn="just">
              <a:buSzPts val="3000"/>
            </a:pPr>
            <a:endParaRPr lang="es-MX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 algn="just">
              <a:buSzPts val="3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forma similar a cómo se representaron las zonas horarias retrasadas o adelantadas respecto de la zona cero, en la recta numérica también se utiliza el signo (-) o (+) para representar a los números que se encuentran a la izquierda o a la derecha del cero</a:t>
            </a:r>
            <a:r>
              <a:rPr lang="es-MX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MX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25;g1c24867a50f_0_54"/>
          <p:cNvSpPr txBox="1"/>
          <p:nvPr/>
        </p:nvSpPr>
        <p:spPr>
          <a:xfrm>
            <a:off x="611188" y="353001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SzPts val="3800"/>
            </a:pPr>
            <a:r>
              <a:rPr lang="es-419" sz="30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1730459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c24867a50f_0_65"/>
          <p:cNvSpPr txBox="1"/>
          <p:nvPr/>
        </p:nvSpPr>
        <p:spPr>
          <a:xfrm>
            <a:off x="683909" y="411163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SzPts val="3800"/>
            </a:pPr>
            <a:r>
              <a:rPr lang="es-419" sz="30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3000" b="1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g1c24867a50f_0_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909" y="2629070"/>
            <a:ext cx="8111213" cy="20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11;g1c24867a50f_0_42"/>
          <p:cNvSpPr txBox="1"/>
          <p:nvPr/>
        </p:nvSpPr>
        <p:spPr>
          <a:xfrm>
            <a:off x="639562" y="1206703"/>
            <a:ext cx="7864875" cy="1061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L="285750" indent="-285750" algn="just">
              <a:buSzPts val="3000"/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s-MX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números enteros incluyen al cero, los números naturales y sus opuestos, que son los números que se ubican a la misma distancia de cada natural, pero a la izquierda del cero en la recta numérica.</a:t>
            </a:r>
            <a:endParaRPr sz="2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c24867a50f_0_42"/>
          <p:cNvSpPr txBox="1"/>
          <p:nvPr/>
        </p:nvSpPr>
        <p:spPr>
          <a:xfrm>
            <a:off x="639562" y="1206703"/>
            <a:ext cx="7864875" cy="1369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L="285750" indent="-285750" algn="just">
              <a:buSzPts val="3000"/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</a:t>
            </a:r>
            <a:r>
              <a:rPr lang="es-MX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describir un número entero no basta con indicar su magnitud (distancia a la que se encuentra del 0), sino también en qué lado de la recta numérica se encuentra, es decir su sentido, que se denota mediante los signos + y -.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25;g1c24867a50f_0_54"/>
          <p:cNvSpPr txBox="1"/>
          <p:nvPr/>
        </p:nvSpPr>
        <p:spPr>
          <a:xfrm>
            <a:off x="611188" y="353001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SzPts val="3800"/>
            </a:pPr>
            <a:r>
              <a:rPr lang="es-419" sz="30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3169292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g219238dd1c2_1_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2"/>
            <a:ext cx="9144004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219238dd1c2_1_155"/>
          <p:cNvSpPr txBox="1"/>
          <p:nvPr/>
        </p:nvSpPr>
        <p:spPr>
          <a:xfrm>
            <a:off x="484087" y="2225512"/>
            <a:ext cx="8175825" cy="646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>
              <a:buSzPts val="4400"/>
            </a:pPr>
            <a:r>
              <a:rPr lang="es-419" sz="3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Husos horarios</a:t>
            </a:r>
            <a:endParaRPr sz="33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bc59a8f8a2_1_1"/>
          <p:cNvSpPr txBox="1"/>
          <p:nvPr/>
        </p:nvSpPr>
        <p:spPr>
          <a:xfrm>
            <a:off x="629427" y="423335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Clr>
                <a:schemeClr val="dk1"/>
              </a:buClr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Zonas horarias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1bc59a8f8a2_1_1"/>
          <p:cNvSpPr/>
          <p:nvPr/>
        </p:nvSpPr>
        <p:spPr>
          <a:xfrm>
            <a:off x="813941" y="1703175"/>
            <a:ext cx="7516125" cy="2080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51431" tIns="51431" rIns="51431" bIns="51431" anchor="ctr" anchorCtr="0">
            <a:noAutofit/>
          </a:bodyPr>
          <a:lstStyle/>
          <a:p>
            <a:pPr marL="342883" indent="-285737" algn="just"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¿Sabían que la hora es distinta dependiendo del lugar del mundo en el que estés?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83" algn="just">
              <a:buClr>
                <a:schemeClr val="dk1"/>
              </a:buClr>
              <a:buSzPts val="3000"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83" indent="-285737" algn="just"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qué creen que ocurre lo anterior?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c24867a50f_0_3"/>
          <p:cNvSpPr txBox="1"/>
          <p:nvPr/>
        </p:nvSpPr>
        <p:spPr>
          <a:xfrm>
            <a:off x="928128" y="1946011"/>
            <a:ext cx="7287751" cy="33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SzPts val="1700"/>
            </a:pPr>
            <a:endParaRPr sz="1275"/>
          </a:p>
        </p:txBody>
      </p:sp>
      <p:sp>
        <p:nvSpPr>
          <p:cNvPr id="174" name="Google Shape;174;g1c24867a50f_0_3"/>
          <p:cNvSpPr txBox="1"/>
          <p:nvPr/>
        </p:nvSpPr>
        <p:spPr>
          <a:xfrm>
            <a:off x="639566" y="1117575"/>
            <a:ext cx="7864875" cy="507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>
              <a:buSzPts val="3000"/>
            </a:pPr>
            <a:r>
              <a:rPr lang="es-CL" sz="2400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Revisemos el recurso “Husos Horarios”</a:t>
            </a:r>
          </a:p>
        </p:txBody>
      </p:sp>
      <p:sp>
        <p:nvSpPr>
          <p:cNvPr id="175" name="Google Shape;175;g1c24867a50f_0_3"/>
          <p:cNvSpPr txBox="1"/>
          <p:nvPr/>
        </p:nvSpPr>
        <p:spPr>
          <a:xfrm>
            <a:off x="639566" y="357120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Clr>
                <a:schemeClr val="dk1"/>
              </a:buClr>
            </a:pPr>
            <a:r>
              <a:rPr lang="es-CL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Infografía</a:t>
            </a:r>
            <a:r>
              <a:rPr lang="es-CL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endParaRPr sz="27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g1c24867a50f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4218" y="1946009"/>
            <a:ext cx="3755571" cy="2644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c24867a50f_0_12"/>
          <p:cNvSpPr txBox="1"/>
          <p:nvPr/>
        </p:nvSpPr>
        <p:spPr>
          <a:xfrm>
            <a:off x="639566" y="1605523"/>
            <a:ext cx="3633300" cy="260069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just">
              <a:buSzPts val="2800"/>
            </a:pPr>
            <a:r>
              <a:rPr lang="es-CL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hora es en Chile cuando en Inglaterra son las 12:00?</a:t>
            </a:r>
          </a:p>
          <a:p>
            <a:pPr marL="342883" algn="just">
              <a:buSzPts val="2800"/>
            </a:pPr>
            <a:endParaRPr lang="es-CL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buSzPts val="2800"/>
            </a:pPr>
            <a:r>
              <a:rPr lang="es-CL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hora será en Chile cuando en Inglaterra sean las 20:00?</a:t>
            </a:r>
          </a:p>
          <a:p>
            <a:pPr marL="342883" algn="just">
              <a:buSzPts val="2800"/>
            </a:pPr>
            <a:endParaRPr lang="es-CL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buSzPts val="2800"/>
            </a:pPr>
            <a:r>
              <a:rPr lang="es-CL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¿Cuántas horas de diferencia hay entre Chile e Inglaterra?</a:t>
            </a:r>
          </a:p>
        </p:txBody>
      </p:sp>
      <p:sp>
        <p:nvSpPr>
          <p:cNvPr id="183" name="Google Shape;183;g1c24867a50f_0_12"/>
          <p:cNvSpPr txBox="1"/>
          <p:nvPr/>
        </p:nvSpPr>
        <p:spPr>
          <a:xfrm>
            <a:off x="611188" y="299575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Clr>
                <a:schemeClr val="dk1"/>
              </a:buClr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g1c24867a50f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1136" y="1602315"/>
            <a:ext cx="3737898" cy="2603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c24867a50f_0_22"/>
          <p:cNvSpPr txBox="1"/>
          <p:nvPr/>
        </p:nvSpPr>
        <p:spPr>
          <a:xfrm>
            <a:off x="596797" y="306824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SzPts val="38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Zona Cero o Zona de Referencia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1c24867a50f_0_22"/>
          <p:cNvSpPr txBox="1"/>
          <p:nvPr/>
        </p:nvSpPr>
        <p:spPr>
          <a:xfrm>
            <a:off x="1729821" y="2005276"/>
            <a:ext cx="6115051" cy="346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endParaRPr sz="135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1c24867a50f_0_22"/>
          <p:cNvSpPr txBox="1"/>
          <p:nvPr/>
        </p:nvSpPr>
        <p:spPr>
          <a:xfrm>
            <a:off x="767798" y="1153580"/>
            <a:ext cx="7864875" cy="44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just">
              <a:buSzPts val="3000"/>
            </a:pPr>
            <a:r>
              <a:rPr lang="es-419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Algunos países que se encuentran en la zona cero (franja de color blanco)</a:t>
            </a:r>
            <a:endParaRPr sz="2000" dirty="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g1c24867a50f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9972" y="2366682"/>
            <a:ext cx="594356" cy="594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1c24867a50f_0_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2159" y="3454266"/>
            <a:ext cx="594356" cy="59435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1c24867a50f_0_22"/>
          <p:cNvSpPr txBox="1"/>
          <p:nvPr/>
        </p:nvSpPr>
        <p:spPr>
          <a:xfrm>
            <a:off x="6924327" y="2456073"/>
            <a:ext cx="91080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just">
              <a:buSzPts val="3000"/>
            </a:pPr>
            <a:r>
              <a:rPr lang="es-419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Escocia</a:t>
            </a:r>
            <a:endParaRPr sz="1800" i="1" dirty="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1c24867a50f_0_22"/>
          <p:cNvSpPr txBox="1"/>
          <p:nvPr/>
        </p:nvSpPr>
        <p:spPr>
          <a:xfrm>
            <a:off x="7001881" y="3543666"/>
            <a:ext cx="1469925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just">
              <a:buSzPts val="3000"/>
            </a:pPr>
            <a:r>
              <a:rPr lang="es-419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Burkina Faso</a:t>
            </a:r>
            <a:endParaRPr sz="1800" i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g1c24867a50f_0_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8891" y="1693047"/>
            <a:ext cx="4762242" cy="3008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c24867a50f_0_33"/>
          <p:cNvSpPr txBox="1"/>
          <p:nvPr/>
        </p:nvSpPr>
        <p:spPr>
          <a:xfrm>
            <a:off x="611188" y="347926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SzPts val="38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1c24867a50f_0_33"/>
          <p:cNvSpPr txBox="1"/>
          <p:nvPr/>
        </p:nvSpPr>
        <p:spPr>
          <a:xfrm>
            <a:off x="753545" y="1348178"/>
            <a:ext cx="7864875" cy="3216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L="400046" indent="-342900"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s-419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 mapa, anoten debajo de cada franja horaria, si está “adelantada” o “retrasada” respecto de la zona cero y en cuantas horas.</a:t>
            </a:r>
          </a:p>
          <a:p>
            <a:pPr marL="400046" indent="-342900">
              <a:buClr>
                <a:schemeClr val="dk1"/>
              </a:buClr>
              <a:buSzPct val="100000"/>
              <a:buFont typeface="+mj-lt"/>
              <a:buAutoNum type="arabicPeriod"/>
            </a:pPr>
            <a:endParaRPr lang="es-CL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48">
              <a:buClr>
                <a:schemeClr val="dk1"/>
              </a:buClr>
              <a:buSzPts val="2400"/>
            </a:pPr>
            <a:r>
              <a:rPr lang="es-CL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 que los países que están adelantados 1 </a:t>
            </a:r>
            <a:r>
              <a:rPr lang="es-CL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hora, </a:t>
            </a:r>
            <a:r>
              <a:rPr lang="es-CL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podemos denotar como la zona horaria “+1”. </a:t>
            </a:r>
          </a:p>
          <a:p>
            <a:pPr marL="57148">
              <a:buClr>
                <a:schemeClr val="dk1"/>
              </a:buClr>
              <a:buSzPts val="2400"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83" indent="-285737">
              <a:buClr>
                <a:schemeClr val="dk1"/>
              </a:buClr>
              <a:buSzPct val="100000"/>
              <a:buFont typeface="Calibri"/>
              <a:buAutoNum type="arabicPeriod" startAt="2"/>
            </a:pPr>
            <a:r>
              <a:rPr lang="es-MX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ejemplos de países que estén en esa zona </a:t>
            </a:r>
            <a:r>
              <a:rPr lang="es-MX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horaria.</a:t>
            </a:r>
          </a:p>
          <a:p>
            <a:pPr marL="342883" indent="-285737">
              <a:buClr>
                <a:schemeClr val="dk1"/>
              </a:buClr>
              <a:buSzPct val="100000"/>
              <a:buFont typeface="Calibri"/>
              <a:buAutoNum type="arabicPeriod" startAt="2"/>
            </a:pPr>
            <a:endParaRPr sz="2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83" indent="-285737">
              <a:buClr>
                <a:schemeClr val="dk1"/>
              </a:buClr>
              <a:buSzPct val="100000"/>
              <a:buFont typeface="Calibri"/>
              <a:buAutoNum type="arabicPeriod" startAt="3"/>
            </a:pPr>
            <a:r>
              <a:rPr lang="es-MX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denotarías la zona horaria que está retrasada 1 hora respecto de la zona cero? Justifica.</a:t>
            </a:r>
            <a:endParaRPr sz="2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924AF8-53DE-A71E-7E68-B1F2633BAE80}"/>
              </a:ext>
            </a:extLst>
          </p:cNvPr>
          <p:cNvSpPr txBox="1"/>
          <p:nvPr/>
        </p:nvSpPr>
        <p:spPr>
          <a:xfrm>
            <a:off x="582546" y="948068"/>
            <a:ext cx="7125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Junto a dos compañeros/as, desarrollen las siguientes preguntas:</a:t>
            </a:r>
            <a:endParaRPr lang="es-CL" sz="20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c24867a50f_0_42"/>
          <p:cNvSpPr txBox="1"/>
          <p:nvPr/>
        </p:nvSpPr>
        <p:spPr>
          <a:xfrm>
            <a:off x="611188" y="292894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SzPts val="3800"/>
            </a:pPr>
            <a:r>
              <a:rPr lang="es-419" sz="30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sz="3000" b="1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1c24867a50f_0_42"/>
          <p:cNvSpPr txBox="1"/>
          <p:nvPr/>
        </p:nvSpPr>
        <p:spPr>
          <a:xfrm>
            <a:off x="639562" y="1206703"/>
            <a:ext cx="7864875" cy="754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SzPts val="3000"/>
            </a:pPr>
            <a:r>
              <a:rPr lang="es-419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s-MX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Considerando la notación acordada, escribe la zona horaria en la que se encuentra cada franja en el mapa.</a:t>
            </a:r>
            <a:endParaRPr sz="2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c24867a50f_0_48"/>
          <p:cNvSpPr txBox="1"/>
          <p:nvPr/>
        </p:nvSpPr>
        <p:spPr>
          <a:xfrm>
            <a:off x="671762" y="330991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SzPts val="38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1c24867a50f_0_48"/>
          <p:cNvSpPr txBox="1"/>
          <p:nvPr/>
        </p:nvSpPr>
        <p:spPr>
          <a:xfrm>
            <a:off x="671762" y="931133"/>
            <a:ext cx="4945725" cy="507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SzPts val="3000"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Comprobemos nuestras respuestas…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g1c24867a50f_0_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3031" y="1531275"/>
            <a:ext cx="4624336" cy="3140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c24867a50f_0_54"/>
          <p:cNvSpPr txBox="1"/>
          <p:nvPr/>
        </p:nvSpPr>
        <p:spPr>
          <a:xfrm>
            <a:off x="611188" y="353001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SzPts val="3800"/>
            </a:pPr>
            <a:r>
              <a:rPr lang="es-419" sz="30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</a:p>
        </p:txBody>
      </p:sp>
      <p:pic>
        <p:nvPicPr>
          <p:cNvPr id="227" name="Google Shape;227;g1c24867a50f_0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1544" y="953143"/>
            <a:ext cx="7060992" cy="4012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680</Words>
  <Application>Microsoft Office PowerPoint</Application>
  <PresentationFormat>Presentación en pantalla (16:9)</PresentationFormat>
  <Paragraphs>67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Ricardo Felipe Fredes Silva (ricardo.fredes)</dc:creator>
  <cp:lastModifiedBy>admin</cp:lastModifiedBy>
  <cp:revision>4</cp:revision>
  <dcterms:created xsi:type="dcterms:W3CDTF">2022-11-30T14:02:43Z</dcterms:created>
  <dcterms:modified xsi:type="dcterms:W3CDTF">2023-10-18T14:37:18Z</dcterms:modified>
</cp:coreProperties>
</file>