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Nuni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8" roundtripDataSignature="AMtx7milhkOqMv5VUF7h6N21XbqlwPoN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Nunito-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Nunito-italic.fntdata"/><Relationship Id="rId23" Type="http://schemas.openxmlformats.org/officeDocument/2006/relationships/slide" Target="slides/slide18.xml"/><Relationship Id="rId45"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Nunit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c7314d046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Una vez que completen la Actividad 1, pida a cada grupo que diga cuál personaje ganó más fichas y que muestren su registro al curso. </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espera que las y los estudiantes noten que existe variedad de resultados en los distintos grupos de la sala de clases. En muchas parejas habrá ganado más fichas el Sombrerero, en otros habrá empate y en una proporción menor de las parejas, Alicia obtuvo más fichas.</a:t>
            </a:r>
            <a:endParaRPr/>
          </a:p>
        </p:txBody>
      </p:sp>
      <p:sp>
        <p:nvSpPr>
          <p:cNvPr id="149" name="Google Shape;149;g25c7314d04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c7314d046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solidFill>
                  <a:schemeClr val="dk1"/>
                </a:solidFill>
                <a:latin typeface="Nunito"/>
                <a:ea typeface="Nunito"/>
                <a:cs typeface="Nunito"/>
                <a:sym typeface="Nunito"/>
              </a:rPr>
              <a:t>Esta pregunta se relaciona con la Tarea 2: Analizar datos obtenidos al repetir un experimento aleatorio.</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rPr lang="es">
                <a:solidFill>
                  <a:schemeClr val="dk1"/>
                </a:solidFill>
                <a:latin typeface="Nunito"/>
                <a:ea typeface="Nunito"/>
                <a:cs typeface="Nunito"/>
                <a:sym typeface="Nunito"/>
              </a:rPr>
              <a:t>En base a estos resultados, es probable que las y los estudiantes piensen que el Sombrerero tiene más posibilidades de ganar que Alicia. También pueden pensar que, dado que no todos los grupos tuvieron un resultado similar, no es posible afirmar quién tiene más o menos probabilidad. </a:t>
            </a:r>
            <a:br>
              <a:rPr lang="es"/>
            </a:br>
            <a:br>
              <a:rPr lang="es"/>
            </a:br>
            <a:endParaRPr/>
          </a:p>
        </p:txBody>
      </p:sp>
      <p:sp>
        <p:nvSpPr>
          <p:cNvPr id="156" name="Google Shape;156;g25c7314d046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c7314d046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solidFill>
                  <a:schemeClr val="dk1"/>
                </a:solidFill>
                <a:latin typeface="Nunito"/>
                <a:ea typeface="Nunito"/>
                <a:cs typeface="Nunito"/>
                <a:sym typeface="Nunito"/>
              </a:rPr>
              <a:t>Haga notar a sus estudiantes que:</a:t>
            </a:r>
            <a:br>
              <a:rPr lang="es"/>
            </a:br>
            <a:endParaRPr/>
          </a:p>
        </p:txBody>
      </p:sp>
      <p:sp>
        <p:nvSpPr>
          <p:cNvPr id="163" name="Google Shape;163;g25c7314d046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c7314d046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solidFill>
                  <a:schemeClr val="dk1"/>
                </a:solidFill>
                <a:latin typeface="Nunito"/>
                <a:ea typeface="Nunito"/>
                <a:cs typeface="Nunito"/>
                <a:sym typeface="Nunito"/>
              </a:rPr>
              <a:t>Para continuar, realice la siguiente pregunta:</a:t>
            </a:r>
            <a:r>
              <a:rPr lang="es"/>
              <a:t> </a:t>
            </a:r>
            <a:br>
              <a:rPr lang="es"/>
            </a:br>
            <a:br>
              <a:rPr lang="es"/>
            </a:br>
            <a:r>
              <a:rPr lang="es"/>
              <a:t>¿Qué podemos hacer para ver si existe o no una tendencia a favor de alguno de los personajes?</a:t>
            </a:r>
            <a:br>
              <a:rPr lang="es"/>
            </a:br>
            <a:br>
              <a:rPr lang="es"/>
            </a:br>
            <a:r>
              <a:rPr lang="es"/>
              <a:t>Se espera que sus estudiantes planteen jugar más veces el juego y así contar con un número suficiente de resultados que indiquen con más claridad si hay una tendencia.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70" name="Google Shape;170;g25c7314d046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5c7314d046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solidFill>
                  <a:schemeClr val="dk1"/>
                </a:solidFill>
                <a:latin typeface="Nunito"/>
                <a:ea typeface="Nunito"/>
                <a:cs typeface="Nunito"/>
                <a:sym typeface="Nunito"/>
              </a:rPr>
              <a:t>Comente que:</a:t>
            </a:r>
            <a:endParaRPr/>
          </a:p>
        </p:txBody>
      </p:sp>
      <p:sp>
        <p:nvSpPr>
          <p:cNvPr id="177" name="Google Shape;177;g25c7314d046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c7314d04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s"/>
              <a:t>Esta pregunta tiene como objetivo que los estudiantes: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s"/>
              <a:t>Reconozcan que el Sombrerero obtiene, en promedio, más fichas que Alicia, ya que al acumular los resultados de todos los grupos de la sala, esta diferencia es notoria.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3" name="Google Shape;183;g25c7314d04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d80a60d0f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Considerando que en la pizarra se muestra el resultado de los grupos de la sala , realice a sus estudiantes las siguientes preguntas: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espera que algunos estudiantes planteen que sí es una cantidad suficiente, ya que se puede evidenciar la diferencia a favor del Sombrerero. Respecto a si la tendencia se puede dar nuevamente, indique a sus estudiantes que es posible, mediante un recurso Geogebra, realizar muchas repeticiones de este juego, para una gran cantidad de veces.</a:t>
            </a:r>
            <a:br>
              <a:rPr lang="es">
                <a:solidFill>
                  <a:schemeClr val="dk1"/>
                </a:solidFill>
                <a:latin typeface="Nunito"/>
                <a:ea typeface="Nunito"/>
                <a:cs typeface="Nunito"/>
                <a:sym typeface="Nunito"/>
              </a:rPr>
            </a:br>
            <a:endParaRPr/>
          </a:p>
        </p:txBody>
      </p:sp>
      <p:sp>
        <p:nvSpPr>
          <p:cNvPr id="190" name="Google Shape;190;g25d80a60d0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d80a60d0f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Considerando que en la pizarra se muestra el resultado de los grupos de la sala , realice a sus estudiantes las siguientes preguntas: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espera que algunos estudiantes planteen que sí es una cantidad suficiente, ya que se puede evidenciar la diferencia a favor del Sombrerero. Respecto a si la tendencia se puede dar nuevamente, indique a sus estudiantes que es posible, mediante un recurso Geogebra, realizar muchas repeticiones de este juego, para una gran cantidad de veces.</a:t>
            </a:r>
            <a:br>
              <a:rPr lang="es">
                <a:solidFill>
                  <a:schemeClr val="dk1"/>
                </a:solidFill>
                <a:latin typeface="Nunito"/>
                <a:ea typeface="Nunito"/>
                <a:cs typeface="Nunito"/>
                <a:sym typeface="Nunito"/>
              </a:rPr>
            </a:br>
            <a:endParaRPr/>
          </a:p>
        </p:txBody>
      </p:sp>
      <p:sp>
        <p:nvSpPr>
          <p:cNvPr id="197" name="Google Shape;197;g25d80a60d0f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5d80a60d0f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Considerando que en la pizarra se muestra el resultado de los grupos de la sala , realice a sus estudiantes las siguientes preguntas: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espera que algunos estudiantes planteen que sí es una cantidad suficiente, ya que se puede evidenciar la diferencia a favor del Sombrerero. Respecto a si la tendencia se puede dar nuevamente, indique a sus estudiantes que es posible, mediante un recurso Geogebra, realizar muchas repeticiones de este juego, para una gran cantidad de veces.</a:t>
            </a:r>
            <a:br>
              <a:rPr lang="es">
                <a:solidFill>
                  <a:schemeClr val="dk1"/>
                </a:solidFill>
                <a:latin typeface="Nunito"/>
                <a:ea typeface="Nunito"/>
                <a:cs typeface="Nunito"/>
                <a:sym typeface="Nunito"/>
              </a:rPr>
            </a:br>
            <a:endParaRPr/>
          </a:p>
        </p:txBody>
      </p:sp>
      <p:sp>
        <p:nvSpPr>
          <p:cNvPr id="204" name="Google Shape;204;g25d80a60d0f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5d80a60d0f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Para graficar esto, muestre el recurso GeoGebra (https://www.geogebra.org/m/h2jhftjm) que realiza hasta 300 repeticiones de este juego y grafica la cantidad de fichas que obtiene cada personaje. Realice múltiples repeticiones de esta simulación utilizando el botón "Reiniciar juego", y observe que en cada caso, aunque la altura de las columnas de fichas no sea idéntica, existe una clara tendencia a favor del Sombrerero. Luego, pregunte:</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De acuerdo a lo observado, ¿qué pueden decir de la probabilidad de ganar del Sombrerero respecto de las de Alicia?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Dentro de las respuestas esperadas, los estudiantes pueden mencionar que el Sombrerero, aproximadamente, gana el doble de veces que Alicia</a:t>
            </a:r>
            <a:endParaRPr>
              <a:solidFill>
                <a:schemeClr val="dk1"/>
              </a:solidFill>
              <a:latin typeface="Nunito"/>
              <a:ea typeface="Nunito"/>
              <a:cs typeface="Nunito"/>
              <a:sym typeface="Nunito"/>
            </a:endParaRPr>
          </a:p>
          <a:p>
            <a:pPr indent="0" lvl="0" marL="0" rtl="0" algn="l">
              <a:spcBef>
                <a:spcPts val="0"/>
              </a:spcBef>
              <a:spcAft>
                <a:spcPts val="0"/>
              </a:spcAft>
              <a:buSzPts val="1100"/>
              <a:buNone/>
            </a:pPr>
            <a:r>
              <a:t/>
            </a:r>
            <a:endParaRPr>
              <a:solidFill>
                <a:schemeClr val="dk1"/>
              </a:solidFill>
              <a:latin typeface="Nunito"/>
              <a:ea typeface="Nunito"/>
              <a:cs typeface="Nunito"/>
              <a:sym typeface="Nunito"/>
            </a:endParaRPr>
          </a:p>
        </p:txBody>
      </p:sp>
      <p:sp>
        <p:nvSpPr>
          <p:cNvPr id="211" name="Google Shape;211;g25d80a60d0f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5af1b881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5af1b881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c7314d046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Para graficar esto, muestre el recurso GeoGebra (https://www.geogebra.org/m/h2jhftjm) que realiza hasta 300 repeticiones de este juego y grafica la cantidad de fichas que obtiene cada personaje. Realice múltiples repeticiones de esta simulación utilizando el botón "Reiniciar juego", y observe que en cada caso, aunque la altura de las columnas de fichas no sea idéntica, existe una clara tendencia a favor del Sombrerero. Luego, pregunte:</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De acuerdo a lo observado, ¿qué pueden decir de la probabilidad de ganar del Sombrerero respecto de las de Alicia?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Dentro de las respuestas esperadas, los estudiantes pueden mencionar que el Sombrerero, aproximadamente, gana el doble de veces que Alicia</a:t>
            </a:r>
            <a:endParaRPr>
              <a:solidFill>
                <a:schemeClr val="dk1"/>
              </a:solidFill>
              <a:latin typeface="Nunito"/>
              <a:ea typeface="Nunito"/>
              <a:cs typeface="Nunito"/>
              <a:sym typeface="Nunito"/>
            </a:endParaRPr>
          </a:p>
          <a:p>
            <a:pPr indent="0" lvl="0" marL="0" rtl="0" algn="l">
              <a:spcBef>
                <a:spcPts val="0"/>
              </a:spcBef>
              <a:spcAft>
                <a:spcPts val="0"/>
              </a:spcAft>
              <a:buSzPts val="1100"/>
              <a:buNone/>
            </a:pPr>
            <a:r>
              <a:t/>
            </a:r>
            <a:endParaRPr>
              <a:solidFill>
                <a:schemeClr val="dk1"/>
              </a:solidFill>
              <a:latin typeface="Nunito"/>
              <a:ea typeface="Nunito"/>
              <a:cs typeface="Nunito"/>
              <a:sym typeface="Nunito"/>
            </a:endParaRPr>
          </a:p>
        </p:txBody>
      </p:sp>
      <p:sp>
        <p:nvSpPr>
          <p:cNvPr id="218" name="Google Shape;218;g25c7314d046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d80a60d0f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Para graficar esto, muestre el recurso GeoGebra (https://www.geogebra.org/m/h2jhftjm) que realiza hasta 300 repeticiones de este juego y grafica la cantidad de fichas que obtiene cada personaje. Realice múltiples repeticiones de esta simulación utilizando el botón "Reiniciar juego", y observe que en cada caso, aunque la altura de las columnas de fichas no sea idéntica, existe una clara tendencia a favor del Sombrerero. Luego, pregunte:</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De acuerdo a lo observado, ¿qué pueden decir de la probabilidad de ganar del Sombrerero respecto de las de Alicia?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Dentro de las respuestas esperadas, los estudiantes pueden mencionar que el Sombrerero, aproximadamente, gana el doble de veces que Alicia</a:t>
            </a:r>
            <a:endParaRPr>
              <a:solidFill>
                <a:schemeClr val="dk1"/>
              </a:solidFill>
              <a:latin typeface="Nunito"/>
              <a:ea typeface="Nunito"/>
              <a:cs typeface="Nunito"/>
              <a:sym typeface="Nunito"/>
            </a:endParaRPr>
          </a:p>
          <a:p>
            <a:pPr indent="0" lvl="0" marL="0" rtl="0" algn="l">
              <a:spcBef>
                <a:spcPts val="0"/>
              </a:spcBef>
              <a:spcAft>
                <a:spcPts val="0"/>
              </a:spcAft>
              <a:buSzPts val="1100"/>
              <a:buNone/>
            </a:pPr>
            <a:r>
              <a:t/>
            </a:r>
            <a:endParaRPr>
              <a:solidFill>
                <a:schemeClr val="dk1"/>
              </a:solidFill>
              <a:latin typeface="Nunito"/>
              <a:ea typeface="Nunito"/>
              <a:cs typeface="Nunito"/>
              <a:sym typeface="Nunito"/>
            </a:endParaRPr>
          </a:p>
        </p:txBody>
      </p:sp>
      <p:sp>
        <p:nvSpPr>
          <p:cNvPr id="225" name="Google Shape;225;g25d80a60d0f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af1b8817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af1b8817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5af1b8817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5af1b8817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af1b8817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5af1b8817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5af1b8817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5af1b8817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af1b8817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af1b8817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Nunito"/>
              <a:buChar char="●"/>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5c7314d046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Después de revisar la historia contada en las diapositivas 17 a la 21, haga notar que:</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p:txBody>
      </p:sp>
      <p:sp>
        <p:nvSpPr>
          <p:cNvPr id="266" name="Google Shape;266;g25c7314d046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Después de explorar las razones de los estudiantes, entregue la </a:t>
            </a:r>
            <a:r>
              <a:rPr b="1" lang="es">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Actividad 2, en la que las y los estudiantes deberán abordar las siguiente tareas matemáticas:</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Tarea 4: Identificar los casos posibles de un experimento aleatorio.</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Tarea 5: Comparar las probabilidades de dos sucesos mediante el análisis de los casos favorables a cada uno.</a:t>
            </a:r>
            <a:endParaRPr/>
          </a:p>
        </p:txBody>
      </p:sp>
      <p:sp>
        <p:nvSpPr>
          <p:cNvPr id="274" name="Google Shape;27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5c7314d046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Para responder esta pregunta, destaque que:</a:t>
            </a:r>
            <a:endParaRPr/>
          </a:p>
        </p:txBody>
      </p:sp>
      <p:sp>
        <p:nvSpPr>
          <p:cNvPr id="285" name="Google Shape;285;g25c7314d046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af1b8817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af1b8817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5d80a60d0f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Después de explorar las razones de los estudiantes, entregue la </a:t>
            </a:r>
            <a:r>
              <a:rPr b="1" lang="es">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Actividad 2, en la que las y los estudiantes deberán abordar las siguiente tareas matemáticas:</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Tarea 4: Identificar los casos posibles de un experimento aleatorio.</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Tarea 5: Comparar las probabilidades de dos sucesos mediante el análisis de los casos favorables a cada uno.</a:t>
            </a:r>
            <a:endParaRPr/>
          </a:p>
        </p:txBody>
      </p:sp>
      <p:sp>
        <p:nvSpPr>
          <p:cNvPr id="300" name="Google Shape;300;g25d80a60d0f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d80a60d0f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Para responder esta pregunta, destaque que:</a:t>
            </a:r>
            <a:endParaRPr/>
          </a:p>
        </p:txBody>
      </p:sp>
      <p:sp>
        <p:nvSpPr>
          <p:cNvPr id="311" name="Google Shape;311;g25d80a60d0f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5d80a60d0f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Después de explorar las razones de los estudiantes, entregue la </a:t>
            </a:r>
            <a:r>
              <a:rPr b="1" lang="es">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Actividad 2, en la que las y los estudiantes deberán abordar las siguiente tareas matemáticas:</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Tarea 4: Identificar los casos posibles de un experimento aleatorio.</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Tarea 5: Comparar las probabilidades de dos sucesos mediante el análisis de los casos favorables a cada uno.</a:t>
            </a:r>
            <a:endParaRPr/>
          </a:p>
        </p:txBody>
      </p:sp>
      <p:sp>
        <p:nvSpPr>
          <p:cNvPr id="329" name="Google Shape;329;g25d80a60d0f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5c7314d046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Para responder esta pregunta, destaque que:</a:t>
            </a:r>
            <a:endParaRPr/>
          </a:p>
        </p:txBody>
      </p:sp>
      <p:sp>
        <p:nvSpPr>
          <p:cNvPr id="348" name="Google Shape;348;g25c7314d046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5e0da300de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Para responder esta pregunta, destaque que:</a:t>
            </a:r>
            <a:endParaRPr/>
          </a:p>
        </p:txBody>
      </p:sp>
      <p:sp>
        <p:nvSpPr>
          <p:cNvPr id="367" name="Google Shape;367;g25e0da300de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e0da300de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25e0da300de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5e0da300de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g25e0da300de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5af1b8817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5af1b8817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solidFill>
                  <a:schemeClr val="dk1"/>
                </a:solidFill>
              </a:rPr>
              <a:t>Después de mostrar las primeras diapositivas de esta presentación, dé un tiempo para que las y los estudiantes compartan sus opiniones respecto a la siguiente pregunta:</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b48924eb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s"/>
            </a:br>
            <a:br>
              <a:rPr lang="es"/>
            </a:br>
            <a:br>
              <a:rPr lang="es"/>
            </a:br>
            <a:endParaRPr/>
          </a:p>
        </p:txBody>
      </p:sp>
      <p:sp>
        <p:nvSpPr>
          <p:cNvPr id="113" name="Google Shape;113;g25b48924eb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b48924eb4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s"/>
            </a:br>
            <a:br>
              <a:rPr lang="es"/>
            </a:br>
            <a:br>
              <a:rPr lang="es"/>
            </a:br>
            <a:endParaRPr/>
          </a:p>
        </p:txBody>
      </p:sp>
      <p:sp>
        <p:nvSpPr>
          <p:cNvPr id="128" name="Google Shape;128;g25b48924eb4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d80a60d0f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s"/>
            </a:br>
            <a:br>
              <a:rPr lang="es"/>
            </a:br>
            <a:br>
              <a:rPr lang="es"/>
            </a:br>
            <a:endParaRPr/>
          </a:p>
        </p:txBody>
      </p:sp>
      <p:sp>
        <p:nvSpPr>
          <p:cNvPr id="135" name="Google Shape;135;g25d80a60d0f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9"/>
          <p:cNvSpPr/>
          <p:nvPr>
            <p:ph idx="2" type="pic"/>
          </p:nvPr>
        </p:nvSpPr>
        <p:spPr>
          <a:xfrm>
            <a:off x="3887391" y="740569"/>
            <a:ext cx="4629300" cy="3655200"/>
          </a:xfrm>
          <a:prstGeom prst="rect">
            <a:avLst/>
          </a:prstGeom>
          <a:noFill/>
          <a:ln>
            <a:noFill/>
          </a:ln>
        </p:spPr>
      </p:sp>
      <p:sp>
        <p:nvSpPr>
          <p:cNvPr id="61" name="Google Shape;61;p4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5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5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51"/>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5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41"/>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42"/>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43"/>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4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45"/>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46"/>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4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4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4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geogebra.org/m/h2jhftjm" TargetMode="Externa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36.jpg"/><Relationship Id="rId5" Type="http://schemas.openxmlformats.org/officeDocument/2006/relationships/image" Target="../media/image22.png"/><Relationship Id="rId6"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7.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32.png"/><Relationship Id="rId8"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0.jpg"/><Relationship Id="rId4" Type="http://schemas.openxmlformats.org/officeDocument/2006/relationships/image" Target="../media/image8.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jp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”El juego del Sombrerero”</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5c7314d046_0_11"/>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52" name="Google Shape;152;g25c7314d046_0_11"/>
          <p:cNvPicPr preferRelativeResize="0"/>
          <p:nvPr/>
        </p:nvPicPr>
        <p:blipFill rotWithShape="1">
          <a:blip r:embed="rId3">
            <a:alphaModFix/>
          </a:blip>
          <a:srcRect b="0" l="0" r="0" t="53000"/>
          <a:stretch/>
        </p:blipFill>
        <p:spPr>
          <a:xfrm>
            <a:off x="2319935" y="2187022"/>
            <a:ext cx="4504125" cy="2777298"/>
          </a:xfrm>
          <a:prstGeom prst="rect">
            <a:avLst/>
          </a:prstGeom>
          <a:noFill/>
          <a:ln>
            <a:noFill/>
          </a:ln>
        </p:spPr>
      </p:pic>
      <p:sp>
        <p:nvSpPr>
          <p:cNvPr id="153" name="Google Shape;153;g25c7314d046_0_11"/>
          <p:cNvSpPr/>
          <p:nvPr/>
        </p:nvSpPr>
        <p:spPr>
          <a:xfrm>
            <a:off x="386475" y="1130650"/>
            <a:ext cx="7426800" cy="1726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s" sz="2000">
                <a:solidFill>
                  <a:schemeClr val="dk1"/>
                </a:solidFill>
                <a:latin typeface="Calibri"/>
                <a:ea typeface="Calibri"/>
                <a:cs typeface="Calibri"/>
                <a:sym typeface="Calibri"/>
              </a:rPr>
              <a:t>¿Qué personaje obtuvo más fichas en cada grupo?</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s" sz="2000">
                <a:solidFill>
                  <a:schemeClr val="dk1"/>
                </a:solidFill>
                <a:latin typeface="Calibri"/>
                <a:ea typeface="Calibri"/>
                <a:cs typeface="Calibri"/>
                <a:sym typeface="Calibri"/>
              </a:rPr>
              <a:t>Muestren sus registros al resto del curso.</a:t>
            </a:r>
            <a:endParaRPr b="1"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5c7314d046_0_22"/>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1</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pic>
        <p:nvPicPr>
          <p:cNvPr id="159" name="Google Shape;159;g25c7314d046_0_22"/>
          <p:cNvPicPr preferRelativeResize="0"/>
          <p:nvPr/>
        </p:nvPicPr>
        <p:blipFill rotWithShape="1">
          <a:blip r:embed="rId3">
            <a:alphaModFix/>
          </a:blip>
          <a:srcRect b="4448" l="0" r="0" t="54889"/>
          <a:stretch/>
        </p:blipFill>
        <p:spPr>
          <a:xfrm>
            <a:off x="2242025" y="2423675"/>
            <a:ext cx="4504125" cy="2402801"/>
          </a:xfrm>
          <a:prstGeom prst="rect">
            <a:avLst/>
          </a:prstGeom>
          <a:noFill/>
          <a:ln>
            <a:noFill/>
          </a:ln>
        </p:spPr>
      </p:pic>
      <p:sp>
        <p:nvSpPr>
          <p:cNvPr id="160" name="Google Shape;160;g25c7314d046_0_22"/>
          <p:cNvSpPr/>
          <p:nvPr/>
        </p:nvSpPr>
        <p:spPr>
          <a:xfrm>
            <a:off x="504750" y="1245350"/>
            <a:ext cx="8134500" cy="11157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rtl="0" algn="l">
              <a:spcBef>
                <a:spcPts val="0"/>
              </a:spcBef>
              <a:spcAft>
                <a:spcPts val="0"/>
              </a:spcAft>
              <a:buClr>
                <a:schemeClr val="dk1"/>
              </a:buClr>
              <a:buSzPts val="2000"/>
              <a:buFont typeface="Calibri"/>
              <a:buAutoNum type="arabicPeriod" startAt="2"/>
            </a:pPr>
            <a:r>
              <a:rPr lang="es" sz="2000">
                <a:solidFill>
                  <a:schemeClr val="dk1"/>
                </a:solidFill>
                <a:latin typeface="Calibri"/>
                <a:ea typeface="Calibri"/>
                <a:cs typeface="Calibri"/>
                <a:sym typeface="Calibri"/>
              </a:rPr>
              <a:t>Después de revisar los resultados del juego de todos los grupos, ¿se puede concluir si alguno de los personajes tiene más probabilidad de ganar que el otro? </a:t>
            </a:r>
            <a:endParaRPr b="1" sz="2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5c7314d046_0_28"/>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1 </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pic>
        <p:nvPicPr>
          <p:cNvPr id="166" name="Google Shape;166;g25c7314d046_0_28"/>
          <p:cNvPicPr preferRelativeResize="0"/>
          <p:nvPr/>
        </p:nvPicPr>
        <p:blipFill rotWithShape="1">
          <a:blip r:embed="rId3">
            <a:alphaModFix/>
          </a:blip>
          <a:srcRect b="0" l="0" r="0" t="53000"/>
          <a:stretch/>
        </p:blipFill>
        <p:spPr>
          <a:xfrm>
            <a:off x="6306825" y="3367150"/>
            <a:ext cx="2570175" cy="1651200"/>
          </a:xfrm>
          <a:prstGeom prst="rect">
            <a:avLst/>
          </a:prstGeom>
          <a:noFill/>
          <a:ln>
            <a:noFill/>
          </a:ln>
        </p:spPr>
      </p:pic>
      <p:sp>
        <p:nvSpPr>
          <p:cNvPr id="167" name="Google Shape;167;g25c7314d046_0_28"/>
          <p:cNvSpPr/>
          <p:nvPr/>
        </p:nvSpPr>
        <p:spPr>
          <a:xfrm>
            <a:off x="312875" y="1083425"/>
            <a:ext cx="8238900" cy="1726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s" sz="2000">
                <a:solidFill>
                  <a:schemeClr val="dk1"/>
                </a:solidFill>
                <a:latin typeface="Calibri"/>
                <a:ea typeface="Calibri"/>
                <a:cs typeface="Calibri"/>
                <a:sym typeface="Calibri"/>
              </a:rPr>
              <a:t>Del análisis anterior se puede observar que:</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Con pocas repeticiones del juego, existe mucha variabilidad en los resultados. </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No sabemos si estos resultados indican una tendencia a favor de uno de los personajes o si simplemente los resultados variados se dieron al azar.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5c7314d046_0_35"/>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1</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pic>
        <p:nvPicPr>
          <p:cNvPr id="173" name="Google Shape;173;g25c7314d046_0_35"/>
          <p:cNvPicPr preferRelativeResize="0"/>
          <p:nvPr/>
        </p:nvPicPr>
        <p:blipFill rotWithShape="1">
          <a:blip r:embed="rId3">
            <a:alphaModFix/>
          </a:blip>
          <a:srcRect b="0" l="0" r="0" t="53000"/>
          <a:stretch/>
        </p:blipFill>
        <p:spPr>
          <a:xfrm>
            <a:off x="2584175" y="2484150"/>
            <a:ext cx="3759700" cy="2415401"/>
          </a:xfrm>
          <a:prstGeom prst="rect">
            <a:avLst/>
          </a:prstGeom>
          <a:noFill/>
          <a:ln>
            <a:noFill/>
          </a:ln>
        </p:spPr>
      </p:pic>
      <p:sp>
        <p:nvSpPr>
          <p:cNvPr id="174" name="Google Shape;174;g25c7314d046_0_35"/>
          <p:cNvSpPr/>
          <p:nvPr/>
        </p:nvSpPr>
        <p:spPr>
          <a:xfrm>
            <a:off x="592350" y="1232825"/>
            <a:ext cx="8172000" cy="9756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s" sz="2000">
                <a:solidFill>
                  <a:schemeClr val="dk1"/>
                </a:solidFill>
                <a:latin typeface="Calibri"/>
                <a:ea typeface="Calibri"/>
                <a:cs typeface="Calibri"/>
                <a:sym typeface="Calibri"/>
              </a:rPr>
              <a:t>¿Qué podemos hacer para ver si existe o no una tendencia a favor de alguno de los personajes?</a:t>
            </a:r>
            <a:endParaRPr b="1" sz="2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5c7314d046_0_44"/>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0" name="Google Shape;180;g25c7314d046_0_44"/>
          <p:cNvSpPr/>
          <p:nvPr/>
        </p:nvSpPr>
        <p:spPr>
          <a:xfrm>
            <a:off x="473250" y="1100300"/>
            <a:ext cx="8328600" cy="3588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s" sz="2000">
                <a:solidFill>
                  <a:schemeClr val="dk1"/>
                </a:solidFill>
                <a:latin typeface="Calibri"/>
                <a:ea typeface="Calibri"/>
                <a:cs typeface="Calibri"/>
                <a:sym typeface="Calibri"/>
              </a:rPr>
              <a:t>Contar con más resultados del juego podría ayudar a identificar con más claridad si hay alguna tendencia. Para esto podemos: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lang="es" sz="2000">
                <a:solidFill>
                  <a:schemeClr val="dk1"/>
                </a:solidFill>
                <a:latin typeface="Calibri"/>
                <a:ea typeface="Calibri"/>
                <a:cs typeface="Calibri"/>
                <a:sym typeface="Calibri"/>
              </a:rPr>
              <a:t>Jugar muchas más veces.</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rPr lang="es" sz="2000">
                <a:solidFill>
                  <a:schemeClr val="dk1"/>
                </a:solidFill>
                <a:latin typeface="Calibri"/>
                <a:ea typeface="Calibri"/>
                <a:cs typeface="Calibri"/>
                <a:sym typeface="Calibri"/>
              </a:rPr>
              <a:t>Esto implica más</a:t>
            </a:r>
            <a:r>
              <a:rPr lang="es" sz="2000">
                <a:solidFill>
                  <a:schemeClr val="dk1"/>
                </a:solidFill>
                <a:latin typeface="Calibri"/>
                <a:ea typeface="Calibri"/>
                <a:cs typeface="Calibri"/>
                <a:sym typeface="Calibri"/>
              </a:rPr>
              <a:t> tiempo.</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a:pPr>
            <a:r>
              <a:rPr lang="es" sz="2000">
                <a:solidFill>
                  <a:schemeClr val="dk1"/>
                </a:solidFill>
                <a:latin typeface="Calibri"/>
                <a:ea typeface="Calibri"/>
                <a:cs typeface="Calibri"/>
                <a:sym typeface="Calibri"/>
              </a:rPr>
              <a:t>Juntar los resultados de los juegos anteriores.</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rPr lang="es" sz="2000">
                <a:solidFill>
                  <a:schemeClr val="dk1"/>
                </a:solidFill>
                <a:latin typeface="Calibri"/>
                <a:ea typeface="Calibri"/>
                <a:cs typeface="Calibri"/>
                <a:sym typeface="Calibri"/>
              </a:rPr>
              <a:t>Permite contar con muchos resultados de una sola vez.</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ctr">
              <a:spcBef>
                <a:spcPts val="0"/>
              </a:spcBef>
              <a:spcAft>
                <a:spcPts val="0"/>
              </a:spcAft>
              <a:buNone/>
            </a:pPr>
            <a:r>
              <a:rPr lang="es" sz="2000">
                <a:solidFill>
                  <a:schemeClr val="dk1"/>
                </a:solidFill>
                <a:latin typeface="Calibri"/>
                <a:ea typeface="Calibri"/>
                <a:cs typeface="Calibri"/>
                <a:sym typeface="Calibri"/>
              </a:rPr>
              <a:t>¡Juntemos los resultados que obtuvo cada grupo!</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5c7314d046_0_51"/>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Actividad 1 </a:t>
            </a:r>
            <a:endParaRPr b="1" i="0" sz="2700" u="none" cap="none" strike="noStrike">
              <a:solidFill>
                <a:srgbClr val="423B71"/>
              </a:solidFill>
              <a:latin typeface="Calibri"/>
              <a:ea typeface="Calibri"/>
              <a:cs typeface="Calibri"/>
              <a:sym typeface="Calibri"/>
            </a:endParaRPr>
          </a:p>
        </p:txBody>
      </p:sp>
      <p:pic>
        <p:nvPicPr>
          <p:cNvPr id="186" name="Google Shape;186;g25c7314d046_0_51"/>
          <p:cNvPicPr preferRelativeResize="0"/>
          <p:nvPr/>
        </p:nvPicPr>
        <p:blipFill rotWithShape="1">
          <a:blip r:embed="rId3">
            <a:alphaModFix/>
          </a:blip>
          <a:srcRect b="0" l="0" r="0" t="53000"/>
          <a:stretch/>
        </p:blipFill>
        <p:spPr>
          <a:xfrm>
            <a:off x="2692150" y="2361300"/>
            <a:ext cx="3759700" cy="2415401"/>
          </a:xfrm>
          <a:prstGeom prst="rect">
            <a:avLst/>
          </a:prstGeom>
          <a:noFill/>
          <a:ln>
            <a:noFill/>
          </a:ln>
        </p:spPr>
      </p:pic>
      <p:sp>
        <p:nvSpPr>
          <p:cNvPr id="187" name="Google Shape;187;g25c7314d046_0_51"/>
          <p:cNvSpPr/>
          <p:nvPr/>
        </p:nvSpPr>
        <p:spPr>
          <a:xfrm>
            <a:off x="554825" y="1232825"/>
            <a:ext cx="8172000" cy="11157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s" sz="2000">
                <a:solidFill>
                  <a:schemeClr val="dk1"/>
                </a:solidFill>
                <a:latin typeface="Calibri"/>
                <a:ea typeface="Calibri"/>
                <a:cs typeface="Calibri"/>
                <a:sym typeface="Calibri"/>
              </a:rPr>
              <a:t>¿Qué personaje ganó más fichas al juntar los resultados de todos los grupos?</a:t>
            </a:r>
            <a:endParaRPr b="1" sz="2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5d80a60d0f_0_30"/>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1</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sp>
        <p:nvSpPr>
          <p:cNvPr id="193" name="Google Shape;193;g25d80a60d0f_0_30"/>
          <p:cNvSpPr/>
          <p:nvPr/>
        </p:nvSpPr>
        <p:spPr>
          <a:xfrm>
            <a:off x="684150" y="1338100"/>
            <a:ext cx="7775700" cy="9828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s" sz="2000">
                <a:solidFill>
                  <a:schemeClr val="dk1"/>
                </a:solidFill>
                <a:latin typeface="Calibri"/>
                <a:ea typeface="Calibri"/>
                <a:cs typeface="Calibri"/>
                <a:sym typeface="Calibri"/>
              </a:rPr>
              <a:t>¿Creen que la tendencia a favor del Sombrerero se mantenga si repetimos el juego más o menos la misma cantidad de veces? ¿De qué depende?</a:t>
            </a:r>
            <a:endParaRPr sz="2000">
              <a:solidFill>
                <a:schemeClr val="dk1"/>
              </a:solidFill>
              <a:latin typeface="Calibri"/>
              <a:ea typeface="Calibri"/>
              <a:cs typeface="Calibri"/>
              <a:sym typeface="Calibri"/>
            </a:endParaRPr>
          </a:p>
        </p:txBody>
      </p:sp>
      <p:pic>
        <p:nvPicPr>
          <p:cNvPr id="194" name="Google Shape;194;g25d80a60d0f_0_30"/>
          <p:cNvPicPr preferRelativeResize="0"/>
          <p:nvPr/>
        </p:nvPicPr>
        <p:blipFill>
          <a:blip r:embed="rId3">
            <a:alphaModFix/>
          </a:blip>
          <a:stretch>
            <a:fillRect/>
          </a:stretch>
        </p:blipFill>
        <p:spPr>
          <a:xfrm>
            <a:off x="3706513" y="2410725"/>
            <a:ext cx="1730987" cy="2517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5d80a60d0f_0_40"/>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1</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sp>
        <p:nvSpPr>
          <p:cNvPr id="200" name="Google Shape;200;g25d80a60d0f_0_40"/>
          <p:cNvSpPr/>
          <p:nvPr/>
        </p:nvSpPr>
        <p:spPr>
          <a:xfrm>
            <a:off x="408850" y="1478400"/>
            <a:ext cx="6490800" cy="21867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s" sz="2000">
                <a:solidFill>
                  <a:schemeClr val="dk1"/>
                </a:solidFill>
                <a:latin typeface="Calibri"/>
                <a:ea typeface="Calibri"/>
                <a:cs typeface="Calibri"/>
                <a:sym typeface="Calibri"/>
              </a:rPr>
              <a:t>Notemos que:</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No disponemos de información suficiente para afirmar con certeza si el Sombrerero tiene más posibilidades de ganar que Alicia.</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Si la cantidad de datos es lo suficientemente grande, al repetir el juego un número similar de veces, la tendencia a favor del Sombrerero debería mantenerse más o menos constante.</a:t>
            </a:r>
            <a:endParaRPr sz="2000">
              <a:solidFill>
                <a:schemeClr val="dk1"/>
              </a:solidFill>
              <a:latin typeface="Calibri"/>
              <a:ea typeface="Calibri"/>
              <a:cs typeface="Calibri"/>
              <a:sym typeface="Calibri"/>
            </a:endParaRPr>
          </a:p>
        </p:txBody>
      </p:sp>
      <p:pic>
        <p:nvPicPr>
          <p:cNvPr id="201" name="Google Shape;201;g25d80a60d0f_0_40"/>
          <p:cNvPicPr preferRelativeResize="0"/>
          <p:nvPr/>
        </p:nvPicPr>
        <p:blipFill>
          <a:blip r:embed="rId3">
            <a:alphaModFix/>
          </a:blip>
          <a:stretch>
            <a:fillRect/>
          </a:stretch>
        </p:blipFill>
        <p:spPr>
          <a:xfrm>
            <a:off x="7072913" y="1897600"/>
            <a:ext cx="1730987" cy="2517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5d80a60d0f_0_47"/>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Recurso</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sp>
        <p:nvSpPr>
          <p:cNvPr id="207" name="Google Shape;207;g25d80a60d0f_0_47"/>
          <p:cNvSpPr/>
          <p:nvPr/>
        </p:nvSpPr>
        <p:spPr>
          <a:xfrm>
            <a:off x="337950" y="879425"/>
            <a:ext cx="8468100" cy="1156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s" sz="2000">
                <a:solidFill>
                  <a:schemeClr val="dk1"/>
                </a:solidFill>
                <a:latin typeface="Calibri"/>
                <a:ea typeface="Calibri"/>
                <a:cs typeface="Calibri"/>
                <a:sym typeface="Calibri"/>
              </a:rPr>
              <a:t>Usemos el siguiente recurso para identificar si la tendencia a favor del Sombrerero se mantiene al repetir distintas secuencias de 300 extracciones de las cartas. </a:t>
            </a:r>
            <a:r>
              <a:rPr lang="es" sz="2000" u="sng">
                <a:solidFill>
                  <a:schemeClr val="hlink"/>
                </a:solidFill>
                <a:latin typeface="Calibri"/>
                <a:ea typeface="Calibri"/>
                <a:cs typeface="Calibri"/>
                <a:sym typeface="Calibri"/>
                <a:hlinkClick r:id="rId3"/>
              </a:rPr>
              <a:t>Link</a:t>
            </a:r>
            <a:r>
              <a:rPr lang="e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pic>
        <p:nvPicPr>
          <p:cNvPr id="208" name="Google Shape;208;g25d80a60d0f_0_47"/>
          <p:cNvPicPr preferRelativeResize="0"/>
          <p:nvPr/>
        </p:nvPicPr>
        <p:blipFill>
          <a:blip r:embed="rId4">
            <a:alphaModFix/>
          </a:blip>
          <a:stretch>
            <a:fillRect/>
          </a:stretch>
        </p:blipFill>
        <p:spPr>
          <a:xfrm>
            <a:off x="3197575" y="1751275"/>
            <a:ext cx="5166350" cy="3058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5d80a60d0f_0_62"/>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Actividad 1 </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sp>
        <p:nvSpPr>
          <p:cNvPr id="214" name="Google Shape;214;g25d80a60d0f_0_62"/>
          <p:cNvSpPr/>
          <p:nvPr/>
        </p:nvSpPr>
        <p:spPr>
          <a:xfrm>
            <a:off x="622500" y="1414350"/>
            <a:ext cx="7899000" cy="8967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s" sz="2000">
                <a:solidFill>
                  <a:schemeClr val="dk1"/>
                </a:solidFill>
                <a:latin typeface="Calibri"/>
                <a:ea typeface="Calibri"/>
                <a:cs typeface="Calibri"/>
                <a:sym typeface="Calibri"/>
              </a:rPr>
              <a:t>De acuerdo a lo observado en el recurso, ¿qué pueden decir sobre las probabilidades de ganar del Sombrerero y Alicia?</a:t>
            </a:r>
            <a:endParaRPr b="1" sz="2200">
              <a:latin typeface="Calibri"/>
              <a:ea typeface="Calibri"/>
              <a:cs typeface="Calibri"/>
              <a:sym typeface="Calibri"/>
            </a:endParaRPr>
          </a:p>
        </p:txBody>
      </p:sp>
      <p:pic>
        <p:nvPicPr>
          <p:cNvPr id="215" name="Google Shape;215;g25d80a60d0f_0_62"/>
          <p:cNvPicPr preferRelativeResize="0"/>
          <p:nvPr/>
        </p:nvPicPr>
        <p:blipFill rotWithShape="1">
          <a:blip r:embed="rId3">
            <a:alphaModFix/>
          </a:blip>
          <a:srcRect b="0" l="0" r="0" t="53000"/>
          <a:stretch/>
        </p:blipFill>
        <p:spPr>
          <a:xfrm>
            <a:off x="2692150" y="2571750"/>
            <a:ext cx="3759700" cy="2415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g25af1b8817e_0_0"/>
          <p:cNvPicPr preferRelativeResize="0"/>
          <p:nvPr/>
        </p:nvPicPr>
        <p:blipFill>
          <a:blip r:embed="rId3">
            <a:alphaModFix/>
          </a:blip>
          <a:stretch>
            <a:fillRect/>
          </a:stretch>
        </p:blipFill>
        <p:spPr>
          <a:xfrm>
            <a:off x="124050" y="116850"/>
            <a:ext cx="3912500" cy="4907774"/>
          </a:xfrm>
          <a:prstGeom prst="rect">
            <a:avLst/>
          </a:prstGeom>
          <a:noFill/>
          <a:ln>
            <a:noFill/>
          </a:ln>
        </p:spPr>
      </p:pic>
      <p:pic>
        <p:nvPicPr>
          <p:cNvPr id="88" name="Google Shape;88;g25af1b8817e_0_0"/>
          <p:cNvPicPr preferRelativeResize="0"/>
          <p:nvPr/>
        </p:nvPicPr>
        <p:blipFill>
          <a:blip r:embed="rId4">
            <a:alphaModFix/>
          </a:blip>
          <a:stretch>
            <a:fillRect/>
          </a:stretch>
        </p:blipFill>
        <p:spPr>
          <a:xfrm>
            <a:off x="4251700" y="1415525"/>
            <a:ext cx="4680250" cy="2761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5c7314d046_0_67"/>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Conclusiones</a:t>
            </a:r>
            <a:r>
              <a:rPr b="1" lang="es" sz="2700">
                <a:solidFill>
                  <a:srgbClr val="423B71"/>
                </a:solidFill>
                <a:latin typeface="Calibri"/>
                <a:ea typeface="Calibri"/>
                <a:cs typeface="Calibri"/>
                <a:sym typeface="Calibri"/>
              </a:rPr>
              <a:t> </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sp>
        <p:nvSpPr>
          <p:cNvPr id="221" name="Google Shape;221;g25c7314d046_0_67"/>
          <p:cNvSpPr/>
          <p:nvPr/>
        </p:nvSpPr>
        <p:spPr>
          <a:xfrm>
            <a:off x="404650" y="1175350"/>
            <a:ext cx="8234700" cy="1157400"/>
          </a:xfrm>
          <a:prstGeom prst="rect">
            <a:avLst/>
          </a:prstGeom>
          <a:noFill/>
          <a:ln>
            <a:noFill/>
          </a:ln>
        </p:spPr>
        <p:txBody>
          <a:bodyPr anchorCtr="0" anchor="ctr" bIns="68575" lIns="68575" spcFirstLastPara="1" rIns="68575" wrap="square" tIns="68575">
            <a:noAutofit/>
          </a:bodyPr>
          <a:lstStyle/>
          <a:p>
            <a:pPr indent="-355600" lvl="0" marL="457200" rtl="0" algn="l">
              <a:spcBef>
                <a:spcPts val="0"/>
              </a:spcBef>
              <a:spcAft>
                <a:spcPts val="0"/>
              </a:spcAft>
              <a:buClr>
                <a:schemeClr val="dk1"/>
              </a:buClr>
              <a:buSzPts val="2000"/>
              <a:buFont typeface="Calibri"/>
              <a:buAutoNum type="arabicPeriod"/>
            </a:pPr>
            <a:r>
              <a:rPr lang="es" sz="2000">
                <a:solidFill>
                  <a:schemeClr val="dk1"/>
                </a:solidFill>
                <a:latin typeface="Calibri"/>
                <a:ea typeface="Calibri"/>
                <a:cs typeface="Calibri"/>
                <a:sym typeface="Calibri"/>
              </a:rPr>
              <a:t>En todas las secuencias de 300 juegos se observa un patrón similar en los resultados, que indica que el Sombrerero gana aproximadamente el doble de veces que Alicia.</a:t>
            </a:r>
            <a:endParaRPr b="1" sz="2200">
              <a:latin typeface="Calibri"/>
              <a:ea typeface="Calibri"/>
              <a:cs typeface="Calibri"/>
              <a:sym typeface="Calibri"/>
            </a:endParaRPr>
          </a:p>
        </p:txBody>
      </p:sp>
      <p:pic>
        <p:nvPicPr>
          <p:cNvPr id="222" name="Google Shape;222;g25c7314d046_0_67"/>
          <p:cNvPicPr preferRelativeResize="0"/>
          <p:nvPr/>
        </p:nvPicPr>
        <p:blipFill>
          <a:blip r:embed="rId3">
            <a:alphaModFix/>
          </a:blip>
          <a:stretch>
            <a:fillRect/>
          </a:stretch>
        </p:blipFill>
        <p:spPr>
          <a:xfrm>
            <a:off x="1164550" y="2395350"/>
            <a:ext cx="6965099" cy="2274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5d80a60d0f_0_74"/>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Conclusiones </a:t>
            </a:r>
            <a:endParaRPr b="1" i="0" sz="2700" u="none" cap="none" strike="noStrike">
              <a:solidFill>
                <a:srgbClr val="423B71"/>
              </a:solidFill>
              <a:latin typeface="Calibri"/>
              <a:ea typeface="Calibri"/>
              <a:cs typeface="Calibri"/>
              <a:sym typeface="Calibri"/>
            </a:endParaRPr>
          </a:p>
        </p:txBody>
      </p:sp>
      <p:sp>
        <p:nvSpPr>
          <p:cNvPr id="228" name="Google Shape;228;g25d80a60d0f_0_74"/>
          <p:cNvSpPr/>
          <p:nvPr/>
        </p:nvSpPr>
        <p:spPr>
          <a:xfrm>
            <a:off x="404650" y="1175350"/>
            <a:ext cx="8234700" cy="2975400"/>
          </a:xfrm>
          <a:prstGeom prst="rect">
            <a:avLst/>
          </a:prstGeom>
          <a:noFill/>
          <a:ln>
            <a:noFill/>
          </a:ln>
        </p:spPr>
        <p:txBody>
          <a:bodyPr anchorCtr="0" anchor="ctr" bIns="68575" lIns="68575" spcFirstLastPara="1" rIns="68575" wrap="square" tIns="68575">
            <a:noAutofit/>
          </a:bodyPr>
          <a:lstStyle/>
          <a:p>
            <a:pPr indent="-355600" lvl="0" marL="457200" rtl="0" algn="l">
              <a:spcBef>
                <a:spcPts val="0"/>
              </a:spcBef>
              <a:spcAft>
                <a:spcPts val="0"/>
              </a:spcAft>
              <a:buClr>
                <a:schemeClr val="dk1"/>
              </a:buClr>
              <a:buSzPts val="2000"/>
              <a:buFont typeface="Calibri"/>
              <a:buAutoNum type="arabicPeriod" startAt="2"/>
            </a:pPr>
            <a:r>
              <a:rPr lang="es" sz="2000">
                <a:solidFill>
                  <a:schemeClr val="dk1"/>
                </a:solidFill>
                <a:latin typeface="Calibri"/>
                <a:ea typeface="Calibri"/>
                <a:cs typeface="Calibri"/>
                <a:sym typeface="Calibri"/>
              </a:rPr>
              <a:t>Esto sugiere que la probabilidad de ganar del Sombrerero es el doble de la probabilidad de Alicia.</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AutoNum type="arabicPeriod" startAt="2"/>
            </a:pPr>
            <a:r>
              <a:rPr lang="es" sz="2000">
                <a:solidFill>
                  <a:schemeClr val="dk1"/>
                </a:solidFill>
                <a:latin typeface="Calibri"/>
                <a:ea typeface="Calibri"/>
                <a:cs typeface="Calibri"/>
                <a:sym typeface="Calibri"/>
              </a:rPr>
              <a:t>Esta conclusión se fundamenta en la comparación de las frecuencias obtenidas al repetir el juego en múltiples ocasiones, por lo que es solamente una conjetura que necesita ser verificada mediante otros métodos.</a:t>
            </a:r>
            <a:endParaRPr sz="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25af1b8817e_0_29"/>
          <p:cNvPicPr preferRelativeResize="0"/>
          <p:nvPr/>
        </p:nvPicPr>
        <p:blipFill rotWithShape="1">
          <a:blip r:embed="rId3">
            <a:alphaModFix/>
          </a:blip>
          <a:srcRect b="0" l="37007" r="0" t="51971"/>
          <a:stretch/>
        </p:blipFill>
        <p:spPr>
          <a:xfrm>
            <a:off x="348525" y="1194973"/>
            <a:ext cx="3707102" cy="3708227"/>
          </a:xfrm>
          <a:prstGeom prst="rect">
            <a:avLst/>
          </a:prstGeom>
          <a:noFill/>
          <a:ln>
            <a:noFill/>
          </a:ln>
        </p:spPr>
      </p:pic>
      <p:pic>
        <p:nvPicPr>
          <p:cNvPr id="234" name="Google Shape;234;g25af1b8817e_0_29"/>
          <p:cNvPicPr preferRelativeResize="0"/>
          <p:nvPr/>
        </p:nvPicPr>
        <p:blipFill>
          <a:blip r:embed="rId4">
            <a:alphaModFix/>
          </a:blip>
          <a:stretch>
            <a:fillRect/>
          </a:stretch>
        </p:blipFill>
        <p:spPr>
          <a:xfrm>
            <a:off x="4155000" y="1681375"/>
            <a:ext cx="4654624" cy="2834875"/>
          </a:xfrm>
          <a:prstGeom prst="rect">
            <a:avLst/>
          </a:prstGeom>
          <a:noFill/>
          <a:ln>
            <a:noFill/>
          </a:ln>
        </p:spPr>
      </p:pic>
      <p:sp>
        <p:nvSpPr>
          <p:cNvPr id="235" name="Google Shape;235;g25af1b8817e_0_29"/>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El juego del Sombrerero</a:t>
            </a:r>
            <a:endParaRPr b="1" i="0" sz="2700" u="none" cap="none" strike="noStrike">
              <a:solidFill>
                <a:srgbClr val="423B71"/>
              </a:solidFill>
              <a:latin typeface="Calibri"/>
              <a:ea typeface="Calibri"/>
              <a:cs typeface="Calibri"/>
              <a:sym typeface="Calibri"/>
            </a:endParaRPr>
          </a:p>
        </p:txBody>
      </p:sp>
      <p:sp>
        <p:nvSpPr>
          <p:cNvPr id="236" name="Google Shape;236;g25af1b8817e_0_29"/>
          <p:cNvSpPr/>
          <p:nvPr/>
        </p:nvSpPr>
        <p:spPr>
          <a:xfrm>
            <a:off x="348525" y="962600"/>
            <a:ext cx="8234700" cy="49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s" sz="2000">
                <a:solidFill>
                  <a:schemeClr val="dk1"/>
                </a:solidFill>
                <a:latin typeface="Calibri"/>
                <a:ea typeface="Calibri"/>
                <a:cs typeface="Calibri"/>
                <a:sym typeface="Calibri"/>
              </a:rPr>
              <a:t>Veamos cómo sucedió la historia en el cuento…</a:t>
            </a:r>
            <a:endParaRPr sz="2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25af1b8817e_0_39"/>
          <p:cNvPicPr preferRelativeResize="0"/>
          <p:nvPr/>
        </p:nvPicPr>
        <p:blipFill>
          <a:blip r:embed="rId3">
            <a:alphaModFix/>
          </a:blip>
          <a:stretch>
            <a:fillRect/>
          </a:stretch>
        </p:blipFill>
        <p:spPr>
          <a:xfrm>
            <a:off x="4155000" y="1508906"/>
            <a:ext cx="4738750" cy="914944"/>
          </a:xfrm>
          <a:prstGeom prst="rect">
            <a:avLst/>
          </a:prstGeom>
          <a:noFill/>
          <a:ln>
            <a:noFill/>
          </a:ln>
        </p:spPr>
      </p:pic>
      <p:pic>
        <p:nvPicPr>
          <p:cNvPr id="242" name="Google Shape;242;g25af1b8817e_0_39"/>
          <p:cNvPicPr preferRelativeResize="0"/>
          <p:nvPr/>
        </p:nvPicPr>
        <p:blipFill>
          <a:blip r:embed="rId4">
            <a:alphaModFix/>
          </a:blip>
          <a:stretch>
            <a:fillRect/>
          </a:stretch>
        </p:blipFill>
        <p:spPr>
          <a:xfrm>
            <a:off x="295500" y="1789775"/>
            <a:ext cx="3645600" cy="2458925"/>
          </a:xfrm>
          <a:prstGeom prst="rect">
            <a:avLst/>
          </a:prstGeom>
          <a:noFill/>
          <a:ln>
            <a:noFill/>
          </a:ln>
        </p:spPr>
      </p:pic>
      <p:pic>
        <p:nvPicPr>
          <p:cNvPr id="243" name="Google Shape;243;g25af1b8817e_0_39"/>
          <p:cNvPicPr preferRelativeResize="0"/>
          <p:nvPr/>
        </p:nvPicPr>
        <p:blipFill>
          <a:blip r:embed="rId5">
            <a:alphaModFix/>
          </a:blip>
          <a:stretch>
            <a:fillRect/>
          </a:stretch>
        </p:blipFill>
        <p:spPr>
          <a:xfrm>
            <a:off x="4155000" y="2714262"/>
            <a:ext cx="4738750" cy="19055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g25af1b8817e_0_50"/>
          <p:cNvPicPr preferRelativeResize="0"/>
          <p:nvPr/>
        </p:nvPicPr>
        <p:blipFill>
          <a:blip r:embed="rId3">
            <a:alphaModFix/>
          </a:blip>
          <a:stretch>
            <a:fillRect/>
          </a:stretch>
        </p:blipFill>
        <p:spPr>
          <a:xfrm>
            <a:off x="123775" y="114225"/>
            <a:ext cx="7474627" cy="49052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g25af1b8817e_0_79"/>
          <p:cNvPicPr preferRelativeResize="0"/>
          <p:nvPr/>
        </p:nvPicPr>
        <p:blipFill>
          <a:blip r:embed="rId3">
            <a:alphaModFix/>
          </a:blip>
          <a:stretch>
            <a:fillRect/>
          </a:stretch>
        </p:blipFill>
        <p:spPr>
          <a:xfrm>
            <a:off x="4065175" y="2752025"/>
            <a:ext cx="4857649" cy="717025"/>
          </a:xfrm>
          <a:prstGeom prst="rect">
            <a:avLst/>
          </a:prstGeom>
          <a:noFill/>
          <a:ln>
            <a:noFill/>
          </a:ln>
        </p:spPr>
      </p:pic>
      <p:pic>
        <p:nvPicPr>
          <p:cNvPr id="254" name="Google Shape;254;g25af1b8817e_0_79"/>
          <p:cNvPicPr preferRelativeResize="0"/>
          <p:nvPr/>
        </p:nvPicPr>
        <p:blipFill rotWithShape="1">
          <a:blip r:embed="rId4">
            <a:alphaModFix/>
          </a:blip>
          <a:srcRect b="0" l="0" r="0" t="36012"/>
          <a:stretch/>
        </p:blipFill>
        <p:spPr>
          <a:xfrm>
            <a:off x="314300" y="935199"/>
            <a:ext cx="3493225" cy="2932634"/>
          </a:xfrm>
          <a:prstGeom prst="rect">
            <a:avLst/>
          </a:prstGeom>
          <a:noFill/>
          <a:ln>
            <a:noFill/>
          </a:ln>
        </p:spPr>
      </p:pic>
      <p:pic>
        <p:nvPicPr>
          <p:cNvPr id="255" name="Google Shape;255;g25af1b8817e_0_79"/>
          <p:cNvPicPr preferRelativeResize="0"/>
          <p:nvPr/>
        </p:nvPicPr>
        <p:blipFill rotWithShape="1">
          <a:blip r:embed="rId5">
            <a:alphaModFix/>
          </a:blip>
          <a:srcRect b="0" l="0" r="0" t="0"/>
          <a:stretch/>
        </p:blipFill>
        <p:spPr>
          <a:xfrm>
            <a:off x="4065175" y="1245275"/>
            <a:ext cx="2606275" cy="1214500"/>
          </a:xfrm>
          <a:prstGeom prst="rect">
            <a:avLst/>
          </a:prstGeom>
          <a:noFill/>
          <a:ln>
            <a:noFill/>
          </a:ln>
        </p:spPr>
      </p:pic>
      <p:pic>
        <p:nvPicPr>
          <p:cNvPr id="256" name="Google Shape;256;g25af1b8817e_0_79"/>
          <p:cNvPicPr preferRelativeResize="0"/>
          <p:nvPr/>
        </p:nvPicPr>
        <p:blipFill rotWithShape="1">
          <a:blip r:embed="rId6">
            <a:alphaModFix/>
          </a:blip>
          <a:srcRect b="52894" l="0" r="0" t="0"/>
          <a:stretch/>
        </p:blipFill>
        <p:spPr>
          <a:xfrm>
            <a:off x="4065175" y="3761300"/>
            <a:ext cx="4812224" cy="206075"/>
          </a:xfrm>
          <a:prstGeom prst="rect">
            <a:avLst/>
          </a:prstGeom>
          <a:noFill/>
          <a:ln>
            <a:noFill/>
          </a:ln>
        </p:spPr>
      </p:pic>
      <p:pic>
        <p:nvPicPr>
          <p:cNvPr id="257" name="Google Shape;257;g25af1b8817e_0_79"/>
          <p:cNvPicPr preferRelativeResize="0"/>
          <p:nvPr/>
        </p:nvPicPr>
        <p:blipFill rotWithShape="1">
          <a:blip r:embed="rId6">
            <a:alphaModFix/>
          </a:blip>
          <a:srcRect b="0" l="0" r="61926" t="52892"/>
          <a:stretch/>
        </p:blipFill>
        <p:spPr>
          <a:xfrm>
            <a:off x="4160625" y="4005550"/>
            <a:ext cx="1832200" cy="206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25af1b8817e_0_57"/>
          <p:cNvPicPr preferRelativeResize="0"/>
          <p:nvPr/>
        </p:nvPicPr>
        <p:blipFill>
          <a:blip r:embed="rId3">
            <a:alphaModFix/>
          </a:blip>
          <a:stretch>
            <a:fillRect/>
          </a:stretch>
        </p:blipFill>
        <p:spPr>
          <a:xfrm>
            <a:off x="2951675" y="1980951"/>
            <a:ext cx="5551500" cy="1391550"/>
          </a:xfrm>
          <a:prstGeom prst="rect">
            <a:avLst/>
          </a:prstGeom>
          <a:noFill/>
          <a:ln>
            <a:noFill/>
          </a:ln>
        </p:spPr>
      </p:pic>
      <p:pic>
        <p:nvPicPr>
          <p:cNvPr id="263" name="Google Shape;263;g25af1b8817e_0_57"/>
          <p:cNvPicPr preferRelativeResize="0"/>
          <p:nvPr/>
        </p:nvPicPr>
        <p:blipFill>
          <a:blip r:embed="rId4">
            <a:alphaModFix/>
          </a:blip>
          <a:stretch>
            <a:fillRect/>
          </a:stretch>
        </p:blipFill>
        <p:spPr>
          <a:xfrm>
            <a:off x="152400" y="152400"/>
            <a:ext cx="2873992" cy="48386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5c7314d046_0_80"/>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La duda de Alicia</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sp>
        <p:nvSpPr>
          <p:cNvPr id="269" name="Google Shape;269;g25c7314d046_0_80"/>
          <p:cNvSpPr/>
          <p:nvPr/>
        </p:nvSpPr>
        <p:spPr>
          <a:xfrm>
            <a:off x="312875" y="1059575"/>
            <a:ext cx="5816400" cy="22776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Los resultados del juego llevaron a Alicia a reflexionar que al parecer los juegos de azar no dependen exclusivamente de la suerte.</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Alicia se dió cuenta que en este juego hay resultados que salen más que otros, pero no logra entender la razón de que eso ocurra.</a:t>
            </a:r>
            <a:br>
              <a:rPr lang="es" sz="2000">
                <a:solidFill>
                  <a:schemeClr val="dk1"/>
                </a:solidFill>
                <a:latin typeface="Calibri"/>
                <a:ea typeface="Calibri"/>
                <a:cs typeface="Calibri"/>
                <a:sym typeface="Calibri"/>
              </a:rPr>
            </a:br>
            <a:r>
              <a:rPr lang="e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270" name="Google Shape;270;g25c7314d046_0_80"/>
          <p:cNvPicPr preferRelativeResize="0"/>
          <p:nvPr/>
        </p:nvPicPr>
        <p:blipFill rotWithShape="1">
          <a:blip r:embed="rId3">
            <a:alphaModFix/>
          </a:blip>
          <a:srcRect b="0" l="0" r="0" t="36012"/>
          <a:stretch/>
        </p:blipFill>
        <p:spPr>
          <a:xfrm>
            <a:off x="6129282" y="1245625"/>
            <a:ext cx="2801519" cy="2351923"/>
          </a:xfrm>
          <a:prstGeom prst="rect">
            <a:avLst/>
          </a:prstGeom>
          <a:noFill/>
          <a:ln>
            <a:noFill/>
          </a:ln>
        </p:spPr>
      </p:pic>
      <p:sp>
        <p:nvSpPr>
          <p:cNvPr id="271" name="Google Shape;271;g25c7314d046_0_80"/>
          <p:cNvSpPr/>
          <p:nvPr/>
        </p:nvSpPr>
        <p:spPr>
          <a:xfrm>
            <a:off x="622500" y="3875350"/>
            <a:ext cx="7899000" cy="9489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s" sz="2000">
                <a:solidFill>
                  <a:schemeClr val="dk1"/>
                </a:solidFill>
                <a:latin typeface="Calibri"/>
                <a:ea typeface="Calibri"/>
                <a:cs typeface="Calibri"/>
                <a:sym typeface="Calibri"/>
              </a:rPr>
              <a:t>¿Por qué el Sombrerero obtiene aproximadamente el doble de fichas que Alicia, cuando se juega muchas veces?</a:t>
            </a:r>
            <a:endParaRPr b="1" sz="22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5"/>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77" name="Google Shape;277;p25"/>
          <p:cNvSpPr txBox="1"/>
          <p:nvPr/>
        </p:nvSpPr>
        <p:spPr>
          <a:xfrm>
            <a:off x="551550" y="934300"/>
            <a:ext cx="7336800" cy="1300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2000">
                <a:solidFill>
                  <a:schemeClr val="dk1"/>
                </a:solidFill>
                <a:latin typeface="Calibri"/>
                <a:ea typeface="Calibri"/>
                <a:cs typeface="Calibri"/>
                <a:sym typeface="Calibri"/>
              </a:rPr>
              <a:t>Considera las tres cartas del juego del Sombrerero. Para distinguir las cartas rojas, doblaremos la punta de una de ellas.</a:t>
            </a:r>
            <a:br>
              <a:rPr lang="es" sz="2000">
                <a:solidFill>
                  <a:schemeClr val="dk1"/>
                </a:solidFill>
                <a:latin typeface="Calibri"/>
                <a:ea typeface="Calibri"/>
                <a:cs typeface="Calibri"/>
                <a:sym typeface="Calibri"/>
              </a:rPr>
            </a:b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278" name="Google Shape;278;p25"/>
          <p:cNvSpPr/>
          <p:nvPr/>
        </p:nvSpPr>
        <p:spPr>
          <a:xfrm>
            <a:off x="467200" y="3950450"/>
            <a:ext cx="8447400" cy="8511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rtl="0" algn="just">
              <a:spcBef>
                <a:spcPts val="0"/>
              </a:spcBef>
              <a:spcAft>
                <a:spcPts val="0"/>
              </a:spcAft>
              <a:buClr>
                <a:schemeClr val="dk1"/>
              </a:buClr>
              <a:buSzPts val="2000"/>
              <a:buFont typeface="Calibri"/>
              <a:buAutoNum type="arabicPeriod"/>
            </a:pPr>
            <a:r>
              <a:rPr lang="es" sz="2000">
                <a:solidFill>
                  <a:schemeClr val="dk1"/>
                </a:solidFill>
                <a:latin typeface="Calibri"/>
                <a:ea typeface="Calibri"/>
                <a:cs typeface="Calibri"/>
                <a:sym typeface="Calibri"/>
              </a:rPr>
              <a:t>Al sacar dos cartas al azar de entre las tres cartas de arriba, ¿cuántos pares de cartas distintos se pueden obtener? Muestra todos los casos posibles.</a:t>
            </a:r>
            <a:endParaRPr sz="2000">
              <a:solidFill>
                <a:schemeClr val="dk1"/>
              </a:solidFill>
              <a:latin typeface="Calibri"/>
              <a:ea typeface="Calibri"/>
              <a:cs typeface="Calibri"/>
              <a:sym typeface="Calibri"/>
            </a:endParaRPr>
          </a:p>
        </p:txBody>
      </p:sp>
      <p:pic>
        <p:nvPicPr>
          <p:cNvPr id="279" name="Google Shape;279;p25"/>
          <p:cNvPicPr preferRelativeResize="0"/>
          <p:nvPr/>
        </p:nvPicPr>
        <p:blipFill>
          <a:blip r:embed="rId3">
            <a:alphaModFix/>
          </a:blip>
          <a:stretch>
            <a:fillRect/>
          </a:stretch>
        </p:blipFill>
        <p:spPr>
          <a:xfrm>
            <a:off x="2913925" y="1734250"/>
            <a:ext cx="1106500" cy="1714500"/>
          </a:xfrm>
          <a:prstGeom prst="rect">
            <a:avLst/>
          </a:prstGeom>
          <a:noFill/>
          <a:ln>
            <a:noFill/>
          </a:ln>
        </p:spPr>
      </p:pic>
      <p:pic>
        <p:nvPicPr>
          <p:cNvPr id="280" name="Google Shape;280;p25"/>
          <p:cNvPicPr preferRelativeResize="0"/>
          <p:nvPr/>
        </p:nvPicPr>
        <p:blipFill>
          <a:blip r:embed="rId4">
            <a:alphaModFix/>
          </a:blip>
          <a:stretch>
            <a:fillRect/>
          </a:stretch>
        </p:blipFill>
        <p:spPr>
          <a:xfrm>
            <a:off x="4144950" y="1740471"/>
            <a:ext cx="1106501" cy="1702067"/>
          </a:xfrm>
          <a:prstGeom prst="rect">
            <a:avLst/>
          </a:prstGeom>
          <a:noFill/>
          <a:ln>
            <a:noFill/>
          </a:ln>
        </p:spPr>
      </p:pic>
      <p:pic>
        <p:nvPicPr>
          <p:cNvPr id="281" name="Google Shape;281;p25"/>
          <p:cNvPicPr preferRelativeResize="0"/>
          <p:nvPr/>
        </p:nvPicPr>
        <p:blipFill>
          <a:blip r:embed="rId5">
            <a:alphaModFix/>
          </a:blip>
          <a:stretch>
            <a:fillRect/>
          </a:stretch>
        </p:blipFill>
        <p:spPr>
          <a:xfrm>
            <a:off x="5396350" y="1744538"/>
            <a:ext cx="1106500" cy="1693918"/>
          </a:xfrm>
          <a:prstGeom prst="rect">
            <a:avLst/>
          </a:prstGeom>
          <a:noFill/>
          <a:ln>
            <a:noFill/>
          </a:ln>
        </p:spPr>
      </p:pic>
      <p:sp>
        <p:nvSpPr>
          <p:cNvPr id="282" name="Google Shape;282;p25"/>
          <p:cNvSpPr txBox="1"/>
          <p:nvPr/>
        </p:nvSpPr>
        <p:spPr>
          <a:xfrm>
            <a:off x="2913925" y="3418850"/>
            <a:ext cx="35889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Roja 2                  Azul</a:t>
            </a:r>
            <a:endParaRPr sz="16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5c7314d046_0_103"/>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88" name="Google Shape;288;g25c7314d046_0_103"/>
          <p:cNvSpPr txBox="1"/>
          <p:nvPr/>
        </p:nvSpPr>
        <p:spPr>
          <a:xfrm>
            <a:off x="471150" y="1059450"/>
            <a:ext cx="8393400" cy="133140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Al sacar dos cartas al azar de entre las tres cartas dadas, se tienen 3 resultados posibles:</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p:txBody>
      </p:sp>
      <p:pic>
        <p:nvPicPr>
          <p:cNvPr id="289" name="Google Shape;289;g25c7314d046_0_103"/>
          <p:cNvPicPr preferRelativeResize="0"/>
          <p:nvPr/>
        </p:nvPicPr>
        <p:blipFill>
          <a:blip r:embed="rId3">
            <a:alphaModFix/>
          </a:blip>
          <a:stretch>
            <a:fillRect/>
          </a:stretch>
        </p:blipFill>
        <p:spPr>
          <a:xfrm>
            <a:off x="556725" y="1972025"/>
            <a:ext cx="1106500" cy="1714500"/>
          </a:xfrm>
          <a:prstGeom prst="rect">
            <a:avLst/>
          </a:prstGeom>
          <a:noFill/>
          <a:ln>
            <a:noFill/>
          </a:ln>
        </p:spPr>
      </p:pic>
      <p:pic>
        <p:nvPicPr>
          <p:cNvPr id="290" name="Google Shape;290;g25c7314d046_0_103"/>
          <p:cNvPicPr preferRelativeResize="0"/>
          <p:nvPr/>
        </p:nvPicPr>
        <p:blipFill>
          <a:blip r:embed="rId4">
            <a:alphaModFix/>
          </a:blip>
          <a:stretch>
            <a:fillRect/>
          </a:stretch>
        </p:blipFill>
        <p:spPr>
          <a:xfrm>
            <a:off x="1711550" y="1978246"/>
            <a:ext cx="1106501" cy="1702067"/>
          </a:xfrm>
          <a:prstGeom prst="rect">
            <a:avLst/>
          </a:prstGeom>
          <a:noFill/>
          <a:ln>
            <a:noFill/>
          </a:ln>
        </p:spPr>
      </p:pic>
      <p:sp>
        <p:nvSpPr>
          <p:cNvPr id="291" name="Google Shape;291;g25c7314d046_0_103"/>
          <p:cNvSpPr txBox="1"/>
          <p:nvPr/>
        </p:nvSpPr>
        <p:spPr>
          <a:xfrm>
            <a:off x="556725" y="3656625"/>
            <a:ext cx="23376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Roja 2              </a:t>
            </a:r>
            <a:endParaRPr sz="1600">
              <a:latin typeface="Calibri"/>
              <a:ea typeface="Calibri"/>
              <a:cs typeface="Calibri"/>
              <a:sym typeface="Calibri"/>
            </a:endParaRPr>
          </a:p>
        </p:txBody>
      </p:sp>
      <p:pic>
        <p:nvPicPr>
          <p:cNvPr id="292" name="Google Shape;292;g25c7314d046_0_103"/>
          <p:cNvPicPr preferRelativeResize="0"/>
          <p:nvPr/>
        </p:nvPicPr>
        <p:blipFill>
          <a:blip r:embed="rId3">
            <a:alphaModFix/>
          </a:blip>
          <a:stretch>
            <a:fillRect/>
          </a:stretch>
        </p:blipFill>
        <p:spPr>
          <a:xfrm>
            <a:off x="3434800" y="1978250"/>
            <a:ext cx="1106500" cy="1714500"/>
          </a:xfrm>
          <a:prstGeom prst="rect">
            <a:avLst/>
          </a:prstGeom>
          <a:noFill/>
          <a:ln>
            <a:noFill/>
          </a:ln>
        </p:spPr>
      </p:pic>
      <p:pic>
        <p:nvPicPr>
          <p:cNvPr id="293" name="Google Shape;293;g25c7314d046_0_103"/>
          <p:cNvPicPr preferRelativeResize="0"/>
          <p:nvPr/>
        </p:nvPicPr>
        <p:blipFill>
          <a:blip r:embed="rId5">
            <a:alphaModFix/>
          </a:blip>
          <a:stretch>
            <a:fillRect/>
          </a:stretch>
        </p:blipFill>
        <p:spPr>
          <a:xfrm>
            <a:off x="4621825" y="1988538"/>
            <a:ext cx="1106500" cy="1693918"/>
          </a:xfrm>
          <a:prstGeom prst="rect">
            <a:avLst/>
          </a:prstGeom>
          <a:noFill/>
          <a:ln>
            <a:noFill/>
          </a:ln>
        </p:spPr>
      </p:pic>
      <p:sp>
        <p:nvSpPr>
          <p:cNvPr id="294" name="Google Shape;294;g25c7314d046_0_103"/>
          <p:cNvSpPr txBox="1"/>
          <p:nvPr/>
        </p:nvSpPr>
        <p:spPr>
          <a:xfrm>
            <a:off x="3434800" y="3662850"/>
            <a:ext cx="23376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Azul</a:t>
            </a:r>
            <a:endParaRPr sz="1600">
              <a:latin typeface="Calibri"/>
              <a:ea typeface="Calibri"/>
              <a:cs typeface="Calibri"/>
              <a:sym typeface="Calibri"/>
            </a:endParaRPr>
          </a:p>
        </p:txBody>
      </p:sp>
      <p:pic>
        <p:nvPicPr>
          <p:cNvPr id="295" name="Google Shape;295;g25c7314d046_0_103"/>
          <p:cNvPicPr preferRelativeResize="0"/>
          <p:nvPr/>
        </p:nvPicPr>
        <p:blipFill>
          <a:blip r:embed="rId4">
            <a:alphaModFix/>
          </a:blip>
          <a:stretch>
            <a:fillRect/>
          </a:stretch>
        </p:blipFill>
        <p:spPr>
          <a:xfrm>
            <a:off x="6320325" y="1972021"/>
            <a:ext cx="1106501" cy="1702067"/>
          </a:xfrm>
          <a:prstGeom prst="rect">
            <a:avLst/>
          </a:prstGeom>
          <a:noFill/>
          <a:ln>
            <a:noFill/>
          </a:ln>
        </p:spPr>
      </p:pic>
      <p:pic>
        <p:nvPicPr>
          <p:cNvPr id="296" name="Google Shape;296;g25c7314d046_0_103"/>
          <p:cNvPicPr preferRelativeResize="0"/>
          <p:nvPr/>
        </p:nvPicPr>
        <p:blipFill>
          <a:blip r:embed="rId5">
            <a:alphaModFix/>
          </a:blip>
          <a:stretch>
            <a:fillRect/>
          </a:stretch>
        </p:blipFill>
        <p:spPr>
          <a:xfrm>
            <a:off x="7495525" y="1976088"/>
            <a:ext cx="1106501" cy="1693918"/>
          </a:xfrm>
          <a:prstGeom prst="rect">
            <a:avLst/>
          </a:prstGeom>
          <a:noFill/>
          <a:ln>
            <a:noFill/>
          </a:ln>
        </p:spPr>
      </p:pic>
      <p:sp>
        <p:nvSpPr>
          <p:cNvPr id="297" name="Google Shape;297;g25c7314d046_0_103"/>
          <p:cNvSpPr txBox="1"/>
          <p:nvPr/>
        </p:nvSpPr>
        <p:spPr>
          <a:xfrm>
            <a:off x="6340600" y="3650400"/>
            <a:ext cx="23376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a:t>
            </a:r>
            <a:r>
              <a:rPr lang="es" sz="1600">
                <a:latin typeface="Calibri"/>
                <a:ea typeface="Calibri"/>
                <a:cs typeface="Calibri"/>
                <a:sym typeface="Calibri"/>
              </a:rPr>
              <a:t>Roja 2                Azul</a:t>
            </a:r>
            <a:endParaRPr sz="1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g25af1b8817e_0_7"/>
          <p:cNvPicPr preferRelativeResize="0"/>
          <p:nvPr/>
        </p:nvPicPr>
        <p:blipFill>
          <a:blip r:embed="rId3">
            <a:alphaModFix/>
          </a:blip>
          <a:stretch>
            <a:fillRect/>
          </a:stretch>
        </p:blipFill>
        <p:spPr>
          <a:xfrm>
            <a:off x="92775" y="124050"/>
            <a:ext cx="3724300" cy="4886226"/>
          </a:xfrm>
          <a:prstGeom prst="rect">
            <a:avLst/>
          </a:prstGeom>
          <a:noFill/>
          <a:ln>
            <a:noFill/>
          </a:ln>
        </p:spPr>
      </p:pic>
      <p:pic>
        <p:nvPicPr>
          <p:cNvPr id="94" name="Google Shape;94;g25af1b8817e_0_7"/>
          <p:cNvPicPr preferRelativeResize="0"/>
          <p:nvPr/>
        </p:nvPicPr>
        <p:blipFill>
          <a:blip r:embed="rId4">
            <a:alphaModFix/>
          </a:blip>
          <a:stretch>
            <a:fillRect/>
          </a:stretch>
        </p:blipFill>
        <p:spPr>
          <a:xfrm>
            <a:off x="4184875" y="1213825"/>
            <a:ext cx="4594375" cy="912808"/>
          </a:xfrm>
          <a:prstGeom prst="rect">
            <a:avLst/>
          </a:prstGeom>
          <a:noFill/>
          <a:ln>
            <a:noFill/>
          </a:ln>
        </p:spPr>
      </p:pic>
      <p:pic>
        <p:nvPicPr>
          <p:cNvPr id="95" name="Google Shape;95;g25af1b8817e_0_7"/>
          <p:cNvPicPr preferRelativeResize="0"/>
          <p:nvPr/>
        </p:nvPicPr>
        <p:blipFill>
          <a:blip r:embed="rId5">
            <a:alphaModFix/>
          </a:blip>
          <a:stretch>
            <a:fillRect/>
          </a:stretch>
        </p:blipFill>
        <p:spPr>
          <a:xfrm>
            <a:off x="4184875" y="2363200"/>
            <a:ext cx="4661175" cy="1681500"/>
          </a:xfrm>
          <a:prstGeom prst="rect">
            <a:avLst/>
          </a:prstGeom>
          <a:noFill/>
          <a:ln>
            <a:noFill/>
          </a:ln>
        </p:spPr>
      </p:pic>
      <p:pic>
        <p:nvPicPr>
          <p:cNvPr id="96" name="Google Shape;96;g25af1b8817e_0_7"/>
          <p:cNvPicPr preferRelativeResize="0"/>
          <p:nvPr/>
        </p:nvPicPr>
        <p:blipFill>
          <a:blip r:embed="rId6">
            <a:alphaModFix/>
          </a:blip>
          <a:stretch>
            <a:fillRect/>
          </a:stretch>
        </p:blipFill>
        <p:spPr>
          <a:xfrm>
            <a:off x="4151475" y="4204575"/>
            <a:ext cx="4661175" cy="60583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5d80a60d0f_0_107"/>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03" name="Google Shape;303;g25d80a60d0f_0_107"/>
          <p:cNvSpPr txBox="1"/>
          <p:nvPr/>
        </p:nvSpPr>
        <p:spPr>
          <a:xfrm>
            <a:off x="551550" y="934300"/>
            <a:ext cx="7336800" cy="1300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2000">
                <a:solidFill>
                  <a:schemeClr val="dk1"/>
                </a:solidFill>
                <a:latin typeface="Calibri"/>
                <a:ea typeface="Calibri"/>
                <a:cs typeface="Calibri"/>
                <a:sym typeface="Calibri"/>
              </a:rPr>
              <a:t>Considera las tres cartas del juego del Sombrerero. Para distinguir las cartas rojas, doblaremos la punta de una de ellas.</a:t>
            </a:r>
            <a:br>
              <a:rPr lang="es" sz="2000">
                <a:solidFill>
                  <a:schemeClr val="dk1"/>
                </a:solidFill>
                <a:latin typeface="Calibri"/>
                <a:ea typeface="Calibri"/>
                <a:cs typeface="Calibri"/>
                <a:sym typeface="Calibri"/>
              </a:rPr>
            </a:b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304" name="Google Shape;304;g25d80a60d0f_0_107"/>
          <p:cNvSpPr/>
          <p:nvPr/>
        </p:nvSpPr>
        <p:spPr>
          <a:xfrm>
            <a:off x="417600" y="3987975"/>
            <a:ext cx="8371800" cy="8364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rtl="0" algn="just">
              <a:spcBef>
                <a:spcPts val="0"/>
              </a:spcBef>
              <a:spcAft>
                <a:spcPts val="0"/>
              </a:spcAft>
              <a:buClr>
                <a:schemeClr val="dk1"/>
              </a:buClr>
              <a:buSzPts val="2000"/>
              <a:buFont typeface="Calibri"/>
              <a:buAutoNum type="arabicPeriod" startAt="2"/>
            </a:pPr>
            <a:r>
              <a:rPr lang="es" sz="2000">
                <a:solidFill>
                  <a:schemeClr val="dk1"/>
                </a:solidFill>
                <a:latin typeface="Calibri"/>
                <a:ea typeface="Calibri"/>
                <a:cs typeface="Calibri"/>
                <a:sym typeface="Calibri"/>
              </a:rPr>
              <a:t>¿En cuántos de esos casos gana el Sombrerero? ¿En cuántos de esos casos gana Alicia?</a:t>
            </a:r>
            <a:endParaRPr sz="2000">
              <a:solidFill>
                <a:schemeClr val="dk1"/>
              </a:solidFill>
              <a:latin typeface="Calibri"/>
              <a:ea typeface="Calibri"/>
              <a:cs typeface="Calibri"/>
              <a:sym typeface="Calibri"/>
            </a:endParaRPr>
          </a:p>
        </p:txBody>
      </p:sp>
      <p:pic>
        <p:nvPicPr>
          <p:cNvPr id="305" name="Google Shape;305;g25d80a60d0f_0_107"/>
          <p:cNvPicPr preferRelativeResize="0"/>
          <p:nvPr/>
        </p:nvPicPr>
        <p:blipFill>
          <a:blip r:embed="rId3">
            <a:alphaModFix/>
          </a:blip>
          <a:stretch>
            <a:fillRect/>
          </a:stretch>
        </p:blipFill>
        <p:spPr>
          <a:xfrm>
            <a:off x="2913925" y="1810450"/>
            <a:ext cx="1106500" cy="1714500"/>
          </a:xfrm>
          <a:prstGeom prst="rect">
            <a:avLst/>
          </a:prstGeom>
          <a:noFill/>
          <a:ln>
            <a:noFill/>
          </a:ln>
        </p:spPr>
      </p:pic>
      <p:pic>
        <p:nvPicPr>
          <p:cNvPr id="306" name="Google Shape;306;g25d80a60d0f_0_107"/>
          <p:cNvPicPr preferRelativeResize="0"/>
          <p:nvPr/>
        </p:nvPicPr>
        <p:blipFill>
          <a:blip r:embed="rId4">
            <a:alphaModFix/>
          </a:blip>
          <a:stretch>
            <a:fillRect/>
          </a:stretch>
        </p:blipFill>
        <p:spPr>
          <a:xfrm>
            <a:off x="4144950" y="1816671"/>
            <a:ext cx="1106501" cy="1702067"/>
          </a:xfrm>
          <a:prstGeom prst="rect">
            <a:avLst/>
          </a:prstGeom>
          <a:noFill/>
          <a:ln>
            <a:noFill/>
          </a:ln>
        </p:spPr>
      </p:pic>
      <p:pic>
        <p:nvPicPr>
          <p:cNvPr id="307" name="Google Shape;307;g25d80a60d0f_0_107"/>
          <p:cNvPicPr preferRelativeResize="0"/>
          <p:nvPr/>
        </p:nvPicPr>
        <p:blipFill>
          <a:blip r:embed="rId5">
            <a:alphaModFix/>
          </a:blip>
          <a:stretch>
            <a:fillRect/>
          </a:stretch>
        </p:blipFill>
        <p:spPr>
          <a:xfrm>
            <a:off x="5396350" y="1820738"/>
            <a:ext cx="1106500" cy="1693918"/>
          </a:xfrm>
          <a:prstGeom prst="rect">
            <a:avLst/>
          </a:prstGeom>
          <a:noFill/>
          <a:ln>
            <a:noFill/>
          </a:ln>
        </p:spPr>
      </p:pic>
      <p:sp>
        <p:nvSpPr>
          <p:cNvPr id="308" name="Google Shape;308;g25d80a60d0f_0_107"/>
          <p:cNvSpPr txBox="1"/>
          <p:nvPr/>
        </p:nvSpPr>
        <p:spPr>
          <a:xfrm>
            <a:off x="2913925" y="3495050"/>
            <a:ext cx="35889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Roja 2                  Azul</a:t>
            </a:r>
            <a:endParaRPr sz="16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5d80a60d0f_0_125"/>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14" name="Google Shape;314;g25d80a60d0f_0_125"/>
          <p:cNvSpPr txBox="1"/>
          <p:nvPr/>
        </p:nvSpPr>
        <p:spPr>
          <a:xfrm>
            <a:off x="471150" y="830850"/>
            <a:ext cx="3087300" cy="111600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El Sombrerero gana en 2 casos:</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(Cartas de distinto color)</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p:txBody>
      </p:sp>
      <p:sp>
        <p:nvSpPr>
          <p:cNvPr id="315" name="Google Shape;315;g25d80a60d0f_0_125"/>
          <p:cNvSpPr txBox="1"/>
          <p:nvPr/>
        </p:nvSpPr>
        <p:spPr>
          <a:xfrm>
            <a:off x="2071350" y="2888250"/>
            <a:ext cx="2461500" cy="111600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Alicia</a:t>
            </a:r>
            <a:r>
              <a:rPr lang="es" sz="1800">
                <a:solidFill>
                  <a:schemeClr val="dk1"/>
                </a:solidFill>
                <a:latin typeface="Calibri"/>
                <a:ea typeface="Calibri"/>
                <a:cs typeface="Calibri"/>
                <a:sym typeface="Calibri"/>
              </a:rPr>
              <a:t> gana en 1 caso:</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(Cartas del mismo color)</a:t>
            </a:r>
            <a:endParaRPr sz="18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p:txBody>
      </p:sp>
      <p:pic>
        <p:nvPicPr>
          <p:cNvPr id="316" name="Google Shape;316;g25d80a60d0f_0_125"/>
          <p:cNvPicPr preferRelativeResize="0"/>
          <p:nvPr/>
        </p:nvPicPr>
        <p:blipFill>
          <a:blip r:embed="rId3">
            <a:alphaModFix/>
          </a:blip>
          <a:stretch>
            <a:fillRect/>
          </a:stretch>
        </p:blipFill>
        <p:spPr>
          <a:xfrm>
            <a:off x="2570200" y="3787275"/>
            <a:ext cx="1054010" cy="1116000"/>
          </a:xfrm>
          <a:prstGeom prst="rect">
            <a:avLst/>
          </a:prstGeom>
          <a:noFill/>
          <a:ln>
            <a:noFill/>
          </a:ln>
        </p:spPr>
      </p:pic>
      <p:pic>
        <p:nvPicPr>
          <p:cNvPr id="317" name="Google Shape;317;g25d80a60d0f_0_125"/>
          <p:cNvPicPr preferRelativeResize="0"/>
          <p:nvPr/>
        </p:nvPicPr>
        <p:blipFill>
          <a:blip r:embed="rId4">
            <a:alphaModFix/>
          </a:blip>
          <a:stretch>
            <a:fillRect/>
          </a:stretch>
        </p:blipFill>
        <p:spPr>
          <a:xfrm>
            <a:off x="1228387" y="1708650"/>
            <a:ext cx="947037" cy="1149725"/>
          </a:xfrm>
          <a:prstGeom prst="rect">
            <a:avLst/>
          </a:prstGeom>
          <a:noFill/>
          <a:ln>
            <a:noFill/>
          </a:ln>
        </p:spPr>
      </p:pic>
      <p:pic>
        <p:nvPicPr>
          <p:cNvPr id="318" name="Google Shape;318;g25d80a60d0f_0_125"/>
          <p:cNvPicPr preferRelativeResize="0"/>
          <p:nvPr/>
        </p:nvPicPr>
        <p:blipFill>
          <a:blip r:embed="rId5">
            <a:alphaModFix/>
          </a:blip>
          <a:stretch>
            <a:fillRect/>
          </a:stretch>
        </p:blipFill>
        <p:spPr>
          <a:xfrm>
            <a:off x="3624200" y="1089725"/>
            <a:ext cx="908650" cy="1407923"/>
          </a:xfrm>
          <a:prstGeom prst="rect">
            <a:avLst/>
          </a:prstGeom>
          <a:noFill/>
          <a:ln>
            <a:noFill/>
          </a:ln>
        </p:spPr>
      </p:pic>
      <p:pic>
        <p:nvPicPr>
          <p:cNvPr id="319" name="Google Shape;319;g25d80a60d0f_0_125"/>
          <p:cNvPicPr preferRelativeResize="0"/>
          <p:nvPr/>
        </p:nvPicPr>
        <p:blipFill>
          <a:blip r:embed="rId6">
            <a:alphaModFix/>
          </a:blip>
          <a:stretch>
            <a:fillRect/>
          </a:stretch>
        </p:blipFill>
        <p:spPr>
          <a:xfrm>
            <a:off x="4630950" y="1101735"/>
            <a:ext cx="908650" cy="1391018"/>
          </a:xfrm>
          <a:prstGeom prst="rect">
            <a:avLst/>
          </a:prstGeom>
          <a:noFill/>
          <a:ln>
            <a:noFill/>
          </a:ln>
        </p:spPr>
      </p:pic>
      <p:sp>
        <p:nvSpPr>
          <p:cNvPr id="320" name="Google Shape;320;g25d80a60d0f_0_125"/>
          <p:cNvSpPr txBox="1"/>
          <p:nvPr/>
        </p:nvSpPr>
        <p:spPr>
          <a:xfrm>
            <a:off x="3558450" y="2477875"/>
            <a:ext cx="23376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Azul</a:t>
            </a:r>
            <a:endParaRPr sz="1600">
              <a:latin typeface="Calibri"/>
              <a:ea typeface="Calibri"/>
              <a:cs typeface="Calibri"/>
              <a:sym typeface="Calibri"/>
            </a:endParaRPr>
          </a:p>
        </p:txBody>
      </p:sp>
      <p:pic>
        <p:nvPicPr>
          <p:cNvPr id="321" name="Google Shape;321;g25d80a60d0f_0_125"/>
          <p:cNvPicPr preferRelativeResize="0"/>
          <p:nvPr/>
        </p:nvPicPr>
        <p:blipFill>
          <a:blip r:embed="rId7">
            <a:alphaModFix/>
          </a:blip>
          <a:stretch>
            <a:fillRect/>
          </a:stretch>
        </p:blipFill>
        <p:spPr>
          <a:xfrm>
            <a:off x="6052525" y="1083499"/>
            <a:ext cx="908650" cy="1397732"/>
          </a:xfrm>
          <a:prstGeom prst="rect">
            <a:avLst/>
          </a:prstGeom>
          <a:noFill/>
          <a:ln>
            <a:noFill/>
          </a:ln>
        </p:spPr>
      </p:pic>
      <p:pic>
        <p:nvPicPr>
          <p:cNvPr id="322" name="Google Shape;322;g25d80a60d0f_0_125"/>
          <p:cNvPicPr preferRelativeResize="0"/>
          <p:nvPr/>
        </p:nvPicPr>
        <p:blipFill>
          <a:blip r:embed="rId6">
            <a:alphaModFix/>
          </a:blip>
          <a:stretch>
            <a:fillRect/>
          </a:stretch>
        </p:blipFill>
        <p:spPr>
          <a:xfrm>
            <a:off x="7065025" y="1086848"/>
            <a:ext cx="908650" cy="1391018"/>
          </a:xfrm>
          <a:prstGeom prst="rect">
            <a:avLst/>
          </a:prstGeom>
          <a:noFill/>
          <a:ln>
            <a:noFill/>
          </a:ln>
        </p:spPr>
      </p:pic>
      <p:sp>
        <p:nvSpPr>
          <p:cNvPr id="323" name="Google Shape;323;g25d80a60d0f_0_125"/>
          <p:cNvSpPr txBox="1"/>
          <p:nvPr/>
        </p:nvSpPr>
        <p:spPr>
          <a:xfrm>
            <a:off x="6052525" y="2477875"/>
            <a:ext cx="23376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2             Azul</a:t>
            </a:r>
            <a:endParaRPr sz="1600">
              <a:latin typeface="Calibri"/>
              <a:ea typeface="Calibri"/>
              <a:cs typeface="Calibri"/>
              <a:sym typeface="Calibri"/>
            </a:endParaRPr>
          </a:p>
        </p:txBody>
      </p:sp>
      <p:pic>
        <p:nvPicPr>
          <p:cNvPr id="324" name="Google Shape;324;g25d80a60d0f_0_125"/>
          <p:cNvPicPr preferRelativeResize="0"/>
          <p:nvPr/>
        </p:nvPicPr>
        <p:blipFill>
          <a:blip r:embed="rId5">
            <a:alphaModFix/>
          </a:blip>
          <a:stretch>
            <a:fillRect/>
          </a:stretch>
        </p:blipFill>
        <p:spPr>
          <a:xfrm>
            <a:off x="4572000" y="3024375"/>
            <a:ext cx="908650" cy="1407935"/>
          </a:xfrm>
          <a:prstGeom prst="rect">
            <a:avLst/>
          </a:prstGeom>
          <a:noFill/>
          <a:ln>
            <a:noFill/>
          </a:ln>
        </p:spPr>
      </p:pic>
      <p:pic>
        <p:nvPicPr>
          <p:cNvPr id="325" name="Google Shape;325;g25d80a60d0f_0_125"/>
          <p:cNvPicPr preferRelativeResize="0"/>
          <p:nvPr/>
        </p:nvPicPr>
        <p:blipFill>
          <a:blip r:embed="rId7">
            <a:alphaModFix/>
          </a:blip>
          <a:stretch>
            <a:fillRect/>
          </a:stretch>
        </p:blipFill>
        <p:spPr>
          <a:xfrm>
            <a:off x="5539600" y="3029474"/>
            <a:ext cx="908650" cy="1397732"/>
          </a:xfrm>
          <a:prstGeom prst="rect">
            <a:avLst/>
          </a:prstGeom>
          <a:noFill/>
          <a:ln>
            <a:noFill/>
          </a:ln>
        </p:spPr>
      </p:pic>
      <p:sp>
        <p:nvSpPr>
          <p:cNvPr id="326" name="Google Shape;326;g25d80a60d0f_0_125"/>
          <p:cNvSpPr txBox="1"/>
          <p:nvPr/>
        </p:nvSpPr>
        <p:spPr>
          <a:xfrm>
            <a:off x="4572000" y="4427200"/>
            <a:ext cx="18762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Roja 2              </a:t>
            </a:r>
            <a:endParaRPr sz="16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5d80a60d0f_0_115"/>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32" name="Google Shape;332;g25d80a60d0f_0_115"/>
          <p:cNvSpPr/>
          <p:nvPr/>
        </p:nvSpPr>
        <p:spPr>
          <a:xfrm>
            <a:off x="417600" y="3875350"/>
            <a:ext cx="8371800" cy="9489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rtl="0" algn="just">
              <a:spcBef>
                <a:spcPts val="0"/>
              </a:spcBef>
              <a:spcAft>
                <a:spcPts val="0"/>
              </a:spcAft>
              <a:buClr>
                <a:schemeClr val="dk1"/>
              </a:buClr>
              <a:buSzPts val="2000"/>
              <a:buFont typeface="Calibri"/>
              <a:buAutoNum type="arabicPeriod" startAt="3"/>
            </a:pPr>
            <a:r>
              <a:rPr lang="es" sz="2000">
                <a:solidFill>
                  <a:schemeClr val="dk1"/>
                </a:solidFill>
                <a:latin typeface="Calibri"/>
                <a:ea typeface="Calibri"/>
                <a:cs typeface="Calibri"/>
                <a:sym typeface="Calibri"/>
              </a:rPr>
              <a:t>¿Qué puedes concluir de lo anterior respecto a las probabilidades de ganar de Alicia y el Sombrerero?</a:t>
            </a:r>
            <a:endParaRPr sz="2000">
              <a:solidFill>
                <a:schemeClr val="dk1"/>
              </a:solidFill>
              <a:latin typeface="Calibri"/>
              <a:ea typeface="Calibri"/>
              <a:cs typeface="Calibri"/>
              <a:sym typeface="Calibri"/>
            </a:endParaRPr>
          </a:p>
        </p:txBody>
      </p:sp>
      <p:sp>
        <p:nvSpPr>
          <p:cNvPr id="333" name="Google Shape;333;g25d80a60d0f_0_115"/>
          <p:cNvSpPr txBox="1"/>
          <p:nvPr/>
        </p:nvSpPr>
        <p:spPr>
          <a:xfrm>
            <a:off x="654953" y="820152"/>
            <a:ext cx="2727147" cy="105435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El Sombrerero gana en 2 casos: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(Cartas de distinto color)</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p:txBody>
      </p:sp>
      <p:sp>
        <p:nvSpPr>
          <p:cNvPr id="334" name="Google Shape;334;g25d80a60d0f_0_115"/>
          <p:cNvSpPr txBox="1"/>
          <p:nvPr/>
        </p:nvSpPr>
        <p:spPr>
          <a:xfrm>
            <a:off x="1718675" y="2204800"/>
            <a:ext cx="2385600" cy="105420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Alicia gana en 1 caso: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(Cartas del mismo color)</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p:txBody>
      </p:sp>
      <p:pic>
        <p:nvPicPr>
          <p:cNvPr id="335" name="Google Shape;335;g25d80a60d0f_0_115"/>
          <p:cNvPicPr preferRelativeResize="0"/>
          <p:nvPr/>
        </p:nvPicPr>
        <p:blipFill>
          <a:blip r:embed="rId3">
            <a:alphaModFix/>
          </a:blip>
          <a:stretch>
            <a:fillRect/>
          </a:stretch>
        </p:blipFill>
        <p:spPr>
          <a:xfrm>
            <a:off x="2337620" y="3049054"/>
            <a:ext cx="780984" cy="751082"/>
          </a:xfrm>
          <a:prstGeom prst="rect">
            <a:avLst/>
          </a:prstGeom>
          <a:noFill/>
          <a:ln>
            <a:noFill/>
          </a:ln>
        </p:spPr>
      </p:pic>
      <p:pic>
        <p:nvPicPr>
          <p:cNvPr id="336" name="Google Shape;336;g25d80a60d0f_0_115"/>
          <p:cNvPicPr preferRelativeResize="0"/>
          <p:nvPr/>
        </p:nvPicPr>
        <p:blipFill>
          <a:blip r:embed="rId4">
            <a:alphaModFix/>
          </a:blip>
          <a:stretch>
            <a:fillRect/>
          </a:stretch>
        </p:blipFill>
        <p:spPr>
          <a:xfrm>
            <a:off x="1251193" y="1642406"/>
            <a:ext cx="701721" cy="773779"/>
          </a:xfrm>
          <a:prstGeom prst="rect">
            <a:avLst/>
          </a:prstGeom>
          <a:noFill/>
          <a:ln>
            <a:noFill/>
          </a:ln>
        </p:spPr>
      </p:pic>
      <p:pic>
        <p:nvPicPr>
          <p:cNvPr id="337" name="Google Shape;337;g25d80a60d0f_0_115"/>
          <p:cNvPicPr preferRelativeResize="0"/>
          <p:nvPr/>
        </p:nvPicPr>
        <p:blipFill>
          <a:blip r:embed="rId5">
            <a:alphaModFix/>
          </a:blip>
          <a:stretch>
            <a:fillRect/>
          </a:stretch>
        </p:blipFill>
        <p:spPr>
          <a:xfrm>
            <a:off x="3430956" y="994383"/>
            <a:ext cx="673277" cy="947549"/>
          </a:xfrm>
          <a:prstGeom prst="rect">
            <a:avLst/>
          </a:prstGeom>
          <a:noFill/>
          <a:ln>
            <a:noFill/>
          </a:ln>
        </p:spPr>
      </p:pic>
      <p:pic>
        <p:nvPicPr>
          <p:cNvPr id="338" name="Google Shape;338;g25d80a60d0f_0_115"/>
          <p:cNvPicPr preferRelativeResize="0"/>
          <p:nvPr/>
        </p:nvPicPr>
        <p:blipFill>
          <a:blip r:embed="rId6">
            <a:alphaModFix/>
          </a:blip>
          <a:stretch>
            <a:fillRect/>
          </a:stretch>
        </p:blipFill>
        <p:spPr>
          <a:xfrm>
            <a:off x="4176922" y="1002465"/>
            <a:ext cx="673277" cy="936172"/>
          </a:xfrm>
          <a:prstGeom prst="rect">
            <a:avLst/>
          </a:prstGeom>
          <a:noFill/>
          <a:ln>
            <a:noFill/>
          </a:ln>
        </p:spPr>
      </p:pic>
      <p:sp>
        <p:nvSpPr>
          <p:cNvPr id="339" name="Google Shape;339;g25d80a60d0f_0_115"/>
          <p:cNvSpPr txBox="1"/>
          <p:nvPr/>
        </p:nvSpPr>
        <p:spPr>
          <a:xfrm>
            <a:off x="3207900" y="1874500"/>
            <a:ext cx="1831200" cy="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a:t>
            </a:r>
            <a:r>
              <a:rPr lang="es" sz="1600">
                <a:latin typeface="Calibri"/>
                <a:ea typeface="Calibri"/>
                <a:cs typeface="Calibri"/>
                <a:sym typeface="Calibri"/>
              </a:rPr>
              <a:t>Roja 1        Azul</a:t>
            </a:r>
            <a:endParaRPr sz="1600">
              <a:latin typeface="Calibri"/>
              <a:ea typeface="Calibri"/>
              <a:cs typeface="Calibri"/>
              <a:sym typeface="Calibri"/>
            </a:endParaRPr>
          </a:p>
        </p:txBody>
      </p:sp>
      <p:pic>
        <p:nvPicPr>
          <p:cNvPr id="340" name="Google Shape;340;g25d80a60d0f_0_115"/>
          <p:cNvPicPr preferRelativeResize="0"/>
          <p:nvPr/>
        </p:nvPicPr>
        <p:blipFill>
          <a:blip r:embed="rId7">
            <a:alphaModFix/>
          </a:blip>
          <a:stretch>
            <a:fillRect/>
          </a:stretch>
        </p:blipFill>
        <p:spPr>
          <a:xfrm>
            <a:off x="5230259" y="990193"/>
            <a:ext cx="673277" cy="940691"/>
          </a:xfrm>
          <a:prstGeom prst="rect">
            <a:avLst/>
          </a:prstGeom>
          <a:noFill/>
          <a:ln>
            <a:noFill/>
          </a:ln>
        </p:spPr>
      </p:pic>
      <p:pic>
        <p:nvPicPr>
          <p:cNvPr id="341" name="Google Shape;341;g25d80a60d0f_0_115"/>
          <p:cNvPicPr preferRelativeResize="0"/>
          <p:nvPr/>
        </p:nvPicPr>
        <p:blipFill>
          <a:blip r:embed="rId6">
            <a:alphaModFix/>
          </a:blip>
          <a:stretch>
            <a:fillRect/>
          </a:stretch>
        </p:blipFill>
        <p:spPr>
          <a:xfrm>
            <a:off x="5980486" y="992446"/>
            <a:ext cx="673277" cy="936172"/>
          </a:xfrm>
          <a:prstGeom prst="rect">
            <a:avLst/>
          </a:prstGeom>
          <a:noFill/>
          <a:ln>
            <a:noFill/>
          </a:ln>
        </p:spPr>
      </p:pic>
      <p:sp>
        <p:nvSpPr>
          <p:cNvPr id="342" name="Google Shape;342;g25d80a60d0f_0_115"/>
          <p:cNvSpPr txBox="1"/>
          <p:nvPr/>
        </p:nvSpPr>
        <p:spPr>
          <a:xfrm>
            <a:off x="5230259" y="1874500"/>
            <a:ext cx="1732200" cy="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Roja 2       Azul</a:t>
            </a:r>
            <a:endParaRPr sz="1600">
              <a:latin typeface="Calibri"/>
              <a:ea typeface="Calibri"/>
              <a:cs typeface="Calibri"/>
              <a:sym typeface="Calibri"/>
            </a:endParaRPr>
          </a:p>
        </p:txBody>
      </p:sp>
      <p:pic>
        <p:nvPicPr>
          <p:cNvPr id="343" name="Google Shape;343;g25d80a60d0f_0_115"/>
          <p:cNvPicPr preferRelativeResize="0"/>
          <p:nvPr/>
        </p:nvPicPr>
        <p:blipFill>
          <a:blip r:embed="rId5">
            <a:alphaModFix/>
          </a:blip>
          <a:stretch>
            <a:fillRect/>
          </a:stretch>
        </p:blipFill>
        <p:spPr>
          <a:xfrm>
            <a:off x="4133243" y="2296426"/>
            <a:ext cx="673277" cy="947558"/>
          </a:xfrm>
          <a:prstGeom prst="rect">
            <a:avLst/>
          </a:prstGeom>
          <a:noFill/>
          <a:ln>
            <a:noFill/>
          </a:ln>
        </p:spPr>
      </p:pic>
      <p:pic>
        <p:nvPicPr>
          <p:cNvPr id="344" name="Google Shape;344;g25d80a60d0f_0_115"/>
          <p:cNvPicPr preferRelativeResize="0"/>
          <p:nvPr/>
        </p:nvPicPr>
        <p:blipFill>
          <a:blip r:embed="rId7">
            <a:alphaModFix/>
          </a:blip>
          <a:stretch>
            <a:fillRect/>
          </a:stretch>
        </p:blipFill>
        <p:spPr>
          <a:xfrm>
            <a:off x="4850200" y="2299858"/>
            <a:ext cx="673277" cy="940691"/>
          </a:xfrm>
          <a:prstGeom prst="rect">
            <a:avLst/>
          </a:prstGeom>
          <a:noFill/>
          <a:ln>
            <a:noFill/>
          </a:ln>
        </p:spPr>
      </p:pic>
      <p:sp>
        <p:nvSpPr>
          <p:cNvPr id="345" name="Google Shape;345;g25d80a60d0f_0_115"/>
          <p:cNvSpPr txBox="1"/>
          <p:nvPr/>
        </p:nvSpPr>
        <p:spPr>
          <a:xfrm>
            <a:off x="4008850" y="3173925"/>
            <a:ext cx="1651800" cy="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a:t>
            </a:r>
            <a:r>
              <a:rPr lang="es" sz="1600">
                <a:latin typeface="Calibri"/>
                <a:ea typeface="Calibri"/>
                <a:cs typeface="Calibri"/>
                <a:sym typeface="Calibri"/>
              </a:rPr>
              <a:t>Roja 1     Roja 2              </a:t>
            </a:r>
            <a:endParaRPr sz="16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5c7314d046_0_112"/>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51" name="Google Shape;351;g25c7314d046_0_112"/>
          <p:cNvSpPr txBox="1"/>
          <p:nvPr/>
        </p:nvSpPr>
        <p:spPr>
          <a:xfrm>
            <a:off x="430050" y="986375"/>
            <a:ext cx="8234100" cy="1239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lang="es" sz="2000">
                <a:solidFill>
                  <a:schemeClr val="dk1"/>
                </a:solidFill>
                <a:latin typeface="Calibri"/>
                <a:ea typeface="Calibri"/>
                <a:cs typeface="Calibri"/>
                <a:sym typeface="Calibri"/>
              </a:rPr>
              <a:t>Dado que de los tres casos posibles, hay dos en los que gana el Sombrerero y uno en el que gana Alicia, se puede afirmar que el Sombrerero tiene el </a:t>
            </a:r>
            <a:r>
              <a:rPr b="1" lang="es" sz="2000">
                <a:solidFill>
                  <a:schemeClr val="dk1"/>
                </a:solidFill>
                <a:latin typeface="Calibri"/>
                <a:ea typeface="Calibri"/>
                <a:cs typeface="Calibri"/>
                <a:sym typeface="Calibri"/>
              </a:rPr>
              <a:t>doble de probabilidades</a:t>
            </a:r>
            <a:r>
              <a:rPr lang="es" sz="2000">
                <a:solidFill>
                  <a:schemeClr val="dk1"/>
                </a:solidFill>
                <a:latin typeface="Calibri"/>
                <a:ea typeface="Calibri"/>
                <a:cs typeface="Calibri"/>
                <a:sym typeface="Calibri"/>
              </a:rPr>
              <a:t> de ganar que Alicia.</a:t>
            </a:r>
            <a:endParaRPr sz="2000">
              <a:solidFill>
                <a:schemeClr val="dk1"/>
              </a:solidFill>
              <a:latin typeface="Calibri"/>
              <a:ea typeface="Calibri"/>
              <a:cs typeface="Calibri"/>
              <a:sym typeface="Calibri"/>
            </a:endParaRPr>
          </a:p>
        </p:txBody>
      </p:sp>
      <p:sp>
        <p:nvSpPr>
          <p:cNvPr id="352" name="Google Shape;352;g25c7314d046_0_112"/>
          <p:cNvSpPr txBox="1"/>
          <p:nvPr/>
        </p:nvSpPr>
        <p:spPr>
          <a:xfrm>
            <a:off x="1369353" y="1933952"/>
            <a:ext cx="2727000" cy="105420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El Sombrerero gana en 2 casos: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(Cartas de distinto color)</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p:txBody>
      </p:sp>
      <p:sp>
        <p:nvSpPr>
          <p:cNvPr id="353" name="Google Shape;353;g25c7314d046_0_112"/>
          <p:cNvSpPr txBox="1"/>
          <p:nvPr/>
        </p:nvSpPr>
        <p:spPr>
          <a:xfrm>
            <a:off x="2433075" y="3318600"/>
            <a:ext cx="2385600" cy="105420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Alicia gana en 1 caso: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(Cartas del mismo color)</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p:txBody>
      </p:sp>
      <p:pic>
        <p:nvPicPr>
          <p:cNvPr id="354" name="Google Shape;354;g25c7314d046_0_112"/>
          <p:cNvPicPr preferRelativeResize="0"/>
          <p:nvPr/>
        </p:nvPicPr>
        <p:blipFill>
          <a:blip r:embed="rId3">
            <a:alphaModFix/>
          </a:blip>
          <a:stretch>
            <a:fillRect/>
          </a:stretch>
        </p:blipFill>
        <p:spPr>
          <a:xfrm>
            <a:off x="3052020" y="4162854"/>
            <a:ext cx="780984" cy="751082"/>
          </a:xfrm>
          <a:prstGeom prst="rect">
            <a:avLst/>
          </a:prstGeom>
          <a:noFill/>
          <a:ln>
            <a:noFill/>
          </a:ln>
        </p:spPr>
      </p:pic>
      <p:pic>
        <p:nvPicPr>
          <p:cNvPr id="355" name="Google Shape;355;g25c7314d046_0_112"/>
          <p:cNvPicPr preferRelativeResize="0"/>
          <p:nvPr/>
        </p:nvPicPr>
        <p:blipFill>
          <a:blip r:embed="rId4">
            <a:alphaModFix/>
          </a:blip>
          <a:stretch>
            <a:fillRect/>
          </a:stretch>
        </p:blipFill>
        <p:spPr>
          <a:xfrm>
            <a:off x="1965593" y="2756206"/>
            <a:ext cx="701721" cy="773779"/>
          </a:xfrm>
          <a:prstGeom prst="rect">
            <a:avLst/>
          </a:prstGeom>
          <a:noFill/>
          <a:ln>
            <a:noFill/>
          </a:ln>
        </p:spPr>
      </p:pic>
      <p:pic>
        <p:nvPicPr>
          <p:cNvPr id="356" name="Google Shape;356;g25c7314d046_0_112"/>
          <p:cNvPicPr preferRelativeResize="0"/>
          <p:nvPr/>
        </p:nvPicPr>
        <p:blipFill>
          <a:blip r:embed="rId5">
            <a:alphaModFix/>
          </a:blip>
          <a:stretch>
            <a:fillRect/>
          </a:stretch>
        </p:blipFill>
        <p:spPr>
          <a:xfrm>
            <a:off x="4145356" y="2108183"/>
            <a:ext cx="673277" cy="947550"/>
          </a:xfrm>
          <a:prstGeom prst="rect">
            <a:avLst/>
          </a:prstGeom>
          <a:noFill/>
          <a:ln>
            <a:noFill/>
          </a:ln>
        </p:spPr>
      </p:pic>
      <p:pic>
        <p:nvPicPr>
          <p:cNvPr id="357" name="Google Shape;357;g25c7314d046_0_112"/>
          <p:cNvPicPr preferRelativeResize="0"/>
          <p:nvPr/>
        </p:nvPicPr>
        <p:blipFill>
          <a:blip r:embed="rId6">
            <a:alphaModFix/>
          </a:blip>
          <a:stretch>
            <a:fillRect/>
          </a:stretch>
        </p:blipFill>
        <p:spPr>
          <a:xfrm>
            <a:off x="4891322" y="2116265"/>
            <a:ext cx="673277" cy="936172"/>
          </a:xfrm>
          <a:prstGeom prst="rect">
            <a:avLst/>
          </a:prstGeom>
          <a:noFill/>
          <a:ln>
            <a:noFill/>
          </a:ln>
        </p:spPr>
      </p:pic>
      <p:sp>
        <p:nvSpPr>
          <p:cNvPr id="358" name="Google Shape;358;g25c7314d046_0_112"/>
          <p:cNvSpPr txBox="1"/>
          <p:nvPr/>
        </p:nvSpPr>
        <p:spPr>
          <a:xfrm>
            <a:off x="3922300" y="2988300"/>
            <a:ext cx="1831200" cy="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Azul</a:t>
            </a:r>
            <a:endParaRPr sz="1600">
              <a:latin typeface="Calibri"/>
              <a:ea typeface="Calibri"/>
              <a:cs typeface="Calibri"/>
              <a:sym typeface="Calibri"/>
            </a:endParaRPr>
          </a:p>
        </p:txBody>
      </p:sp>
      <p:pic>
        <p:nvPicPr>
          <p:cNvPr id="359" name="Google Shape;359;g25c7314d046_0_112"/>
          <p:cNvPicPr preferRelativeResize="0"/>
          <p:nvPr/>
        </p:nvPicPr>
        <p:blipFill>
          <a:blip r:embed="rId7">
            <a:alphaModFix/>
          </a:blip>
          <a:stretch>
            <a:fillRect/>
          </a:stretch>
        </p:blipFill>
        <p:spPr>
          <a:xfrm>
            <a:off x="5944659" y="2103993"/>
            <a:ext cx="673277" cy="940691"/>
          </a:xfrm>
          <a:prstGeom prst="rect">
            <a:avLst/>
          </a:prstGeom>
          <a:noFill/>
          <a:ln>
            <a:noFill/>
          </a:ln>
        </p:spPr>
      </p:pic>
      <p:pic>
        <p:nvPicPr>
          <p:cNvPr id="360" name="Google Shape;360;g25c7314d046_0_112"/>
          <p:cNvPicPr preferRelativeResize="0"/>
          <p:nvPr/>
        </p:nvPicPr>
        <p:blipFill>
          <a:blip r:embed="rId6">
            <a:alphaModFix/>
          </a:blip>
          <a:stretch>
            <a:fillRect/>
          </a:stretch>
        </p:blipFill>
        <p:spPr>
          <a:xfrm>
            <a:off x="6694886" y="2106246"/>
            <a:ext cx="673277" cy="936172"/>
          </a:xfrm>
          <a:prstGeom prst="rect">
            <a:avLst/>
          </a:prstGeom>
          <a:noFill/>
          <a:ln>
            <a:noFill/>
          </a:ln>
        </p:spPr>
      </p:pic>
      <p:sp>
        <p:nvSpPr>
          <p:cNvPr id="361" name="Google Shape;361;g25c7314d046_0_112"/>
          <p:cNvSpPr txBox="1"/>
          <p:nvPr/>
        </p:nvSpPr>
        <p:spPr>
          <a:xfrm>
            <a:off x="5944659" y="2988300"/>
            <a:ext cx="1732200" cy="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Roja 2       Azul</a:t>
            </a:r>
            <a:endParaRPr sz="1600">
              <a:latin typeface="Calibri"/>
              <a:ea typeface="Calibri"/>
              <a:cs typeface="Calibri"/>
              <a:sym typeface="Calibri"/>
            </a:endParaRPr>
          </a:p>
        </p:txBody>
      </p:sp>
      <p:pic>
        <p:nvPicPr>
          <p:cNvPr id="362" name="Google Shape;362;g25c7314d046_0_112"/>
          <p:cNvPicPr preferRelativeResize="0"/>
          <p:nvPr/>
        </p:nvPicPr>
        <p:blipFill>
          <a:blip r:embed="rId5">
            <a:alphaModFix/>
          </a:blip>
          <a:stretch>
            <a:fillRect/>
          </a:stretch>
        </p:blipFill>
        <p:spPr>
          <a:xfrm>
            <a:off x="4847643" y="3410226"/>
            <a:ext cx="673277" cy="947557"/>
          </a:xfrm>
          <a:prstGeom prst="rect">
            <a:avLst/>
          </a:prstGeom>
          <a:noFill/>
          <a:ln>
            <a:noFill/>
          </a:ln>
        </p:spPr>
      </p:pic>
      <p:pic>
        <p:nvPicPr>
          <p:cNvPr id="363" name="Google Shape;363;g25c7314d046_0_112"/>
          <p:cNvPicPr preferRelativeResize="0"/>
          <p:nvPr/>
        </p:nvPicPr>
        <p:blipFill>
          <a:blip r:embed="rId7">
            <a:alphaModFix/>
          </a:blip>
          <a:stretch>
            <a:fillRect/>
          </a:stretch>
        </p:blipFill>
        <p:spPr>
          <a:xfrm>
            <a:off x="5564600" y="3413658"/>
            <a:ext cx="673277" cy="940691"/>
          </a:xfrm>
          <a:prstGeom prst="rect">
            <a:avLst/>
          </a:prstGeom>
          <a:noFill/>
          <a:ln>
            <a:noFill/>
          </a:ln>
        </p:spPr>
      </p:pic>
      <p:sp>
        <p:nvSpPr>
          <p:cNvPr id="364" name="Google Shape;364;g25c7314d046_0_112"/>
          <p:cNvSpPr txBox="1"/>
          <p:nvPr/>
        </p:nvSpPr>
        <p:spPr>
          <a:xfrm>
            <a:off x="4723250" y="4287725"/>
            <a:ext cx="1651800" cy="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Roja 2              </a:t>
            </a:r>
            <a:endParaRPr sz="16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5e0da300de_0_59"/>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Conclusiones</a:t>
            </a:r>
            <a:endParaRPr b="1" i="0" sz="2700" u="none" cap="none" strike="noStrike">
              <a:solidFill>
                <a:srgbClr val="423B71"/>
              </a:solidFill>
              <a:latin typeface="Calibri"/>
              <a:ea typeface="Calibri"/>
              <a:cs typeface="Calibri"/>
              <a:sym typeface="Calibri"/>
            </a:endParaRPr>
          </a:p>
        </p:txBody>
      </p:sp>
      <p:sp>
        <p:nvSpPr>
          <p:cNvPr id="370" name="Google Shape;370;g25e0da300de_0_59"/>
          <p:cNvSpPr txBox="1"/>
          <p:nvPr/>
        </p:nvSpPr>
        <p:spPr>
          <a:xfrm>
            <a:off x="430050" y="1062575"/>
            <a:ext cx="8234100" cy="1239000"/>
          </a:xfrm>
          <a:prstGeom prst="rect">
            <a:avLst/>
          </a:prstGeom>
          <a:noFill/>
          <a:ln>
            <a:noFill/>
          </a:ln>
        </p:spPr>
        <p:txBody>
          <a:bodyPr anchorCtr="0" anchor="t" bIns="34275" lIns="68575" spcFirstLastPara="1" rIns="68575" wrap="square" tIns="34275">
            <a:noAutofit/>
          </a:bodyPr>
          <a:lstStyle/>
          <a:p>
            <a:pPr indent="-355600" lvl="0" marL="457200" marR="0" rtl="0" algn="l">
              <a:lnSpc>
                <a:spcPct val="100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Mediante el análisis de los casos posibles, comprobamos que los casos favorables al Sombrerero son el doble de los casos favorables a Alicia.</a:t>
            </a:r>
            <a:endParaRPr sz="2000">
              <a:solidFill>
                <a:schemeClr val="dk1"/>
              </a:solidFill>
              <a:latin typeface="Calibri"/>
              <a:ea typeface="Calibri"/>
              <a:cs typeface="Calibri"/>
              <a:sym typeface="Calibri"/>
            </a:endParaRPr>
          </a:p>
        </p:txBody>
      </p:sp>
      <p:pic>
        <p:nvPicPr>
          <p:cNvPr id="371" name="Google Shape;371;g25e0da300de_0_59"/>
          <p:cNvPicPr preferRelativeResize="0"/>
          <p:nvPr/>
        </p:nvPicPr>
        <p:blipFill>
          <a:blip r:embed="rId3">
            <a:alphaModFix/>
          </a:blip>
          <a:stretch>
            <a:fillRect/>
          </a:stretch>
        </p:blipFill>
        <p:spPr>
          <a:xfrm>
            <a:off x="3592970" y="2372504"/>
            <a:ext cx="780984" cy="751082"/>
          </a:xfrm>
          <a:prstGeom prst="rect">
            <a:avLst/>
          </a:prstGeom>
          <a:noFill/>
          <a:ln>
            <a:noFill/>
          </a:ln>
        </p:spPr>
      </p:pic>
      <p:pic>
        <p:nvPicPr>
          <p:cNvPr id="372" name="Google Shape;372;g25e0da300de_0_59"/>
          <p:cNvPicPr preferRelativeResize="0"/>
          <p:nvPr/>
        </p:nvPicPr>
        <p:blipFill>
          <a:blip r:embed="rId4">
            <a:alphaModFix/>
          </a:blip>
          <a:stretch>
            <a:fillRect/>
          </a:stretch>
        </p:blipFill>
        <p:spPr>
          <a:xfrm>
            <a:off x="939393" y="2290231"/>
            <a:ext cx="701721" cy="773779"/>
          </a:xfrm>
          <a:prstGeom prst="rect">
            <a:avLst/>
          </a:prstGeom>
          <a:noFill/>
          <a:ln>
            <a:noFill/>
          </a:ln>
        </p:spPr>
      </p:pic>
      <p:pic>
        <p:nvPicPr>
          <p:cNvPr id="373" name="Google Shape;373;g25e0da300de_0_59"/>
          <p:cNvPicPr preferRelativeResize="0"/>
          <p:nvPr/>
        </p:nvPicPr>
        <p:blipFill>
          <a:blip r:embed="rId5">
            <a:alphaModFix/>
          </a:blip>
          <a:stretch>
            <a:fillRect/>
          </a:stretch>
        </p:blipFill>
        <p:spPr>
          <a:xfrm>
            <a:off x="1783152" y="1955777"/>
            <a:ext cx="533671" cy="751075"/>
          </a:xfrm>
          <a:prstGeom prst="rect">
            <a:avLst/>
          </a:prstGeom>
          <a:noFill/>
          <a:ln>
            <a:noFill/>
          </a:ln>
        </p:spPr>
      </p:pic>
      <p:pic>
        <p:nvPicPr>
          <p:cNvPr id="374" name="Google Shape;374;g25e0da300de_0_59"/>
          <p:cNvPicPr preferRelativeResize="0"/>
          <p:nvPr/>
        </p:nvPicPr>
        <p:blipFill>
          <a:blip r:embed="rId6">
            <a:alphaModFix/>
          </a:blip>
          <a:stretch>
            <a:fillRect/>
          </a:stretch>
        </p:blipFill>
        <p:spPr>
          <a:xfrm>
            <a:off x="2458850" y="1983636"/>
            <a:ext cx="533675" cy="742044"/>
          </a:xfrm>
          <a:prstGeom prst="rect">
            <a:avLst/>
          </a:prstGeom>
          <a:noFill/>
          <a:ln>
            <a:noFill/>
          </a:ln>
        </p:spPr>
      </p:pic>
      <p:pic>
        <p:nvPicPr>
          <p:cNvPr id="375" name="Google Shape;375;g25e0da300de_0_59"/>
          <p:cNvPicPr preferRelativeResize="0"/>
          <p:nvPr/>
        </p:nvPicPr>
        <p:blipFill>
          <a:blip r:embed="rId7">
            <a:alphaModFix/>
          </a:blip>
          <a:stretch>
            <a:fillRect/>
          </a:stretch>
        </p:blipFill>
        <p:spPr>
          <a:xfrm>
            <a:off x="1783150" y="2783238"/>
            <a:ext cx="533675" cy="745613"/>
          </a:xfrm>
          <a:prstGeom prst="rect">
            <a:avLst/>
          </a:prstGeom>
          <a:noFill/>
          <a:ln>
            <a:noFill/>
          </a:ln>
        </p:spPr>
      </p:pic>
      <p:pic>
        <p:nvPicPr>
          <p:cNvPr id="376" name="Google Shape;376;g25e0da300de_0_59"/>
          <p:cNvPicPr preferRelativeResize="0"/>
          <p:nvPr/>
        </p:nvPicPr>
        <p:blipFill>
          <a:blip r:embed="rId6">
            <a:alphaModFix/>
          </a:blip>
          <a:stretch>
            <a:fillRect/>
          </a:stretch>
        </p:blipFill>
        <p:spPr>
          <a:xfrm>
            <a:off x="2458850" y="2794450"/>
            <a:ext cx="533675" cy="742033"/>
          </a:xfrm>
          <a:prstGeom prst="rect">
            <a:avLst/>
          </a:prstGeom>
          <a:noFill/>
          <a:ln>
            <a:noFill/>
          </a:ln>
        </p:spPr>
      </p:pic>
      <p:pic>
        <p:nvPicPr>
          <p:cNvPr id="377" name="Google Shape;377;g25e0da300de_0_59"/>
          <p:cNvPicPr preferRelativeResize="0"/>
          <p:nvPr/>
        </p:nvPicPr>
        <p:blipFill>
          <a:blip r:embed="rId5">
            <a:alphaModFix/>
          </a:blip>
          <a:stretch>
            <a:fillRect/>
          </a:stretch>
        </p:blipFill>
        <p:spPr>
          <a:xfrm>
            <a:off x="4511524" y="2301573"/>
            <a:ext cx="533675" cy="751081"/>
          </a:xfrm>
          <a:prstGeom prst="rect">
            <a:avLst/>
          </a:prstGeom>
          <a:noFill/>
          <a:ln>
            <a:noFill/>
          </a:ln>
        </p:spPr>
      </p:pic>
      <p:pic>
        <p:nvPicPr>
          <p:cNvPr id="378" name="Google Shape;378;g25e0da300de_0_59"/>
          <p:cNvPicPr preferRelativeResize="0"/>
          <p:nvPr/>
        </p:nvPicPr>
        <p:blipFill>
          <a:blip r:embed="rId7">
            <a:alphaModFix/>
          </a:blip>
          <a:stretch>
            <a:fillRect/>
          </a:stretch>
        </p:blipFill>
        <p:spPr>
          <a:xfrm>
            <a:off x="5146400" y="2301576"/>
            <a:ext cx="533675" cy="745652"/>
          </a:xfrm>
          <a:prstGeom prst="rect">
            <a:avLst/>
          </a:prstGeom>
          <a:noFill/>
          <a:ln>
            <a:noFill/>
          </a:ln>
        </p:spPr>
      </p:pic>
      <p:sp>
        <p:nvSpPr>
          <p:cNvPr id="379" name="Google Shape;379;g25e0da300de_0_59"/>
          <p:cNvSpPr txBox="1"/>
          <p:nvPr/>
        </p:nvSpPr>
        <p:spPr>
          <a:xfrm>
            <a:off x="6323450" y="2839925"/>
            <a:ext cx="1651800" cy="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Calibri"/>
                <a:ea typeface="Calibri"/>
                <a:cs typeface="Calibri"/>
                <a:sym typeface="Calibri"/>
              </a:rPr>
              <a:t>  Roja 1     Roja 2              </a:t>
            </a:r>
            <a:endParaRPr sz="1600">
              <a:latin typeface="Calibri"/>
              <a:ea typeface="Calibri"/>
              <a:cs typeface="Calibri"/>
              <a:sym typeface="Calibri"/>
            </a:endParaRPr>
          </a:p>
        </p:txBody>
      </p:sp>
      <p:sp>
        <p:nvSpPr>
          <p:cNvPr id="380" name="Google Shape;380;g25e0da300de_0_59"/>
          <p:cNvSpPr txBox="1"/>
          <p:nvPr/>
        </p:nvSpPr>
        <p:spPr>
          <a:xfrm>
            <a:off x="331500" y="3717875"/>
            <a:ext cx="5829900" cy="1239000"/>
          </a:xfrm>
          <a:prstGeom prst="rect">
            <a:avLst/>
          </a:prstGeom>
          <a:noFill/>
          <a:ln>
            <a:noFill/>
          </a:ln>
        </p:spPr>
        <p:txBody>
          <a:bodyPr anchorCtr="0" anchor="t" bIns="34275" lIns="68575" spcFirstLastPara="1" rIns="68575" wrap="square" tIns="34275">
            <a:noAutofit/>
          </a:bodyPr>
          <a:lstStyle/>
          <a:p>
            <a:pPr indent="-355600" lvl="0" marL="457200" marR="0" rtl="0" algn="l">
              <a:lnSpc>
                <a:spcPct val="100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Esto permite explicar por qué las fichas del Sombrerero tienden a ser el doble de las de Alicia, cuando se repite muchas veces el juego.</a:t>
            </a:r>
            <a:endParaRPr sz="2000">
              <a:solidFill>
                <a:schemeClr val="dk1"/>
              </a:solidFill>
              <a:latin typeface="Calibri"/>
              <a:ea typeface="Calibri"/>
              <a:cs typeface="Calibri"/>
              <a:sym typeface="Calibri"/>
            </a:endParaRPr>
          </a:p>
        </p:txBody>
      </p:sp>
      <p:pic>
        <p:nvPicPr>
          <p:cNvPr id="381" name="Google Shape;381;g25e0da300de_0_59"/>
          <p:cNvPicPr preferRelativeResize="0"/>
          <p:nvPr/>
        </p:nvPicPr>
        <p:blipFill rotWithShape="1">
          <a:blip r:embed="rId8">
            <a:alphaModFix/>
          </a:blip>
          <a:srcRect b="0" l="0" r="0" t="36012"/>
          <a:stretch/>
        </p:blipFill>
        <p:spPr>
          <a:xfrm>
            <a:off x="6110050" y="2448700"/>
            <a:ext cx="2769725" cy="23252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7"/>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387" name="Google Shape;387;p37"/>
          <p:cNvSpPr txBox="1"/>
          <p:nvPr/>
        </p:nvSpPr>
        <p:spPr>
          <a:xfrm>
            <a:off x="520054" y="1343473"/>
            <a:ext cx="8103900" cy="2839800"/>
          </a:xfrm>
          <a:prstGeom prst="rect">
            <a:avLst/>
          </a:prstGeom>
          <a:noFill/>
          <a:ln>
            <a:noFill/>
          </a:ln>
        </p:spPr>
        <p:txBody>
          <a:bodyPr anchorCtr="0" anchor="t" bIns="34275" lIns="68575" spcFirstLastPara="1" rIns="68575" wrap="square" tIns="34275">
            <a:spAutoFit/>
          </a:bodyPr>
          <a:lstStyle/>
          <a:p>
            <a:pPr indent="-355600" lvl="0" marL="457200" rtl="0" algn="just">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En un juego de azar, es frecuente pensar que todos los eventos tienen la misma probabilidad de ocurrir; sin embargo, esto no siempre es cierto, como sucede en el caso del juego del Sombrerero.</a:t>
            </a:r>
            <a:endParaRPr sz="20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Después de repetir el juego varias veces, pudimos notar que la frecuencia de aparición de cartas de distinto color (Sombrerero) era aproximadamente el doble que la frecuencia de cartas del mismo color (Alicia).</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5e0da300de_0_88"/>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393" name="Google Shape;393;g25e0da300de_0_88"/>
          <p:cNvSpPr txBox="1"/>
          <p:nvPr/>
        </p:nvSpPr>
        <p:spPr>
          <a:xfrm>
            <a:off x="520054" y="1343473"/>
            <a:ext cx="8103900" cy="2839800"/>
          </a:xfrm>
          <a:prstGeom prst="rect">
            <a:avLst/>
          </a:prstGeom>
          <a:noFill/>
          <a:ln>
            <a:noFill/>
          </a:ln>
        </p:spPr>
        <p:txBody>
          <a:bodyPr anchorCtr="0" anchor="t" bIns="34275" lIns="68575" spcFirstLastPara="1" rIns="68575" wrap="square" tIns="34275">
            <a:spAutoFit/>
          </a:bodyPr>
          <a:lstStyle/>
          <a:p>
            <a:pPr indent="-355600" lvl="0" marL="457200" rtl="0" algn="just">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Al comparar las frecuencias de los resultados, es posible hacer conjeturas acerca de sus probabilidades. En este caso, las frecuencias sugerían que la probabilidad de que el Sombrerero ganara era el doble de la probabilidad de que ganara Alicia.</a:t>
            </a:r>
            <a:endParaRPr sz="20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Para comprobar la veracidad de la conjetura basada en el análisis de las frecuencias de los resultados, es fundamental determinar y comparar los posibles casos del juego.</a:t>
            </a:r>
            <a:br>
              <a:rPr lang="es"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5e0da300de_0_93"/>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399" name="Google Shape;399;g25e0da300de_0_93"/>
          <p:cNvSpPr txBox="1"/>
          <p:nvPr/>
        </p:nvSpPr>
        <p:spPr>
          <a:xfrm>
            <a:off x="520054" y="1343473"/>
            <a:ext cx="8103900" cy="2532000"/>
          </a:xfrm>
          <a:prstGeom prst="rect">
            <a:avLst/>
          </a:prstGeom>
          <a:noFill/>
          <a:ln>
            <a:noFill/>
          </a:ln>
        </p:spPr>
        <p:txBody>
          <a:bodyPr anchorCtr="0" anchor="t" bIns="34275" lIns="68575" spcFirstLastPara="1" rIns="68575" wrap="square" tIns="34275">
            <a:spAutoFit/>
          </a:bodyPr>
          <a:lstStyle/>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Al diferenciar las cartas del mismo color, logramos identificar todos los posibles casos que podrían ocurrir al sacar dos cartas al azar del sombrero que contenía 2 cartas rojas y 1 azul.</a:t>
            </a:r>
            <a:endParaRPr sz="20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Al comparar el número de casos favorables al Sombrerero con los de Alicia, llegamos a la conclusión de que la probabilidad de que el Sombrerero gane es el doble que la de Alicia.</a:t>
            </a:r>
            <a:endParaRPr sz="20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38"/>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405" name="Google Shape;405;p38"/>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”El jue</a:t>
            </a:r>
            <a:r>
              <a:rPr b="1" lang="es" sz="3300">
                <a:solidFill>
                  <a:schemeClr val="lt1"/>
                </a:solidFill>
                <a:latin typeface="Calibri"/>
                <a:ea typeface="Calibri"/>
                <a:cs typeface="Calibri"/>
                <a:sym typeface="Calibri"/>
              </a:rPr>
              <a:t>go del Sombrerero</a:t>
            </a:r>
            <a:r>
              <a:rPr b="1" i="0" lang="es" sz="3300" u="none" cap="none" strike="noStrike">
                <a:solidFill>
                  <a:schemeClr val="lt1"/>
                </a:solidFill>
                <a:latin typeface="Calibri"/>
                <a:ea typeface="Calibri"/>
                <a:cs typeface="Calibri"/>
                <a:sym typeface="Calibri"/>
              </a:rPr>
              <a:t>”</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25af1b8817e_0_15"/>
          <p:cNvPicPr preferRelativeResize="0"/>
          <p:nvPr/>
        </p:nvPicPr>
        <p:blipFill rotWithShape="1">
          <a:blip r:embed="rId3">
            <a:alphaModFix/>
          </a:blip>
          <a:srcRect b="0" l="0" r="0" t="53000"/>
          <a:stretch/>
        </p:blipFill>
        <p:spPr>
          <a:xfrm>
            <a:off x="199175" y="1236512"/>
            <a:ext cx="3730774" cy="2300426"/>
          </a:xfrm>
          <a:prstGeom prst="rect">
            <a:avLst/>
          </a:prstGeom>
          <a:noFill/>
          <a:ln>
            <a:noFill/>
          </a:ln>
        </p:spPr>
      </p:pic>
      <p:pic>
        <p:nvPicPr>
          <p:cNvPr id="102" name="Google Shape;102;g25af1b8817e_0_15"/>
          <p:cNvPicPr preferRelativeResize="0"/>
          <p:nvPr/>
        </p:nvPicPr>
        <p:blipFill>
          <a:blip r:embed="rId4">
            <a:alphaModFix/>
          </a:blip>
          <a:stretch>
            <a:fillRect/>
          </a:stretch>
        </p:blipFill>
        <p:spPr>
          <a:xfrm>
            <a:off x="3929950" y="1371075"/>
            <a:ext cx="4862574" cy="1482175"/>
          </a:xfrm>
          <a:prstGeom prst="rect">
            <a:avLst/>
          </a:prstGeom>
          <a:noFill/>
          <a:ln>
            <a:noFill/>
          </a:ln>
        </p:spPr>
      </p:pic>
      <p:pic>
        <p:nvPicPr>
          <p:cNvPr id="103" name="Google Shape;103;g25af1b8817e_0_15"/>
          <p:cNvPicPr preferRelativeResize="0"/>
          <p:nvPr/>
        </p:nvPicPr>
        <p:blipFill>
          <a:blip r:embed="rId5">
            <a:alphaModFix/>
          </a:blip>
          <a:stretch>
            <a:fillRect/>
          </a:stretch>
        </p:blipFill>
        <p:spPr>
          <a:xfrm>
            <a:off x="3955675" y="3082125"/>
            <a:ext cx="4811125" cy="273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p:nvPr/>
        </p:nvSpPr>
        <p:spPr>
          <a:xfrm>
            <a:off x="1000350" y="1396400"/>
            <a:ext cx="7143300" cy="8916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s" sz="2000">
                <a:solidFill>
                  <a:schemeClr val="dk1"/>
                </a:solidFill>
                <a:latin typeface="Calibri"/>
                <a:ea typeface="Calibri"/>
                <a:cs typeface="Calibri"/>
                <a:sym typeface="Calibri"/>
              </a:rPr>
              <a:t>¿De qué se trata el juego que el Sombrerero le propone a Alicia?</a:t>
            </a:r>
            <a:endParaRPr b="1" sz="2000">
              <a:latin typeface="Calibri"/>
              <a:ea typeface="Calibri"/>
              <a:cs typeface="Calibri"/>
              <a:sym typeface="Calibri"/>
            </a:endParaRPr>
          </a:p>
        </p:txBody>
      </p:sp>
      <p:sp>
        <p:nvSpPr>
          <p:cNvPr id="109" name="Google Shape;109;p4"/>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El juego del Sombrerero</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pic>
        <p:nvPicPr>
          <p:cNvPr id="110" name="Google Shape;110;p4"/>
          <p:cNvPicPr preferRelativeResize="0"/>
          <p:nvPr/>
        </p:nvPicPr>
        <p:blipFill rotWithShape="1">
          <a:blip r:embed="rId3">
            <a:alphaModFix/>
          </a:blip>
          <a:srcRect b="0" l="0" r="0" t="53000"/>
          <a:stretch/>
        </p:blipFill>
        <p:spPr>
          <a:xfrm>
            <a:off x="2578251" y="2388801"/>
            <a:ext cx="3987500" cy="24587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5b48924eb4_0_8"/>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El juego del Sombrerero</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pic>
        <p:nvPicPr>
          <p:cNvPr id="116" name="Google Shape;116;g25b48924eb4_0_8"/>
          <p:cNvPicPr preferRelativeResize="0"/>
          <p:nvPr/>
        </p:nvPicPr>
        <p:blipFill rotWithShape="1">
          <a:blip r:embed="rId3">
            <a:alphaModFix/>
          </a:blip>
          <a:srcRect b="13365" l="31120" r="31116" t="60194"/>
          <a:stretch/>
        </p:blipFill>
        <p:spPr>
          <a:xfrm>
            <a:off x="6615700" y="823404"/>
            <a:ext cx="1208525" cy="1102275"/>
          </a:xfrm>
          <a:prstGeom prst="rect">
            <a:avLst/>
          </a:prstGeom>
          <a:noFill/>
          <a:ln>
            <a:noFill/>
          </a:ln>
        </p:spPr>
      </p:pic>
      <p:sp>
        <p:nvSpPr>
          <p:cNvPr id="117" name="Google Shape;117;g25b48924eb4_0_8"/>
          <p:cNvSpPr txBox="1"/>
          <p:nvPr/>
        </p:nvSpPr>
        <p:spPr>
          <a:xfrm>
            <a:off x="520051" y="1281975"/>
            <a:ext cx="6124500" cy="361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900">
                <a:solidFill>
                  <a:schemeClr val="dk1"/>
                </a:solidFill>
                <a:latin typeface="Calibri"/>
                <a:ea typeface="Calibri"/>
                <a:cs typeface="Calibri"/>
                <a:sym typeface="Calibri"/>
              </a:rPr>
              <a:t>En el sombrero hay 3 cartas, 2 de color rojo y 1 de color azul.</a:t>
            </a:r>
            <a:endParaRPr i="0" sz="1900" u="none" cap="none" strike="noStrike">
              <a:solidFill>
                <a:schemeClr val="dk1"/>
              </a:solidFill>
              <a:latin typeface="Calibri"/>
              <a:ea typeface="Calibri"/>
              <a:cs typeface="Calibri"/>
              <a:sym typeface="Calibri"/>
            </a:endParaRPr>
          </a:p>
        </p:txBody>
      </p:sp>
      <p:sp>
        <p:nvSpPr>
          <p:cNvPr id="118" name="Google Shape;118;g25b48924eb4_0_8"/>
          <p:cNvSpPr txBox="1"/>
          <p:nvPr/>
        </p:nvSpPr>
        <p:spPr>
          <a:xfrm>
            <a:off x="520052" y="2066975"/>
            <a:ext cx="4405500" cy="361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900">
                <a:solidFill>
                  <a:schemeClr val="dk1"/>
                </a:solidFill>
                <a:latin typeface="Calibri"/>
                <a:ea typeface="Calibri"/>
                <a:cs typeface="Calibri"/>
                <a:sym typeface="Calibri"/>
              </a:rPr>
              <a:t>Sin mirar se sacan dos cartas del sombrero.</a:t>
            </a:r>
            <a:endParaRPr i="0" sz="1900" u="none" cap="none" strike="noStrike">
              <a:solidFill>
                <a:schemeClr val="dk1"/>
              </a:solidFill>
              <a:latin typeface="Calibri"/>
              <a:ea typeface="Calibri"/>
              <a:cs typeface="Calibri"/>
              <a:sym typeface="Calibri"/>
            </a:endParaRPr>
          </a:p>
        </p:txBody>
      </p:sp>
      <p:pic>
        <p:nvPicPr>
          <p:cNvPr id="119" name="Google Shape;119;g25b48924eb4_0_8"/>
          <p:cNvPicPr preferRelativeResize="0"/>
          <p:nvPr/>
        </p:nvPicPr>
        <p:blipFill>
          <a:blip r:embed="rId4">
            <a:alphaModFix/>
          </a:blip>
          <a:stretch>
            <a:fillRect/>
          </a:stretch>
        </p:blipFill>
        <p:spPr>
          <a:xfrm>
            <a:off x="4925550" y="2005475"/>
            <a:ext cx="454511" cy="484800"/>
          </a:xfrm>
          <a:prstGeom prst="rect">
            <a:avLst/>
          </a:prstGeom>
          <a:noFill/>
          <a:ln>
            <a:noFill/>
          </a:ln>
        </p:spPr>
      </p:pic>
      <p:sp>
        <p:nvSpPr>
          <p:cNvPr id="120" name="Google Shape;120;g25b48924eb4_0_8"/>
          <p:cNvSpPr txBox="1"/>
          <p:nvPr/>
        </p:nvSpPr>
        <p:spPr>
          <a:xfrm>
            <a:off x="520075" y="3025550"/>
            <a:ext cx="5688300" cy="361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900">
                <a:solidFill>
                  <a:schemeClr val="dk1"/>
                </a:solidFill>
                <a:latin typeface="Calibri"/>
                <a:ea typeface="Calibri"/>
                <a:cs typeface="Calibri"/>
                <a:sym typeface="Calibri"/>
              </a:rPr>
              <a:t>Si las cartas son del mismo color, Alicia gana una ficha.</a:t>
            </a:r>
            <a:endParaRPr i="0" sz="1900" u="none" cap="none" strike="noStrike">
              <a:solidFill>
                <a:schemeClr val="dk1"/>
              </a:solidFill>
              <a:latin typeface="Calibri"/>
              <a:ea typeface="Calibri"/>
              <a:cs typeface="Calibri"/>
              <a:sym typeface="Calibri"/>
            </a:endParaRPr>
          </a:p>
        </p:txBody>
      </p:sp>
      <p:pic>
        <p:nvPicPr>
          <p:cNvPr id="121" name="Google Shape;121;g25b48924eb4_0_8"/>
          <p:cNvPicPr preferRelativeResize="0"/>
          <p:nvPr/>
        </p:nvPicPr>
        <p:blipFill rotWithShape="1">
          <a:blip r:embed="rId5">
            <a:alphaModFix/>
          </a:blip>
          <a:srcRect b="0" l="0" r="0" t="28433"/>
          <a:stretch/>
        </p:blipFill>
        <p:spPr>
          <a:xfrm>
            <a:off x="6011575" y="2428763"/>
            <a:ext cx="604125" cy="1197063"/>
          </a:xfrm>
          <a:prstGeom prst="rect">
            <a:avLst/>
          </a:prstGeom>
          <a:noFill/>
          <a:ln>
            <a:noFill/>
          </a:ln>
        </p:spPr>
      </p:pic>
      <p:pic>
        <p:nvPicPr>
          <p:cNvPr id="122" name="Google Shape;122;g25b48924eb4_0_8"/>
          <p:cNvPicPr preferRelativeResize="0"/>
          <p:nvPr/>
        </p:nvPicPr>
        <p:blipFill rotWithShape="1">
          <a:blip r:embed="rId5">
            <a:alphaModFix/>
          </a:blip>
          <a:srcRect b="80420" l="0" r="0" t="0"/>
          <a:stretch/>
        </p:blipFill>
        <p:spPr>
          <a:xfrm>
            <a:off x="6695613" y="2663600"/>
            <a:ext cx="647700" cy="361950"/>
          </a:xfrm>
          <a:prstGeom prst="rect">
            <a:avLst/>
          </a:prstGeom>
          <a:noFill/>
          <a:ln>
            <a:noFill/>
          </a:ln>
        </p:spPr>
      </p:pic>
      <p:sp>
        <p:nvSpPr>
          <p:cNvPr id="123" name="Google Shape;123;g25b48924eb4_0_8"/>
          <p:cNvSpPr txBox="1"/>
          <p:nvPr/>
        </p:nvSpPr>
        <p:spPr>
          <a:xfrm>
            <a:off x="520050" y="3984125"/>
            <a:ext cx="6601200" cy="361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900">
                <a:solidFill>
                  <a:schemeClr val="dk1"/>
                </a:solidFill>
                <a:latin typeface="Calibri"/>
                <a:ea typeface="Calibri"/>
                <a:cs typeface="Calibri"/>
                <a:sym typeface="Calibri"/>
              </a:rPr>
              <a:t> </a:t>
            </a:r>
            <a:r>
              <a:rPr lang="es" sz="1900">
                <a:solidFill>
                  <a:schemeClr val="dk1"/>
                </a:solidFill>
                <a:latin typeface="Calibri"/>
                <a:ea typeface="Calibri"/>
                <a:cs typeface="Calibri"/>
                <a:sym typeface="Calibri"/>
              </a:rPr>
              <a:t>Si las cartas son de distinto color, el Sombrerero gana una ficha.</a:t>
            </a:r>
            <a:endParaRPr i="0" sz="1900" u="none" cap="none" strike="noStrike">
              <a:solidFill>
                <a:schemeClr val="dk1"/>
              </a:solidFill>
              <a:latin typeface="Calibri"/>
              <a:ea typeface="Calibri"/>
              <a:cs typeface="Calibri"/>
              <a:sym typeface="Calibri"/>
            </a:endParaRPr>
          </a:p>
        </p:txBody>
      </p:sp>
      <p:pic>
        <p:nvPicPr>
          <p:cNvPr id="124" name="Google Shape;124;g25b48924eb4_0_8"/>
          <p:cNvPicPr preferRelativeResize="0"/>
          <p:nvPr/>
        </p:nvPicPr>
        <p:blipFill rotWithShape="1">
          <a:blip r:embed="rId6">
            <a:alphaModFix/>
          </a:blip>
          <a:srcRect b="0" l="0" r="0" t="19891"/>
          <a:stretch/>
        </p:blipFill>
        <p:spPr>
          <a:xfrm>
            <a:off x="7070625" y="3477990"/>
            <a:ext cx="604125" cy="1374060"/>
          </a:xfrm>
          <a:prstGeom prst="rect">
            <a:avLst/>
          </a:prstGeom>
          <a:noFill/>
          <a:ln>
            <a:noFill/>
          </a:ln>
        </p:spPr>
      </p:pic>
      <p:pic>
        <p:nvPicPr>
          <p:cNvPr id="125" name="Google Shape;125;g25b48924eb4_0_8"/>
          <p:cNvPicPr preferRelativeResize="0"/>
          <p:nvPr/>
        </p:nvPicPr>
        <p:blipFill rotWithShape="1">
          <a:blip r:embed="rId5">
            <a:alphaModFix/>
          </a:blip>
          <a:srcRect b="80420" l="0" r="0" t="0"/>
          <a:stretch/>
        </p:blipFill>
        <p:spPr>
          <a:xfrm>
            <a:off x="7719625" y="3806200"/>
            <a:ext cx="647700" cy="36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5b48924eb4_0_34"/>
          <p:cNvSpPr/>
          <p:nvPr/>
        </p:nvSpPr>
        <p:spPr>
          <a:xfrm>
            <a:off x="620850" y="1255800"/>
            <a:ext cx="7902300" cy="14412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s" sz="2000">
                <a:solidFill>
                  <a:schemeClr val="dk1"/>
                </a:solidFill>
                <a:latin typeface="Calibri"/>
                <a:ea typeface="Calibri"/>
                <a:cs typeface="Calibri"/>
                <a:sym typeface="Calibri"/>
              </a:rPr>
              <a:t>¿Quién creen que tiene más posibilidad de ganar este juego?</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Alicia.</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El Sombrerero.</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Tienen la misma probabilidad.</a:t>
            </a:r>
            <a:endParaRPr b="1" sz="2000">
              <a:latin typeface="Calibri"/>
              <a:ea typeface="Calibri"/>
              <a:cs typeface="Calibri"/>
              <a:sym typeface="Calibri"/>
            </a:endParaRPr>
          </a:p>
        </p:txBody>
      </p:sp>
      <p:sp>
        <p:nvSpPr>
          <p:cNvPr id="131" name="Google Shape;131;g25b48924eb4_0_34"/>
          <p:cNvSpPr txBox="1"/>
          <p:nvPr/>
        </p:nvSpPr>
        <p:spPr>
          <a:xfrm>
            <a:off x="312879" y="3445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El juego del Sombrerero</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pic>
        <p:nvPicPr>
          <p:cNvPr id="132" name="Google Shape;132;g25b48924eb4_0_34"/>
          <p:cNvPicPr preferRelativeResize="0"/>
          <p:nvPr/>
        </p:nvPicPr>
        <p:blipFill rotWithShape="1">
          <a:blip r:embed="rId3">
            <a:alphaModFix/>
          </a:blip>
          <a:srcRect b="0" l="0" r="0" t="53000"/>
          <a:stretch/>
        </p:blipFill>
        <p:spPr>
          <a:xfrm>
            <a:off x="3136875" y="2847175"/>
            <a:ext cx="3300500" cy="20351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5d80a60d0f_0_3"/>
          <p:cNvSpPr txBox="1"/>
          <p:nvPr/>
        </p:nvSpPr>
        <p:spPr>
          <a:xfrm>
            <a:off x="428254" y="7700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Problema</a:t>
            </a:r>
            <a:endParaRPr b="1" i="0" sz="2700" u="none" cap="none" strike="noStrike">
              <a:solidFill>
                <a:srgbClr val="423B71"/>
              </a:solidFill>
              <a:latin typeface="Calibri"/>
              <a:ea typeface="Calibri"/>
              <a:cs typeface="Calibri"/>
              <a:sym typeface="Calibri"/>
            </a:endParaRPr>
          </a:p>
        </p:txBody>
      </p:sp>
      <p:pic>
        <p:nvPicPr>
          <p:cNvPr id="138" name="Google Shape;138;g25d80a60d0f_0_3"/>
          <p:cNvPicPr preferRelativeResize="0"/>
          <p:nvPr/>
        </p:nvPicPr>
        <p:blipFill rotWithShape="1">
          <a:blip r:embed="rId3">
            <a:alphaModFix/>
          </a:blip>
          <a:srcRect b="3515" l="0" r="0" t="54530"/>
          <a:stretch/>
        </p:blipFill>
        <p:spPr>
          <a:xfrm>
            <a:off x="2235775" y="2398200"/>
            <a:ext cx="4504125" cy="2479048"/>
          </a:xfrm>
          <a:prstGeom prst="rect">
            <a:avLst/>
          </a:prstGeom>
          <a:noFill/>
          <a:ln>
            <a:noFill/>
          </a:ln>
        </p:spPr>
      </p:pic>
      <p:sp>
        <p:nvSpPr>
          <p:cNvPr id="139" name="Google Shape;139;g25d80a60d0f_0_3"/>
          <p:cNvSpPr/>
          <p:nvPr/>
        </p:nvSpPr>
        <p:spPr>
          <a:xfrm>
            <a:off x="428250" y="1380725"/>
            <a:ext cx="8287500" cy="8916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s" sz="2000">
                <a:solidFill>
                  <a:schemeClr val="dk1"/>
                </a:solidFill>
                <a:latin typeface="Calibri"/>
                <a:ea typeface="Calibri"/>
                <a:cs typeface="Calibri"/>
                <a:sym typeface="Calibri"/>
              </a:rPr>
              <a:t>¿Quién tiene mayores probabilidades de ganar en el juego del Sombrerero: Alicia, el Sombrerero o tienen igual probabilidad de ganar?</a:t>
            </a:r>
            <a:endParaRPr b="1" sz="2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nvSpPr>
        <p:spPr>
          <a:xfrm>
            <a:off x="320204" y="26477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45" name="Google Shape;145;p5"/>
          <p:cNvSpPr txBox="1"/>
          <p:nvPr/>
        </p:nvSpPr>
        <p:spPr>
          <a:xfrm>
            <a:off x="361750" y="855075"/>
            <a:ext cx="6362700" cy="3871200"/>
          </a:xfrm>
          <a:prstGeom prst="rect">
            <a:avLst/>
          </a:prstGeom>
          <a:solidFill>
            <a:srgbClr val="F3F3F3"/>
          </a:solidFill>
          <a:ln>
            <a:noFill/>
          </a:ln>
        </p:spPr>
        <p:txBody>
          <a:bodyPr anchorCtr="0" anchor="t" bIns="34275" lIns="68575" spcFirstLastPara="1" rIns="68575" wrap="square" tIns="34275">
            <a:spAutoFit/>
          </a:bodyPr>
          <a:lstStyle/>
          <a:p>
            <a:pPr indent="-349250" lvl="0" marL="457200" marR="0" rtl="0" algn="l">
              <a:lnSpc>
                <a:spcPct val="100000"/>
              </a:lnSpc>
              <a:spcBef>
                <a:spcPts val="0"/>
              </a:spcBef>
              <a:spcAft>
                <a:spcPts val="0"/>
              </a:spcAft>
              <a:buClr>
                <a:schemeClr val="dk1"/>
              </a:buClr>
              <a:buSzPts val="1900"/>
              <a:buFont typeface="Calibri"/>
              <a:buAutoNum type="arabicPeriod"/>
            </a:pPr>
            <a:r>
              <a:rPr lang="es" sz="1900">
                <a:solidFill>
                  <a:schemeClr val="dk1"/>
                </a:solidFill>
                <a:latin typeface="Calibri"/>
                <a:ea typeface="Calibri"/>
                <a:cs typeface="Calibri"/>
                <a:sym typeface="Calibri"/>
              </a:rPr>
              <a:t>Jueguen el juego del Sombrerero y registren los resultados como se indica a continuación:</a:t>
            </a:r>
            <a:br>
              <a:rPr lang="es" sz="1900">
                <a:solidFill>
                  <a:schemeClr val="dk1"/>
                </a:solidFill>
                <a:latin typeface="Calibri"/>
                <a:ea typeface="Calibri"/>
                <a:cs typeface="Calibri"/>
                <a:sym typeface="Calibri"/>
              </a:rPr>
            </a:br>
            <a:endParaRPr sz="1900">
              <a:solidFill>
                <a:schemeClr val="dk1"/>
              </a:solidFill>
              <a:latin typeface="Calibri"/>
              <a:ea typeface="Calibri"/>
              <a:cs typeface="Calibri"/>
              <a:sym typeface="Calibri"/>
            </a:endParaRPr>
          </a:p>
          <a:p>
            <a:pPr indent="-361950" lvl="0" marL="419100" marR="0" rtl="0" algn="l">
              <a:lnSpc>
                <a:spcPct val="100000"/>
              </a:lnSpc>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Formen grupos de 2.</a:t>
            </a:r>
            <a:endParaRPr sz="1900">
              <a:solidFill>
                <a:schemeClr val="dk1"/>
              </a:solidFill>
              <a:latin typeface="Calibri"/>
              <a:ea typeface="Calibri"/>
              <a:cs typeface="Calibri"/>
              <a:sym typeface="Calibri"/>
            </a:endParaRPr>
          </a:p>
          <a:p>
            <a:pPr indent="-361950" lvl="0" marL="419100" marR="0" rtl="0" algn="l">
              <a:lnSpc>
                <a:spcPct val="100000"/>
              </a:lnSpc>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Cada uno debe elegir el personaje que va a representar (Alicia o el Sombrerero).</a:t>
            </a:r>
            <a:endParaRPr sz="1900">
              <a:solidFill>
                <a:schemeClr val="dk1"/>
              </a:solidFill>
              <a:latin typeface="Calibri"/>
              <a:ea typeface="Calibri"/>
              <a:cs typeface="Calibri"/>
              <a:sym typeface="Calibri"/>
            </a:endParaRPr>
          </a:p>
          <a:p>
            <a:pPr indent="-361950" lvl="0" marL="419100" marR="0" rtl="0" algn="l">
              <a:lnSpc>
                <a:spcPct val="100000"/>
              </a:lnSpc>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Sin mirar, deben sacar dos cartas de la bolsa que les entregó su profesor(a). </a:t>
            </a:r>
            <a:endParaRPr sz="1900">
              <a:solidFill>
                <a:schemeClr val="dk1"/>
              </a:solidFill>
              <a:latin typeface="Calibri"/>
              <a:ea typeface="Calibri"/>
              <a:cs typeface="Calibri"/>
              <a:sym typeface="Calibri"/>
            </a:endParaRPr>
          </a:p>
          <a:p>
            <a:pPr indent="-361950" lvl="0" marL="419100" marR="0" rtl="0" algn="l">
              <a:lnSpc>
                <a:spcPct val="100000"/>
              </a:lnSpc>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Si las cartas son del mismo color, pinten 1 ficha en la columna de Alicia.</a:t>
            </a:r>
            <a:endParaRPr sz="1900">
              <a:solidFill>
                <a:schemeClr val="dk1"/>
              </a:solidFill>
              <a:latin typeface="Calibri"/>
              <a:ea typeface="Calibri"/>
              <a:cs typeface="Calibri"/>
              <a:sym typeface="Calibri"/>
            </a:endParaRPr>
          </a:p>
          <a:p>
            <a:pPr indent="-361950" lvl="0" marL="419100" marR="0" rtl="0" algn="l">
              <a:lnSpc>
                <a:spcPct val="100000"/>
              </a:lnSpc>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Si las cartas son de distinto color, pinten 1 ficha en la columna del Sombrerero.</a:t>
            </a:r>
            <a:endParaRPr sz="1900">
              <a:solidFill>
                <a:schemeClr val="dk1"/>
              </a:solidFill>
              <a:latin typeface="Calibri"/>
              <a:ea typeface="Calibri"/>
              <a:cs typeface="Calibri"/>
              <a:sym typeface="Calibri"/>
            </a:endParaRPr>
          </a:p>
          <a:p>
            <a:pPr indent="-361950" lvl="0" marL="419100" marR="0" rtl="0" algn="l">
              <a:lnSpc>
                <a:spcPct val="100000"/>
              </a:lnSpc>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Repitan lo anterior 10 veces.</a:t>
            </a:r>
            <a:endParaRPr sz="1700">
              <a:solidFill>
                <a:schemeClr val="dk1"/>
              </a:solidFill>
              <a:latin typeface="Calibri"/>
              <a:ea typeface="Calibri"/>
              <a:cs typeface="Calibri"/>
              <a:sym typeface="Calibri"/>
            </a:endParaRPr>
          </a:p>
        </p:txBody>
      </p:sp>
      <p:pic>
        <p:nvPicPr>
          <p:cNvPr id="146" name="Google Shape;146;p5"/>
          <p:cNvPicPr preferRelativeResize="0"/>
          <p:nvPr/>
        </p:nvPicPr>
        <p:blipFill>
          <a:blip r:embed="rId3">
            <a:alphaModFix/>
          </a:blip>
          <a:stretch>
            <a:fillRect/>
          </a:stretch>
        </p:blipFill>
        <p:spPr>
          <a:xfrm>
            <a:off x="7022650" y="1291225"/>
            <a:ext cx="1303750" cy="3592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