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82" r:id="rId6"/>
    <p:sldId id="261" r:id="rId7"/>
    <p:sldId id="262" r:id="rId8"/>
    <p:sldId id="263" r:id="rId9"/>
    <p:sldId id="264" r:id="rId10"/>
    <p:sldId id="265" r:id="rId11"/>
    <p:sldId id="266" r:id="rId12"/>
    <p:sldId id="267" r:id="rId13"/>
    <p:sldId id="283" r:id="rId14"/>
    <p:sldId id="284" r:id="rId15"/>
    <p:sldId id="285" r:id="rId16"/>
    <p:sldId id="270" r:id="rId17"/>
    <p:sldId id="271" r:id="rId18"/>
    <p:sldId id="286" r:id="rId19"/>
    <p:sldId id="274" r:id="rId20"/>
    <p:sldId id="275" r:id="rId21"/>
    <p:sldId id="276" r:id="rId22"/>
    <p:sldId id="277" r:id="rId23"/>
    <p:sldId id="278" r:id="rId24"/>
    <p:sldId id="28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jhdWGwmV0jn7U5zpsZ1/0hUuO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3B71"/>
    <a:srgbClr val="62B7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419"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5540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83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7883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288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246c9ad4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5246c9ad4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a:ea typeface="Arial"/>
                <a:cs typeface="Arial"/>
                <a:sym typeface="Arial"/>
              </a:rPr>
              <a:t>Note : If you have downloaded the infographic to your computer, you can edit the presentation to generate a hyperlink to the video from this slide.</a:t>
            </a:r>
            <a:endParaRPr lang="en-US" dirty="0"/>
          </a:p>
          <a:p>
            <a:pPr marL="0" lvl="0" indent="0" algn="l" rtl="0">
              <a:lnSpc>
                <a:spcPct val="100000"/>
              </a:lnSpc>
              <a:spcBef>
                <a:spcPts val="0"/>
              </a:spcBef>
              <a:spcAft>
                <a:spcPts val="0"/>
              </a:spcAft>
              <a:buSzPts val="1400"/>
              <a:buNone/>
            </a:pPr>
            <a:endParaRPr dirty="0"/>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1145bc0a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21145bc0a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1145bc0a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21145bc0a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90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1c4d4094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21c4d4094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189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6"/>
          <p:cNvSpPr>
            <a:spLocks noGrp="1"/>
          </p:cNvSpPr>
          <p:nvPr>
            <p:ph type="pic" idx="2"/>
          </p:nvPr>
        </p:nvSpPr>
        <p:spPr>
          <a:xfrm>
            <a:off x="5183188" y="987425"/>
            <a:ext cx="6172200" cy="4873625"/>
          </a:xfrm>
          <a:prstGeom prst="rect">
            <a:avLst/>
          </a:prstGeom>
          <a:noFill/>
          <a:ln>
            <a:noFill/>
          </a:ln>
        </p:spPr>
      </p:sp>
      <p:sp>
        <p:nvSpPr>
          <p:cNvPr id="65" name="Google Shape;6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8"/>
        <p:cNvGrpSpPr/>
        <p:nvPr/>
      </p:nvGrpSpPr>
      <p:grpSpPr>
        <a:xfrm>
          <a:off x="0" y="0"/>
          <a:ext cx="0" cy="0"/>
          <a:chOff x="0" y="0"/>
          <a:chExt cx="0" cy="0"/>
        </a:xfrm>
      </p:grpSpPr>
      <p:pic>
        <p:nvPicPr>
          <p:cNvPr id="19" name="Google Shape;19;p7" descr="Forma"/>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20"/>
        <p:cNvGrpSpPr/>
        <p:nvPr/>
      </p:nvGrpSpPr>
      <p:grpSpPr>
        <a:xfrm>
          <a:off x="0" y="0"/>
          <a:ext cx="0" cy="0"/>
          <a:chOff x="0" y="0"/>
          <a:chExt cx="0" cy="0"/>
        </a:xfrm>
      </p:grpSpPr>
      <p:pic>
        <p:nvPicPr>
          <p:cNvPr id="21" name="Google Shape;21;p8" descr="Imagen que contiene Forma&#10;&#10;Descripción generada automáticamente"/>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ES" sz="4400" b="1" i="0" u="none" strike="noStrike" cap="none" dirty="0">
                <a:solidFill>
                  <a:schemeClr val="lt1"/>
                </a:solidFill>
                <a:latin typeface="Calibri"/>
                <a:ea typeface="Calibri"/>
                <a:cs typeface="Calibri"/>
                <a:sym typeface="Calibri"/>
              </a:rPr>
              <a:t>T</a:t>
            </a:r>
            <a:r>
              <a:rPr lang="es-419" sz="4400" b="1" i="0" u="none" strike="noStrike" cap="none" dirty="0">
                <a:solidFill>
                  <a:schemeClr val="lt1"/>
                </a:solidFill>
                <a:latin typeface="Calibri"/>
                <a:ea typeface="Calibri"/>
                <a:cs typeface="Calibri"/>
                <a:sym typeface="Calibri"/>
              </a:rPr>
              <a:t>he </a:t>
            </a:r>
            <a:r>
              <a:rPr lang="es-419" sz="4400" b="1" i="0" u="none" strike="noStrike" cap="none" dirty="0" err="1">
                <a:solidFill>
                  <a:schemeClr val="lt1"/>
                </a:solidFill>
                <a:latin typeface="Calibri"/>
                <a:ea typeface="Calibri"/>
                <a:cs typeface="Calibri"/>
                <a:sym typeface="Calibri"/>
              </a:rPr>
              <a:t>ad</a:t>
            </a:r>
            <a:r>
              <a:rPr lang="es-419" sz="4400" b="1" dirty="0" err="1">
                <a:solidFill>
                  <a:schemeClr val="lt1"/>
                </a:solidFill>
                <a:latin typeface="Calibri"/>
                <a:ea typeface="Calibri"/>
                <a:cs typeface="Calibri"/>
                <a:sym typeface="Calibri"/>
              </a:rPr>
              <a:t>vance</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of</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the</a:t>
            </a:r>
            <a:r>
              <a:rPr lang="es-419" sz="4400" b="1" dirty="0">
                <a:solidFill>
                  <a:schemeClr val="lt1"/>
                </a:solidFill>
                <a:latin typeface="Calibri"/>
                <a:ea typeface="Calibri"/>
                <a:cs typeface="Calibri"/>
                <a:sym typeface="Calibri"/>
              </a:rPr>
              <a:t> sea</a:t>
            </a:r>
            <a:endParaRPr sz="4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p:nvPr/>
        </p:nvSpPr>
        <p:spPr>
          <a:xfrm>
            <a:off x="402867" y="1716712"/>
            <a:ext cx="11386264" cy="10378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30"/>
          <p:cNvSpPr txBox="1"/>
          <p:nvPr/>
        </p:nvSpPr>
        <p:spPr>
          <a:xfrm>
            <a:off x="402868" y="1820154"/>
            <a:ext cx="1138626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3.</a:t>
            </a:r>
            <a:r>
              <a:rPr lang="es-419"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400" b="0" i="0" dirty="0">
                <a:solidFill>
                  <a:srgbClr val="444746"/>
                </a:solidFill>
                <a:effectLst/>
                <a:latin typeface="Calibri" panose="020F0502020204030204" pitchFamily="34" charset="0"/>
                <a:cs typeface="Calibri" panose="020F0502020204030204" pitchFamily="34" charset="0"/>
              </a:rPr>
              <a:t>How many meters will the sea have advanced in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in 50 more years?</a:t>
            </a:r>
            <a:endParaRPr sz="2400" dirty="0">
              <a:latin typeface="Calibri" panose="020F0502020204030204" pitchFamily="34" charset="0"/>
              <a:cs typeface="Calibri" panose="020F0502020204030204" pitchFamily="34" charset="0"/>
            </a:endParaRPr>
          </a:p>
        </p:txBody>
      </p:sp>
      <p:pic>
        <p:nvPicPr>
          <p:cNvPr id="165" name="Google Shape;165;p30" descr="Hornitos: el exclusivo oasis en medio del desierto | 24horas"/>
          <p:cNvPicPr preferRelativeResize="0"/>
          <p:nvPr/>
        </p:nvPicPr>
        <p:blipFill rotWithShape="1">
          <a:blip r:embed="rId3">
            <a:alphaModFix/>
          </a:blip>
          <a:srcRect/>
          <a:stretch/>
        </p:blipFill>
        <p:spPr>
          <a:xfrm>
            <a:off x="3353464" y="2868545"/>
            <a:ext cx="5715000" cy="3262312"/>
          </a:xfrm>
          <a:prstGeom prst="rect">
            <a:avLst/>
          </a:prstGeom>
          <a:noFill/>
          <a:ln>
            <a:noFill/>
          </a:ln>
        </p:spPr>
      </p:pic>
      <p:sp>
        <p:nvSpPr>
          <p:cNvPr id="2" name="Google Shape;124;g245f5b426fc_0_2">
            <a:extLst>
              <a:ext uri="{FF2B5EF4-FFF2-40B4-BE49-F238E27FC236}">
                <a16:creationId xmlns:a16="http://schemas.microsoft.com/office/drawing/2014/main" id="{4DB11549-2F6C-618B-C44F-48CA092E63A5}"/>
              </a:ext>
            </a:extLst>
          </p:cNvPr>
          <p:cNvSpPr txBox="1"/>
          <p:nvPr/>
        </p:nvSpPr>
        <p:spPr>
          <a:xfrm>
            <a:off x="402867" y="64352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p:nvPr/>
        </p:nvSpPr>
        <p:spPr>
          <a:xfrm>
            <a:off x="402868" y="1716711"/>
            <a:ext cx="11122825" cy="969927"/>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73" name="Google Shape;173;p31"/>
          <p:cNvSpPr txBox="1"/>
          <p:nvPr/>
        </p:nvSpPr>
        <p:spPr>
          <a:xfrm>
            <a:off x="402869" y="1786196"/>
            <a:ext cx="1112282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chemeClr val="tx1"/>
                </a:solidFill>
                <a:latin typeface="Calibri"/>
                <a:ea typeface="Calibri"/>
                <a:cs typeface="Calibri"/>
                <a:sym typeface="Calibri"/>
              </a:rPr>
              <a:t>4. </a:t>
            </a:r>
            <a:r>
              <a:rPr lang="en-US" sz="2400" b="0" i="0" dirty="0">
                <a:solidFill>
                  <a:schemeClr val="tx1"/>
                </a:solidFill>
                <a:effectLst/>
                <a:latin typeface="Calibri" panose="020F0502020204030204" pitchFamily="34" charset="0"/>
                <a:cs typeface="Calibri" panose="020F0502020204030204" pitchFamily="34" charset="0"/>
              </a:rPr>
              <a:t>How many meters will the sea have advanced in Antofagasta and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in 30 more years?</a:t>
            </a:r>
            <a:endParaRPr sz="2400" dirty="0">
              <a:solidFill>
                <a:schemeClr val="tx1"/>
              </a:solidFill>
              <a:latin typeface="Calibri" panose="020F0502020204030204" pitchFamily="34" charset="0"/>
              <a:cs typeface="Calibri" panose="020F0502020204030204" pitchFamily="34" charset="0"/>
            </a:endParaRPr>
          </a:p>
        </p:txBody>
      </p:sp>
      <p:pic>
        <p:nvPicPr>
          <p:cNvPr id="174" name="Google Shape;174;p31"/>
          <p:cNvPicPr preferRelativeResize="0"/>
          <p:nvPr/>
        </p:nvPicPr>
        <p:blipFill rotWithShape="1">
          <a:blip r:embed="rId3">
            <a:alphaModFix/>
          </a:blip>
          <a:srcRect/>
          <a:stretch/>
        </p:blipFill>
        <p:spPr>
          <a:xfrm>
            <a:off x="3508194" y="2976806"/>
            <a:ext cx="5502100" cy="3154051"/>
          </a:xfrm>
          <a:prstGeom prst="rect">
            <a:avLst/>
          </a:prstGeom>
          <a:noFill/>
          <a:ln>
            <a:noFill/>
          </a:ln>
        </p:spPr>
      </p:pic>
      <p:sp>
        <p:nvSpPr>
          <p:cNvPr id="2" name="Google Shape;124;g245f5b426fc_0_2">
            <a:extLst>
              <a:ext uri="{FF2B5EF4-FFF2-40B4-BE49-F238E27FC236}">
                <a16:creationId xmlns:a16="http://schemas.microsoft.com/office/drawing/2014/main" id="{F76E8ADA-F086-D60C-804E-59DDD842D541}"/>
              </a:ext>
            </a:extLst>
          </p:cNvPr>
          <p:cNvSpPr txBox="1"/>
          <p:nvPr/>
        </p:nvSpPr>
        <p:spPr>
          <a:xfrm>
            <a:off x="402868" y="727143"/>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10359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578091" y="1819190"/>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5. </a:t>
            </a:r>
            <a:r>
              <a:rPr lang="en-US" sz="2400" b="0" i="0" dirty="0">
                <a:solidFill>
                  <a:srgbClr val="444746"/>
                </a:solidFill>
                <a:effectLst/>
                <a:latin typeface="Calibri" panose="020F0502020204030204" pitchFamily="34" charset="0"/>
                <a:cs typeface="Calibri" panose="020F0502020204030204" pitchFamily="34" charset="0"/>
              </a:rPr>
              <a:t>Write a formula that describes the relationship between time and the advance of the sea for the coastal areas of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pic>
        <p:nvPicPr>
          <p:cNvPr id="183" name="Google Shape;183;p32"/>
          <p:cNvPicPr preferRelativeResize="0"/>
          <p:nvPr/>
        </p:nvPicPr>
        <p:blipFill rotWithShape="1">
          <a:blip r:embed="rId3">
            <a:alphaModFix/>
          </a:blip>
          <a:srcRect/>
          <a:stretch/>
        </p:blipFill>
        <p:spPr>
          <a:xfrm>
            <a:off x="4032040" y="3251823"/>
            <a:ext cx="3777671" cy="2798447"/>
          </a:xfrm>
          <a:prstGeom prst="rect">
            <a:avLst/>
          </a:prstGeom>
          <a:noFill/>
          <a:ln>
            <a:noFill/>
          </a:ln>
        </p:spPr>
      </p:pic>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10359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578091" y="1819190"/>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5. </a:t>
            </a:r>
            <a:r>
              <a:rPr lang="en-US" sz="2400" b="0" i="0" dirty="0">
                <a:solidFill>
                  <a:srgbClr val="444746"/>
                </a:solidFill>
                <a:effectLst/>
                <a:latin typeface="Calibri" panose="020F0502020204030204" pitchFamily="34" charset="0"/>
                <a:cs typeface="Calibri" panose="020F0502020204030204" pitchFamily="34" charset="0"/>
              </a:rPr>
              <a:t>Write a formula that describes the relationship between time and the advance of the sea for the coastal areas of Antofagasta and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95;p33">
            <a:extLst>
              <a:ext uri="{FF2B5EF4-FFF2-40B4-BE49-F238E27FC236}">
                <a16:creationId xmlns:a16="http://schemas.microsoft.com/office/drawing/2014/main" id="{0C55B142-F422-9882-CA1E-873D15DEE93D}"/>
              </a:ext>
            </a:extLst>
          </p:cNvPr>
          <p:cNvSpPr txBox="1"/>
          <p:nvPr/>
        </p:nvSpPr>
        <p:spPr>
          <a:xfrm>
            <a:off x="664671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FD18CE9-622C-503A-9B4C-57536D91148E}"/>
                  </a:ext>
                </a:extLst>
              </p:cNvPr>
              <p:cNvSpPr txBox="1"/>
              <p:nvPr/>
            </p:nvSpPr>
            <p:spPr>
              <a:xfrm>
                <a:off x="7379568"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=0,8⋅</m:t>
                      </m:r>
                      <m:r>
                        <a:rPr lang="es-ES" sz="3600" b="0" i="1" smtClean="0">
                          <a:latin typeface="Cambria Math" panose="02040503050406030204" pitchFamily="18" charset="0"/>
                        </a:rPr>
                        <m:t>𝑥</m:t>
                      </m:r>
                    </m:oMath>
                  </m:oMathPara>
                </a14:m>
                <a:endParaRPr lang="es-419" sz="3600" dirty="0"/>
              </a:p>
            </p:txBody>
          </p:sp>
        </mc:Choice>
        <mc:Fallback xmlns="">
          <p:sp>
            <p:nvSpPr>
              <p:cNvPr id="6" name="CuadroTexto 5">
                <a:extLst>
                  <a:ext uri="{FF2B5EF4-FFF2-40B4-BE49-F238E27FC236}">
                    <a16:creationId xmlns:a16="http://schemas.microsoft.com/office/drawing/2014/main" id="{7FD18CE9-622C-503A-9B4C-57536D91148E}"/>
                  </a:ext>
                </a:extLst>
              </p:cNvPr>
              <p:cNvSpPr txBox="1">
                <a:spLocks noRot="1" noChangeAspect="1" noMove="1" noResize="1" noEditPoints="1" noAdjustHandles="1" noChangeArrowheads="1" noChangeShapeType="1" noTextEdit="1"/>
              </p:cNvSpPr>
              <p:nvPr/>
            </p:nvSpPr>
            <p:spPr>
              <a:xfrm>
                <a:off x="7379568" y="3959372"/>
                <a:ext cx="2378600" cy="646331"/>
              </a:xfrm>
              <a:prstGeom prst="rect">
                <a:avLst/>
              </a:prstGeom>
              <a:blipFill>
                <a:blip r:embed="rId3"/>
                <a:stretch>
                  <a:fillRect/>
                </a:stretch>
              </a:blipFill>
            </p:spPr>
            <p:txBody>
              <a:bodyPr/>
              <a:lstStyle/>
              <a:p>
                <a:r>
                  <a:rPr lang="es-419">
                    <a:noFill/>
                  </a:rPr>
                  <a:t> </a:t>
                </a:r>
              </a:p>
            </p:txBody>
          </p:sp>
        </mc:Fallback>
      </mc:AlternateContent>
      <p:sp>
        <p:nvSpPr>
          <p:cNvPr id="7" name="CuadroTexto 6">
            <a:extLst>
              <a:ext uri="{FF2B5EF4-FFF2-40B4-BE49-F238E27FC236}">
                <a16:creationId xmlns:a16="http://schemas.microsoft.com/office/drawing/2014/main" id="{0E9A0A6F-B059-3675-7A76-FEBE907E9708}"/>
              </a:ext>
            </a:extLst>
          </p:cNvPr>
          <p:cNvSpPr txBox="1"/>
          <p:nvPr/>
        </p:nvSpPr>
        <p:spPr>
          <a:xfrm>
            <a:off x="6646717" y="4945678"/>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t>
            </a:r>
            <a:r>
              <a:rPr lang="en-US" sz="2000" b="0" i="0" dirty="0" err="1">
                <a:solidFill>
                  <a:srgbClr val="444746"/>
                </a:solidFill>
                <a:effectLst/>
                <a:latin typeface="Calibri" panose="020F0502020204030204" pitchFamily="34" charset="0"/>
                <a:cs typeface="Calibri" panose="020F0502020204030204" pitchFamily="34" charset="0"/>
              </a:rPr>
              <a:t>Constitución</a:t>
            </a:r>
            <a:r>
              <a:rPr lang="en-US" sz="2000" b="0" i="0" dirty="0">
                <a:solidFill>
                  <a:srgbClr val="444746"/>
                </a:solidFill>
                <a:effectLst/>
                <a:latin typeface="Calibri" panose="020F0502020204030204" pitchFamily="34" charset="0"/>
                <a:cs typeface="Calibri" panose="020F0502020204030204" pitchFamily="34" charset="0"/>
              </a:rPr>
              <a:t>.</a:t>
            </a:r>
            <a:endParaRPr lang="es-419" sz="2000" dirty="0">
              <a:latin typeface="Calibri" panose="020F0502020204030204" pitchFamily="34" charset="0"/>
              <a:cs typeface="Calibri" panose="020F0502020204030204" pitchFamily="34" charset="0"/>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6567"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=0,6⋅</m:t>
                      </m:r>
                      <m:r>
                        <a:rPr lang="es-ES" sz="3600" b="0" i="1" smtClean="0">
                          <a:latin typeface="Cambria Math" panose="02040503050406030204" pitchFamily="18" charset="0"/>
                        </a:rPr>
                        <m:t>𝑥</m:t>
                      </m:r>
                    </m:oMath>
                  </m:oMathPara>
                </a14:m>
                <a:endParaRPr lang="es-419" sz="360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6567" y="3959372"/>
                <a:ext cx="2378600" cy="646331"/>
              </a:xfrm>
              <a:prstGeom prst="rect">
                <a:avLst/>
              </a:prstGeom>
              <a:blipFill>
                <a:blip r:embed="rId4"/>
                <a:stretch>
                  <a:fillRect/>
                </a:stretch>
              </a:blipFill>
            </p:spPr>
            <p:txBody>
              <a:bodyPr/>
              <a:lstStyle/>
              <a:p>
                <a:r>
                  <a:rPr lang="es-419">
                    <a:noFill/>
                  </a:rPr>
                  <a:t> </a:t>
                </a:r>
              </a:p>
            </p:txBody>
          </p:sp>
        </mc:Fallback>
      </mc:AlternateContent>
      <p:sp>
        <p:nvSpPr>
          <p:cNvPr id="13" name="CuadroTexto 12">
            <a:extLst>
              <a:ext uri="{FF2B5EF4-FFF2-40B4-BE49-F238E27FC236}">
                <a16:creationId xmlns:a16="http://schemas.microsoft.com/office/drawing/2014/main" id="{070606C7-1CD5-E14B-068E-9FDA0367B350}"/>
              </a:ext>
            </a:extLst>
          </p:cNvPr>
          <p:cNvSpPr txBox="1"/>
          <p:nvPr/>
        </p:nvSpPr>
        <p:spPr>
          <a:xfrm>
            <a:off x="1048767" y="4795223"/>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Antofagasta.</a:t>
            </a:r>
            <a:endParaRPr lang="es-419" sz="2000" dirty="0">
              <a:latin typeface="Calibri" panose="020F0502020204030204" pitchFamily="34" charset="0"/>
              <a:cs typeface="Calibri" panose="020F0502020204030204" pitchFamily="34" charset="0"/>
            </a:endParaRPr>
          </a:p>
        </p:txBody>
      </p:sp>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59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8904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644079" y="1939052"/>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dirty="0">
                <a:latin typeface="Calibri"/>
                <a:ea typeface="Calibri"/>
                <a:cs typeface="Calibri"/>
                <a:sym typeface="Calibri"/>
              </a:rPr>
              <a:t>6</a:t>
            </a:r>
            <a:r>
              <a:rPr lang="es-419" sz="2400" b="0" i="0" u="none" strike="noStrike" cap="none" dirty="0">
                <a:solidFill>
                  <a:srgbClr val="000000"/>
                </a:solidFill>
                <a:latin typeface="Calibri"/>
                <a:ea typeface="Calibri"/>
                <a:cs typeface="Calibri"/>
                <a:sym typeface="Calibri"/>
              </a:rPr>
              <a:t>. </a:t>
            </a:r>
            <a:r>
              <a:rPr lang="en-US" sz="2400" b="0" i="0" dirty="0">
                <a:solidFill>
                  <a:srgbClr val="444746"/>
                </a:solidFill>
                <a:effectLst/>
                <a:latin typeface="Google Sans"/>
              </a:rPr>
              <a:t>Use the formulas to calculate the advance of the sea after 2 years.</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807730"/>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95;p33">
            <a:extLst>
              <a:ext uri="{FF2B5EF4-FFF2-40B4-BE49-F238E27FC236}">
                <a16:creationId xmlns:a16="http://schemas.microsoft.com/office/drawing/2014/main" id="{0C55B142-F422-9882-CA1E-873D15DEE93D}"/>
              </a:ext>
            </a:extLst>
          </p:cNvPr>
          <p:cNvSpPr txBox="1"/>
          <p:nvPr/>
        </p:nvSpPr>
        <p:spPr>
          <a:xfrm>
            <a:off x="664671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7FD18CE9-622C-503A-9B4C-57536D91148E}"/>
                  </a:ext>
                </a:extLst>
              </p:cNvPr>
              <p:cNvSpPr txBox="1"/>
              <p:nvPr/>
            </p:nvSpPr>
            <p:spPr>
              <a:xfrm>
                <a:off x="7379568"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=0,8⋅</m:t>
                      </m:r>
                      <m:r>
                        <a:rPr lang="es-ES" sz="3600" b="0" i="1" smtClean="0">
                          <a:latin typeface="Cambria Math" panose="02040503050406030204" pitchFamily="18" charset="0"/>
                        </a:rPr>
                        <m:t>𝑥</m:t>
                      </m:r>
                    </m:oMath>
                  </m:oMathPara>
                </a14:m>
                <a:endParaRPr lang="es-419" sz="3600" dirty="0"/>
              </a:p>
            </p:txBody>
          </p:sp>
        </mc:Choice>
        <mc:Fallback xmlns="">
          <p:sp>
            <p:nvSpPr>
              <p:cNvPr id="6" name="CuadroTexto 5">
                <a:extLst>
                  <a:ext uri="{FF2B5EF4-FFF2-40B4-BE49-F238E27FC236}">
                    <a16:creationId xmlns:a16="http://schemas.microsoft.com/office/drawing/2014/main" id="{7FD18CE9-622C-503A-9B4C-57536D91148E}"/>
                  </a:ext>
                </a:extLst>
              </p:cNvPr>
              <p:cNvSpPr txBox="1">
                <a:spLocks noRot="1" noChangeAspect="1" noMove="1" noResize="1" noEditPoints="1" noAdjustHandles="1" noChangeArrowheads="1" noChangeShapeType="1" noTextEdit="1"/>
              </p:cNvSpPr>
              <p:nvPr/>
            </p:nvSpPr>
            <p:spPr>
              <a:xfrm>
                <a:off x="7379568" y="3959372"/>
                <a:ext cx="2378600" cy="646331"/>
              </a:xfrm>
              <a:prstGeom prst="rect">
                <a:avLst/>
              </a:prstGeom>
              <a:blipFill>
                <a:blip r:embed="rId3"/>
                <a:stretch>
                  <a:fillRect/>
                </a:stretch>
              </a:blipFill>
            </p:spPr>
            <p:txBody>
              <a:bodyPr/>
              <a:lstStyle/>
              <a:p>
                <a:r>
                  <a:rPr lang="es-419">
                    <a:noFill/>
                  </a:rPr>
                  <a:t> </a:t>
                </a:r>
              </a:p>
            </p:txBody>
          </p:sp>
        </mc:Fallback>
      </mc:AlternateContent>
      <p:sp>
        <p:nvSpPr>
          <p:cNvPr id="7" name="CuadroTexto 6">
            <a:extLst>
              <a:ext uri="{FF2B5EF4-FFF2-40B4-BE49-F238E27FC236}">
                <a16:creationId xmlns:a16="http://schemas.microsoft.com/office/drawing/2014/main" id="{0E9A0A6F-B059-3675-7A76-FEBE907E9708}"/>
              </a:ext>
            </a:extLst>
          </p:cNvPr>
          <p:cNvSpPr txBox="1"/>
          <p:nvPr/>
        </p:nvSpPr>
        <p:spPr>
          <a:xfrm>
            <a:off x="6646717" y="4945678"/>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t>
            </a:r>
            <a:r>
              <a:rPr lang="en-US" sz="2000" b="0" i="0" dirty="0" err="1">
                <a:solidFill>
                  <a:srgbClr val="444746"/>
                </a:solidFill>
                <a:effectLst/>
                <a:latin typeface="Calibri" panose="020F0502020204030204" pitchFamily="34" charset="0"/>
                <a:cs typeface="Calibri" panose="020F0502020204030204" pitchFamily="34" charset="0"/>
              </a:rPr>
              <a:t>Constitución</a:t>
            </a:r>
            <a:r>
              <a:rPr lang="en-US" sz="2000" b="0" i="0" dirty="0">
                <a:solidFill>
                  <a:srgbClr val="444746"/>
                </a:solidFill>
                <a:effectLst/>
                <a:latin typeface="Calibri" panose="020F0502020204030204" pitchFamily="34" charset="0"/>
                <a:cs typeface="Calibri" panose="020F0502020204030204" pitchFamily="34" charset="0"/>
              </a:rPr>
              <a:t>.</a:t>
            </a:r>
            <a:endParaRPr lang="es-419" sz="2000" dirty="0">
              <a:latin typeface="Calibri" panose="020F0502020204030204" pitchFamily="34" charset="0"/>
              <a:cs typeface="Calibri" panose="020F0502020204030204" pitchFamily="34" charset="0"/>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6567" y="3959372"/>
                <a:ext cx="237860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600" b="0" i="1" smtClean="0">
                          <a:latin typeface="Cambria Math" panose="02040503050406030204" pitchFamily="18" charset="0"/>
                        </a:rPr>
                        <m:t>𝑦</m:t>
                      </m:r>
                      <m:r>
                        <a:rPr lang="es-ES" sz="3600" b="0" i="1" smtClean="0">
                          <a:latin typeface="Cambria Math" panose="02040503050406030204" pitchFamily="18" charset="0"/>
                        </a:rPr>
                        <m:t>=0,6⋅</m:t>
                      </m:r>
                      <m:r>
                        <a:rPr lang="es-ES" sz="3600" b="0" i="1" smtClean="0">
                          <a:latin typeface="Cambria Math" panose="02040503050406030204" pitchFamily="18" charset="0"/>
                        </a:rPr>
                        <m:t>𝑥</m:t>
                      </m:r>
                    </m:oMath>
                  </m:oMathPara>
                </a14:m>
                <a:endParaRPr lang="es-419" sz="360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6567" y="3959372"/>
                <a:ext cx="2378600" cy="646331"/>
              </a:xfrm>
              <a:prstGeom prst="rect">
                <a:avLst/>
              </a:prstGeom>
              <a:blipFill>
                <a:blip r:embed="rId4"/>
                <a:stretch>
                  <a:fillRect/>
                </a:stretch>
              </a:blipFill>
            </p:spPr>
            <p:txBody>
              <a:bodyPr/>
              <a:lstStyle/>
              <a:p>
                <a:r>
                  <a:rPr lang="es-419">
                    <a:noFill/>
                  </a:rPr>
                  <a:t> </a:t>
                </a:r>
              </a:p>
            </p:txBody>
          </p:sp>
        </mc:Fallback>
      </mc:AlternateContent>
      <p:sp>
        <p:nvSpPr>
          <p:cNvPr id="13" name="CuadroTexto 12">
            <a:extLst>
              <a:ext uri="{FF2B5EF4-FFF2-40B4-BE49-F238E27FC236}">
                <a16:creationId xmlns:a16="http://schemas.microsoft.com/office/drawing/2014/main" id="{070606C7-1CD5-E14B-068E-9FDA0367B350}"/>
              </a:ext>
            </a:extLst>
          </p:cNvPr>
          <p:cNvSpPr txBox="1"/>
          <p:nvPr/>
        </p:nvSpPr>
        <p:spPr>
          <a:xfrm>
            <a:off x="1048767" y="4795223"/>
            <a:ext cx="5302574" cy="1323439"/>
          </a:xfrm>
          <a:prstGeom prst="rect">
            <a:avLst/>
          </a:prstGeom>
          <a:noFill/>
        </p:spPr>
        <p:txBody>
          <a:bodyPr wrap="square" rtlCol="0">
            <a:spAutoFit/>
          </a:bodyPr>
          <a:lstStyle/>
          <a:p>
            <a:r>
              <a:rPr lang="en-US" sz="2000" dirty="0">
                <a:solidFill>
                  <a:srgbClr val="444746"/>
                </a:solidFill>
                <a:latin typeface="Calibri" panose="020F0502020204030204" pitchFamily="34" charset="0"/>
                <a:cs typeface="Calibri" panose="020F0502020204030204" pitchFamily="34" charset="0"/>
              </a:rPr>
              <a:t>Where</a:t>
            </a:r>
            <a:endParaRPr lang="en-US" sz="2000" b="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x</a:t>
            </a:r>
            <a:r>
              <a:rPr lang="en-US" sz="2000" b="0" i="0" dirty="0">
                <a:solidFill>
                  <a:srgbClr val="444746"/>
                </a:solidFill>
                <a:effectLst/>
                <a:latin typeface="Calibri" panose="020F0502020204030204" pitchFamily="34" charset="0"/>
                <a:cs typeface="Calibri" panose="020F0502020204030204" pitchFamily="34" charset="0"/>
              </a:rPr>
              <a:t> is the time elapsed in years and </a:t>
            </a:r>
          </a:p>
          <a:p>
            <a:pPr marL="342900" indent="-342900">
              <a:buFont typeface="Arial" panose="020B0604020202020204" pitchFamily="34" charset="0"/>
              <a:buChar char="•"/>
            </a:pPr>
            <a:r>
              <a:rPr lang="en-US" sz="2000" b="0" i="1" dirty="0">
                <a:solidFill>
                  <a:srgbClr val="444746"/>
                </a:solidFill>
                <a:effectLst/>
                <a:latin typeface="Calibri" panose="020F0502020204030204" pitchFamily="34" charset="0"/>
                <a:cs typeface="Calibri" panose="020F0502020204030204" pitchFamily="34" charset="0"/>
              </a:rPr>
              <a:t>y</a:t>
            </a:r>
            <a:r>
              <a:rPr lang="en-US" sz="2000" b="0" i="0" dirty="0">
                <a:solidFill>
                  <a:srgbClr val="444746"/>
                </a:solidFill>
                <a:effectLst/>
                <a:latin typeface="Calibri" panose="020F0502020204030204" pitchFamily="34" charset="0"/>
                <a:cs typeface="Calibri" panose="020F0502020204030204" pitchFamily="34" charset="0"/>
              </a:rPr>
              <a:t> the advance of the sea in meters in Antofagasta.</a:t>
            </a:r>
            <a:endParaRPr lang="es-419" sz="2000" dirty="0">
              <a:latin typeface="Calibri" panose="020F0502020204030204" pitchFamily="34" charset="0"/>
              <a:cs typeface="Calibri" panose="020F0502020204030204" pitchFamily="34" charset="0"/>
            </a:endParaRPr>
          </a:p>
        </p:txBody>
      </p:sp>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84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1"/>
            <a:ext cx="10665623" cy="8904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2"/>
          <p:cNvSpPr txBox="1"/>
          <p:nvPr/>
        </p:nvSpPr>
        <p:spPr>
          <a:xfrm>
            <a:off x="644079" y="1939052"/>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dirty="0">
                <a:latin typeface="Calibri"/>
                <a:ea typeface="Calibri"/>
                <a:cs typeface="Calibri"/>
                <a:sym typeface="Calibri"/>
              </a:rPr>
              <a:t>6</a:t>
            </a:r>
            <a:r>
              <a:rPr lang="es-419" sz="2400" b="0" i="0" u="none" strike="noStrike" cap="none" dirty="0">
                <a:solidFill>
                  <a:srgbClr val="000000"/>
                </a:solidFill>
                <a:latin typeface="Calibri"/>
                <a:ea typeface="Calibri"/>
                <a:cs typeface="Calibri"/>
                <a:sym typeface="Calibri"/>
              </a:rPr>
              <a:t>. </a:t>
            </a:r>
            <a:r>
              <a:rPr lang="en-US" sz="2400" b="0" i="0" dirty="0">
                <a:solidFill>
                  <a:srgbClr val="444746"/>
                </a:solidFill>
                <a:effectLst/>
                <a:latin typeface="Google Sans"/>
              </a:rPr>
              <a:t>Use the formulas to calculate the advance of the sea after 2 years.</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199B9EA5-A8CB-B180-64A8-FA8A6E866D8B}"/>
              </a:ext>
            </a:extLst>
          </p:cNvPr>
          <p:cNvSpPr txBox="1"/>
          <p:nvPr/>
        </p:nvSpPr>
        <p:spPr>
          <a:xfrm>
            <a:off x="402868" y="49232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11" name="Google Shape;195;p33">
            <a:extLst>
              <a:ext uri="{FF2B5EF4-FFF2-40B4-BE49-F238E27FC236}">
                <a16:creationId xmlns:a16="http://schemas.microsoft.com/office/drawing/2014/main" id="{2F9667A5-3B2A-64CE-68EF-AEBC90930838}"/>
              </a:ext>
            </a:extLst>
          </p:cNvPr>
          <p:cNvSpPr txBox="1"/>
          <p:nvPr/>
        </p:nvSpPr>
        <p:spPr>
          <a:xfrm>
            <a:off x="1048767"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Antofagasta</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98590A8-84C1-811A-32EF-5090A8B2BCFC}"/>
                  </a:ext>
                </a:extLst>
              </p:cNvPr>
              <p:cNvSpPr txBox="1"/>
              <p:nvPr/>
            </p:nvSpPr>
            <p:spPr>
              <a:xfrm>
                <a:off x="2087031" y="3792708"/>
                <a:ext cx="2137316" cy="1569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m:t>
                      </m:r>
                      <m:r>
                        <a:rPr lang="es-ES" sz="3200" b="0" i="1" smtClean="0">
                          <a:latin typeface="Cambria Math" panose="02040503050406030204" pitchFamily="18" charset="0"/>
                        </a:rPr>
                        <m:t>𝑥</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=0,6⋅2</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=1,2</m:t>
                      </m:r>
                    </m:oMath>
                  </m:oMathPara>
                </a14:m>
                <a:endParaRPr lang="es-ES" sz="3200" b="0" dirty="0"/>
              </a:p>
            </p:txBody>
          </p:sp>
        </mc:Choice>
        <mc:Fallback xmlns="">
          <p:sp>
            <p:nvSpPr>
              <p:cNvPr id="12" name="CuadroTexto 11">
                <a:extLst>
                  <a:ext uri="{FF2B5EF4-FFF2-40B4-BE49-F238E27FC236}">
                    <a16:creationId xmlns:a16="http://schemas.microsoft.com/office/drawing/2014/main" id="{B98590A8-84C1-811A-32EF-5090A8B2BCFC}"/>
                  </a:ext>
                </a:extLst>
              </p:cNvPr>
              <p:cNvSpPr txBox="1">
                <a:spLocks noRot="1" noChangeAspect="1" noMove="1" noResize="1" noEditPoints="1" noAdjustHandles="1" noChangeArrowheads="1" noChangeShapeType="1" noTextEdit="1"/>
              </p:cNvSpPr>
              <p:nvPr/>
            </p:nvSpPr>
            <p:spPr>
              <a:xfrm>
                <a:off x="2087031" y="3792708"/>
                <a:ext cx="2137316" cy="1569660"/>
              </a:xfrm>
              <a:prstGeom prst="rect">
                <a:avLst/>
              </a:prstGeom>
              <a:blipFill>
                <a:blip r:embed="rId3"/>
                <a:stretch>
                  <a:fillRect/>
                </a:stretch>
              </a:blipFill>
            </p:spPr>
            <p:txBody>
              <a:bodyPr/>
              <a:lstStyle/>
              <a:p>
                <a:r>
                  <a:rPr lang="es-419">
                    <a:noFill/>
                  </a:rPr>
                  <a:t> </a:t>
                </a:r>
              </a:p>
            </p:txBody>
          </p:sp>
        </mc:Fallback>
      </mc:AlternateContent>
      <p:cxnSp>
        <p:nvCxnSpPr>
          <p:cNvPr id="15" name="Conector recto 14">
            <a:extLst>
              <a:ext uri="{FF2B5EF4-FFF2-40B4-BE49-F238E27FC236}">
                <a16:creationId xmlns:a16="http://schemas.microsoft.com/office/drawing/2014/main" id="{42AA1E6B-52AF-2D24-8D8D-7348D8CAC686}"/>
              </a:ext>
            </a:extLst>
          </p:cNvPr>
          <p:cNvCxnSpPr>
            <a:cxnSpLocks/>
          </p:cNvCxnSpPr>
          <p:nvPr/>
        </p:nvCxnSpPr>
        <p:spPr>
          <a:xfrm>
            <a:off x="5742632" y="3447968"/>
            <a:ext cx="0" cy="2621270"/>
          </a:xfrm>
          <a:prstGeom prst="line">
            <a:avLst/>
          </a:prstGeom>
          <a:ln w="19050">
            <a:solidFill>
              <a:srgbClr val="62B799"/>
            </a:solidFill>
          </a:ln>
        </p:spPr>
        <p:style>
          <a:lnRef idx="1">
            <a:schemeClr val="accent1"/>
          </a:lnRef>
          <a:fillRef idx="0">
            <a:schemeClr val="accent1"/>
          </a:fillRef>
          <a:effectRef idx="0">
            <a:schemeClr val="accent1"/>
          </a:effectRef>
          <a:fontRef idx="minor">
            <a:schemeClr val="tx1"/>
          </a:fontRef>
        </p:style>
      </p:cxnSp>
      <p:sp>
        <p:nvSpPr>
          <p:cNvPr id="3" name="Google Shape;207;p26">
            <a:extLst>
              <a:ext uri="{FF2B5EF4-FFF2-40B4-BE49-F238E27FC236}">
                <a16:creationId xmlns:a16="http://schemas.microsoft.com/office/drawing/2014/main" id="{B55083A6-3DFF-48D3-68EC-66232A3DEA25}"/>
              </a:ext>
            </a:extLst>
          </p:cNvPr>
          <p:cNvSpPr txBox="1"/>
          <p:nvPr/>
        </p:nvSpPr>
        <p:spPr>
          <a:xfrm>
            <a:off x="516764" y="5531625"/>
            <a:ext cx="503732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1" i="0" dirty="0">
                <a:solidFill>
                  <a:schemeClr val="tx1"/>
                </a:solidFill>
                <a:effectLst/>
                <a:latin typeface="Calibri" panose="020F0502020204030204" pitchFamily="34" charset="0"/>
                <a:cs typeface="Calibri" panose="020F0502020204030204" pitchFamily="34" charset="0"/>
              </a:rPr>
              <a:t>2</a:t>
            </a:r>
            <a:r>
              <a:rPr lang="en-US" sz="2400" b="0" i="0" dirty="0">
                <a:solidFill>
                  <a:schemeClr val="tx1"/>
                </a:solidFill>
                <a:effectLst/>
                <a:latin typeface="Calibri" panose="020F0502020204030204" pitchFamily="34" charset="0"/>
                <a:cs typeface="Calibri" panose="020F0502020204030204" pitchFamily="34" charset="0"/>
              </a:rPr>
              <a:t> more years, the sea will advance </a:t>
            </a:r>
            <a:r>
              <a:rPr lang="en-US" sz="2400" b="1" i="0" dirty="0">
                <a:solidFill>
                  <a:schemeClr val="tx1"/>
                </a:solidFill>
                <a:effectLst/>
                <a:latin typeface="Calibri" panose="020F0502020204030204" pitchFamily="34" charset="0"/>
                <a:cs typeface="Calibri" panose="020F0502020204030204" pitchFamily="34" charset="0"/>
              </a:rPr>
              <a:t>1,2</a:t>
            </a:r>
            <a:r>
              <a:rPr lang="en-US" sz="2400" b="0" i="0" dirty="0">
                <a:solidFill>
                  <a:schemeClr val="tx1"/>
                </a:solidFill>
                <a:effectLst/>
                <a:latin typeface="Calibri" panose="020F0502020204030204" pitchFamily="34" charset="0"/>
                <a:cs typeface="Calibri" panose="020F0502020204030204" pitchFamily="34" charset="0"/>
              </a:rPr>
              <a:t> meters (1 m and 20 cm)</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4" name="Google Shape;195;p33">
            <a:extLst>
              <a:ext uri="{FF2B5EF4-FFF2-40B4-BE49-F238E27FC236}">
                <a16:creationId xmlns:a16="http://schemas.microsoft.com/office/drawing/2014/main" id="{61A9BACF-109B-ADB7-602A-AAE07C0D78B0}"/>
              </a:ext>
            </a:extLst>
          </p:cNvPr>
          <p:cNvSpPr txBox="1"/>
          <p:nvPr/>
        </p:nvSpPr>
        <p:spPr>
          <a:xfrm>
            <a:off x="6449369" y="3207973"/>
            <a:ext cx="34164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panose="020F0502020204030204" pitchFamily="34" charset="0"/>
                <a:cs typeface="Calibri" panose="020F0502020204030204" pitchFamily="34" charset="0"/>
              </a:rPr>
              <a:t>I</a:t>
            </a:r>
            <a:r>
              <a:rPr lang="es-419" sz="3200" b="0" i="0" u="none" strike="noStrike" cap="none" dirty="0">
                <a:solidFill>
                  <a:srgbClr val="433B71"/>
                </a:solidFill>
                <a:latin typeface="Calibri" panose="020F0502020204030204" pitchFamily="34" charset="0"/>
                <a:cs typeface="Calibri" panose="020F0502020204030204" pitchFamily="34" charset="0"/>
                <a:sym typeface="Arial"/>
              </a:rPr>
              <a:t>n </a:t>
            </a:r>
            <a:r>
              <a:rPr lang="es-419" sz="3200" dirty="0">
                <a:solidFill>
                  <a:srgbClr val="433B71"/>
                </a:solidFill>
                <a:latin typeface="Calibri" panose="020F0502020204030204" pitchFamily="34" charset="0"/>
                <a:cs typeface="Calibri" panose="020F0502020204030204" pitchFamily="34" charset="0"/>
              </a:rPr>
              <a:t>Constitución</a:t>
            </a:r>
            <a:endParaRPr sz="3200" dirty="0">
              <a:solidFill>
                <a:srgbClr val="433B71"/>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6E175CF-8CEE-E1BA-B5B0-584C6A863297}"/>
                  </a:ext>
                </a:extLst>
              </p:cNvPr>
              <p:cNvSpPr txBox="1"/>
              <p:nvPr/>
            </p:nvSpPr>
            <p:spPr>
              <a:xfrm>
                <a:off x="7260918" y="3746164"/>
                <a:ext cx="2137316" cy="1569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m:t>
                      </m:r>
                      <m:r>
                        <a:rPr lang="es-ES" sz="3200" b="0" i="1" smtClean="0">
                          <a:latin typeface="Cambria Math" panose="02040503050406030204" pitchFamily="18" charset="0"/>
                        </a:rPr>
                        <m:t>𝑥</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=0,8⋅2</m:t>
                      </m:r>
                    </m:oMath>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=1,6</m:t>
                      </m:r>
                    </m:oMath>
                  </m:oMathPara>
                </a14:m>
                <a:endParaRPr lang="es-ES" sz="3200" b="0" dirty="0"/>
              </a:p>
            </p:txBody>
          </p:sp>
        </mc:Choice>
        <mc:Fallback xmlns="">
          <p:sp>
            <p:nvSpPr>
              <p:cNvPr id="8" name="CuadroTexto 7">
                <a:extLst>
                  <a:ext uri="{FF2B5EF4-FFF2-40B4-BE49-F238E27FC236}">
                    <a16:creationId xmlns:a16="http://schemas.microsoft.com/office/drawing/2014/main" id="{06E175CF-8CEE-E1BA-B5B0-584C6A863297}"/>
                  </a:ext>
                </a:extLst>
              </p:cNvPr>
              <p:cNvSpPr txBox="1">
                <a:spLocks noRot="1" noChangeAspect="1" noMove="1" noResize="1" noEditPoints="1" noAdjustHandles="1" noChangeArrowheads="1" noChangeShapeType="1" noTextEdit="1"/>
              </p:cNvSpPr>
              <p:nvPr/>
            </p:nvSpPr>
            <p:spPr>
              <a:xfrm>
                <a:off x="7260918" y="3746164"/>
                <a:ext cx="2137316" cy="1569660"/>
              </a:xfrm>
              <a:prstGeom prst="rect">
                <a:avLst/>
              </a:prstGeom>
              <a:blipFill>
                <a:blip r:embed="rId4"/>
                <a:stretch>
                  <a:fillRect/>
                </a:stretch>
              </a:blipFill>
            </p:spPr>
            <p:txBody>
              <a:bodyPr/>
              <a:lstStyle/>
              <a:p>
                <a:r>
                  <a:rPr lang="es-419">
                    <a:noFill/>
                  </a:rPr>
                  <a:t> </a:t>
                </a:r>
              </a:p>
            </p:txBody>
          </p:sp>
        </mc:Fallback>
      </mc:AlternateContent>
      <p:sp>
        <p:nvSpPr>
          <p:cNvPr id="9" name="Google Shape;207;p26">
            <a:extLst>
              <a:ext uri="{FF2B5EF4-FFF2-40B4-BE49-F238E27FC236}">
                <a16:creationId xmlns:a16="http://schemas.microsoft.com/office/drawing/2014/main" id="{B93730CF-67EB-3E51-BF30-5358CBBA8530}"/>
              </a:ext>
            </a:extLst>
          </p:cNvPr>
          <p:cNvSpPr txBox="1"/>
          <p:nvPr/>
        </p:nvSpPr>
        <p:spPr>
          <a:xfrm>
            <a:off x="6193271" y="5531625"/>
            <a:ext cx="5037325"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1" i="0" dirty="0">
                <a:solidFill>
                  <a:schemeClr val="tx1"/>
                </a:solidFill>
                <a:effectLst/>
                <a:latin typeface="Calibri" panose="020F0502020204030204" pitchFamily="34" charset="0"/>
                <a:cs typeface="Calibri" panose="020F0502020204030204" pitchFamily="34" charset="0"/>
              </a:rPr>
              <a:t>2</a:t>
            </a:r>
            <a:r>
              <a:rPr lang="en-US" sz="2400" b="0" i="0" dirty="0">
                <a:solidFill>
                  <a:schemeClr val="tx1"/>
                </a:solidFill>
                <a:effectLst/>
                <a:latin typeface="Calibri" panose="020F0502020204030204" pitchFamily="34" charset="0"/>
                <a:cs typeface="Calibri" panose="020F0502020204030204" pitchFamily="34" charset="0"/>
              </a:rPr>
              <a:t> more years, the sea will advance </a:t>
            </a:r>
            <a:r>
              <a:rPr lang="en-US" sz="2400" b="1" i="0" dirty="0">
                <a:solidFill>
                  <a:schemeClr val="tx1"/>
                </a:solidFill>
                <a:effectLst/>
                <a:latin typeface="Calibri" panose="020F0502020204030204" pitchFamily="34" charset="0"/>
                <a:cs typeface="Calibri" panose="020F0502020204030204" pitchFamily="34" charset="0"/>
              </a:rPr>
              <a:t>1,6</a:t>
            </a:r>
            <a:r>
              <a:rPr lang="en-US" sz="2400" b="0" i="0" dirty="0">
                <a:solidFill>
                  <a:schemeClr val="tx1"/>
                </a:solidFill>
                <a:effectLst/>
                <a:latin typeface="Calibri" panose="020F0502020204030204" pitchFamily="34" charset="0"/>
                <a:cs typeface="Calibri" panose="020F0502020204030204" pitchFamily="34" charset="0"/>
              </a:rPr>
              <a:t> meters (1 m and 60 cm)</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126;g245f5b426fc_0_2">
            <a:extLst>
              <a:ext uri="{FF2B5EF4-FFF2-40B4-BE49-F238E27FC236}">
                <a16:creationId xmlns:a16="http://schemas.microsoft.com/office/drawing/2014/main" id="{AB19AB05-C141-F840-41D6-08EA5C5E2F4F}"/>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6137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 name="Grupo 2">
            <a:extLst>
              <a:ext uri="{FF2B5EF4-FFF2-40B4-BE49-F238E27FC236}">
                <a16:creationId xmlns:a16="http://schemas.microsoft.com/office/drawing/2014/main" id="{8E0B6F59-B677-8616-7AC0-2A9722AE54D7}"/>
              </a:ext>
            </a:extLst>
          </p:cNvPr>
          <p:cNvGrpSpPr/>
          <p:nvPr/>
        </p:nvGrpSpPr>
        <p:grpSpPr>
          <a:xfrm>
            <a:off x="453759" y="1683308"/>
            <a:ext cx="11075222" cy="4268065"/>
            <a:chOff x="453759" y="1683308"/>
            <a:chExt cx="11075222" cy="4268065"/>
          </a:xfrm>
        </p:grpSpPr>
        <p:sp>
          <p:nvSpPr>
            <p:cNvPr id="218" name="Google Shape;218;p34"/>
            <p:cNvSpPr/>
            <p:nvPr/>
          </p:nvSpPr>
          <p:spPr>
            <a:xfrm>
              <a:off x="453759" y="1683308"/>
              <a:ext cx="11009234" cy="4051815"/>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1" name="Google Shape;221;p34"/>
            <p:cNvSpPr txBox="1"/>
            <p:nvPr/>
          </p:nvSpPr>
          <p:spPr>
            <a:xfrm>
              <a:off x="519747" y="1796430"/>
              <a:ext cx="11009234"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dirty="0">
                  <a:solidFill>
                    <a:srgbClr val="000000"/>
                  </a:solidFill>
                  <a:latin typeface="Calibri"/>
                  <a:ea typeface="Calibri"/>
                  <a:cs typeface="Calibri"/>
                  <a:sym typeface="Calibri"/>
                </a:rPr>
                <a:t>7. </a:t>
              </a:r>
              <a:r>
                <a:rPr lang="en-US" sz="2400" b="0" i="0" dirty="0">
                  <a:solidFill>
                    <a:schemeClr val="tx1"/>
                  </a:solidFill>
                  <a:effectLst/>
                  <a:latin typeface="Calibri" panose="020F0502020204030204" pitchFamily="34" charset="0"/>
                  <a:cs typeface="Calibri" panose="020F0502020204030204" pitchFamily="34" charset="0"/>
                </a:rPr>
                <a:t>In 2023, houses were built a few meters from the beach in the coastal area of Antofagasta and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a:t>
              </a:r>
            </a:p>
            <a:p>
              <a:pPr marL="0" marR="0" lvl="0" indent="0" algn="l" rtl="0">
                <a:lnSpc>
                  <a:spcPct val="100000"/>
                </a:lnSpc>
                <a:spcBef>
                  <a:spcPts val="0"/>
                </a:spcBef>
                <a:spcAft>
                  <a:spcPts val="0"/>
                </a:spcAft>
                <a:buNone/>
              </a:pPr>
              <a:endParaRPr lang="en-US" sz="2400" b="0" i="0" dirty="0">
                <a:solidFill>
                  <a:schemeClr val="tx1"/>
                </a:solidFill>
                <a:effectLst/>
                <a:latin typeface="Calibri" panose="020F0502020204030204" pitchFamily="34" charset="0"/>
                <a:cs typeface="Calibri" panose="020F050202020403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solidFill>
                  <a:effectLst/>
                  <a:latin typeface="Calibri" panose="020F0502020204030204" pitchFamily="34" charset="0"/>
                  <a:cs typeface="Calibri" panose="020F0502020204030204" pitchFamily="34" charset="0"/>
                </a:rPr>
                <a:t>In Antofagasta, the house is </a:t>
              </a:r>
              <a:r>
                <a:rPr lang="en-US" sz="2400" b="1" i="0" dirty="0">
                  <a:solidFill>
                    <a:schemeClr val="tx1"/>
                  </a:solidFill>
                  <a:effectLst/>
                  <a:latin typeface="Calibri" panose="020F0502020204030204" pitchFamily="34" charset="0"/>
                  <a:cs typeface="Calibri" panose="020F0502020204030204" pitchFamily="34" charset="0"/>
                </a:rPr>
                <a:t>15 meters from the coast</a:t>
              </a:r>
              <a:r>
                <a:rPr lang="en-US" sz="2400" b="0" i="0" dirty="0">
                  <a:solidFill>
                    <a:schemeClr val="tx1"/>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solidFill>
                  <a:effectLst/>
                  <a:latin typeface="Calibri" panose="020F0502020204030204" pitchFamily="34" charset="0"/>
                  <a:cs typeface="Calibri" panose="020F0502020204030204" pitchFamily="34" charset="0"/>
                </a:rPr>
                <a:t>In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the house is </a:t>
              </a:r>
              <a:r>
                <a:rPr lang="en-US" sz="2400" b="1" i="0" dirty="0">
                  <a:solidFill>
                    <a:schemeClr val="tx1"/>
                  </a:solidFill>
                  <a:effectLst/>
                  <a:latin typeface="Calibri" panose="020F0502020204030204" pitchFamily="34" charset="0"/>
                  <a:cs typeface="Calibri" panose="020F0502020204030204" pitchFamily="34" charset="0"/>
                </a:rPr>
                <a:t>20 meters from the coast</a:t>
              </a:r>
              <a:r>
                <a:rPr lang="en-US" sz="2400" b="0" i="0" dirty="0">
                  <a:solidFill>
                    <a:schemeClr val="tx1"/>
                  </a:solidFill>
                  <a:effectLst/>
                  <a:latin typeface="Calibri" panose="020F0502020204030204" pitchFamily="34" charset="0"/>
                  <a:cs typeface="Calibri" panose="020F0502020204030204" pitchFamily="34" charset="0"/>
                </a:rPr>
                <a:t>.</a:t>
              </a:r>
            </a:p>
            <a:p>
              <a:pPr marR="0" lvl="0" algn="l" rtl="0">
                <a:lnSpc>
                  <a:spcPct val="100000"/>
                </a:lnSpc>
                <a:spcBef>
                  <a:spcPts val="0"/>
                </a:spcBef>
                <a:spcAft>
                  <a:spcPts val="0"/>
                </a:spcAft>
              </a:pPr>
              <a:endParaRPr lang="en-US" sz="2400" dirty="0">
                <a:solidFill>
                  <a:schemeClr val="tx1"/>
                </a:solidFill>
                <a:latin typeface="Calibri" panose="020F0502020204030204" pitchFamily="34" charset="0"/>
                <a:cs typeface="Calibri" panose="020F0502020204030204" pitchFamily="34" charset="0"/>
              </a:endParaRPr>
            </a:p>
            <a:p>
              <a:pPr marR="0" lvl="0" algn="l" rtl="0">
                <a:lnSpc>
                  <a:spcPct val="100000"/>
                </a:lnSpc>
                <a:spcBef>
                  <a:spcPts val="0"/>
                </a:spcBef>
                <a:spcAft>
                  <a:spcPts val="0"/>
                </a:spcAft>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br>
                <a:rPr lang="en-US" sz="2400" dirty="0">
                  <a:solidFill>
                    <a:schemeClr val="tx1"/>
                  </a:solidFill>
                  <a:latin typeface="Calibri" panose="020F0502020204030204" pitchFamily="34" charset="0"/>
                  <a:cs typeface="Calibri" panose="020F0502020204030204" pitchFamily="34" charset="0"/>
                </a:rPr>
              </a:br>
              <a:br>
                <a:rPr lang="en-US" sz="2400" dirty="0">
                  <a:solidFill>
                    <a:schemeClr val="tx1"/>
                  </a:solidFill>
                  <a:latin typeface="Calibri" panose="020F0502020204030204" pitchFamily="34" charset="0"/>
                  <a:cs typeface="Calibri" panose="020F0502020204030204" pitchFamily="34" charset="0"/>
                </a:rPr>
              </a:br>
              <a:r>
                <a:rPr lang="en-US" sz="2400" b="0" i="0" dirty="0">
                  <a:solidFill>
                    <a:schemeClr val="tx1"/>
                  </a:solidFill>
                  <a:effectLst/>
                  <a:latin typeface="Calibri" panose="020F0502020204030204" pitchFamily="34" charset="0"/>
                  <a:cs typeface="Calibri" panose="020F0502020204030204" pitchFamily="34" charset="0"/>
                </a:rPr>
                <a:t>b) Which house will the sea reach first? In what year?</a:t>
              </a:r>
              <a:endParaRPr sz="2400" b="0" i="0" u="none" strike="noStrike" cap="none"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p:txBody>
        </p:sp>
      </p:grpSp>
      <p:sp>
        <p:nvSpPr>
          <p:cNvPr id="2" name="Google Shape;124;g245f5b426fc_0_2">
            <a:extLst>
              <a:ext uri="{FF2B5EF4-FFF2-40B4-BE49-F238E27FC236}">
                <a16:creationId xmlns:a16="http://schemas.microsoft.com/office/drawing/2014/main" id="{A35C303D-E3C2-CF22-F594-9CE5ADF4C96C}"/>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endParaRPr sz="2400" b="0" i="0" u="none" strike="noStrike" cap="none" dirty="0">
              <a:solidFill>
                <a:srgbClr val="000000"/>
              </a:solidFill>
              <a:latin typeface="Calibri"/>
              <a:ea typeface="Calibri"/>
              <a:cs typeface="Calibri"/>
              <a:sym typeface="Calibri"/>
            </a:endParaRPr>
          </a:p>
        </p:txBody>
      </p:sp>
      <p:sp>
        <p:nvSpPr>
          <p:cNvPr id="3" name="Google Shape;124;g245f5b426fc_0_2">
            <a:extLst>
              <a:ext uri="{FF2B5EF4-FFF2-40B4-BE49-F238E27FC236}">
                <a16:creationId xmlns:a16="http://schemas.microsoft.com/office/drawing/2014/main" id="{D124B402-8AE2-5386-987A-22E965769B74}"/>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3A6E669D-D57D-7D6F-5F21-D3864BA7DFDC}"/>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F2EAFE9F-6B79-4975-2A47-D7B235855AEB}"/>
                  </a:ext>
                </a:extLst>
              </p:cNvPr>
              <p:cNvSpPr txBox="1"/>
              <p:nvPr/>
            </p:nvSpPr>
            <p:spPr>
              <a:xfrm>
                <a:off x="6095997" y="3080355"/>
                <a:ext cx="1407052"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r>
                        <a:rPr lang="es-ES" sz="2000" b="0" i="0" smtClean="0">
                          <a:latin typeface="Cambria Math" panose="02040503050406030204" pitchFamily="18" charset="0"/>
                        </a:rPr>
                        <m:t>3</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3</m:t>
                          </m:r>
                        </m:num>
                        <m:den>
                          <m:r>
                            <a:rPr lang="es-ES" sz="2000" b="0" i="1" smtClean="0">
                              <a:latin typeface="Cambria Math" panose="02040503050406030204" pitchFamily="18" charset="0"/>
                            </a:rPr>
                            <m:t>0,6</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b="0" i="1" smtClean="0">
                          <a:latin typeface="Cambria Math" panose="02040503050406030204" pitchFamily="18" charset="0"/>
                        </a:rPr>
                        <m:t>5=</m:t>
                      </m:r>
                      <m:r>
                        <a:rPr lang="es-ES" sz="2000" b="0" i="1" smtClean="0">
                          <a:latin typeface="Cambria Math" panose="02040503050406030204" pitchFamily="18" charset="0"/>
                        </a:rPr>
                        <m:t>𝑥</m:t>
                      </m:r>
                    </m:oMath>
                  </m:oMathPara>
                </a14:m>
                <a:endParaRPr lang="es-ES" sz="2000" b="0" dirty="0"/>
              </a:p>
            </p:txBody>
          </p:sp>
        </mc:Choice>
        <mc:Fallback xmlns="">
          <p:sp>
            <p:nvSpPr>
              <p:cNvPr id="6" name="CuadroTexto 5">
                <a:extLst>
                  <a:ext uri="{FF2B5EF4-FFF2-40B4-BE49-F238E27FC236}">
                    <a16:creationId xmlns:a16="http://schemas.microsoft.com/office/drawing/2014/main" id="{F2EAFE9F-6B79-4975-2A47-D7B235855AEB}"/>
                  </a:ext>
                </a:extLst>
              </p:cNvPr>
              <p:cNvSpPr txBox="1">
                <a:spLocks noRot="1" noChangeAspect="1" noMove="1" noResize="1" noEditPoints="1" noAdjustHandles="1" noChangeArrowheads="1" noChangeShapeType="1" noTextEdit="1"/>
              </p:cNvSpPr>
              <p:nvPr/>
            </p:nvSpPr>
            <p:spPr>
              <a:xfrm>
                <a:off x="6095997" y="3080355"/>
                <a:ext cx="1407052" cy="1626407"/>
              </a:xfrm>
              <a:prstGeom prst="rect">
                <a:avLst/>
              </a:prstGeom>
              <a:blipFill>
                <a:blip r:embed="rId4"/>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5F7CED71-56E9-FC88-D333-29F9B783D432}"/>
                  </a:ext>
                </a:extLst>
              </p:cNvPr>
              <p:cNvSpPr txBox="1"/>
              <p:nvPr/>
            </p:nvSpPr>
            <p:spPr>
              <a:xfrm>
                <a:off x="9613596" y="3080355"/>
                <a:ext cx="1543756"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1</m:t>
                      </m:r>
                      <m:r>
                        <a:rPr lang="es-ES" sz="2000" b="0" i="0" smtClean="0">
                          <a:latin typeface="Cambria Math" panose="02040503050406030204" pitchFamily="18" charset="0"/>
                        </a:rPr>
                        <m:t>2</m:t>
                      </m:r>
                      <m:r>
                        <a:rPr lang="es-ES" sz="2000" b="0" i="1" smtClean="0">
                          <a:latin typeface="Cambria Math" panose="02040503050406030204" pitchFamily="18" charset="0"/>
                        </a:rPr>
                        <m:t>=0,6⋅</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12</m:t>
                          </m:r>
                        </m:num>
                        <m:den>
                          <m:r>
                            <a:rPr lang="es-ES" sz="2000" b="0" i="1" smtClean="0">
                              <a:latin typeface="Cambria Math" panose="02040503050406030204" pitchFamily="18" charset="0"/>
                            </a:rPr>
                            <m:t>0,6</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i="1">
                          <a:latin typeface="Cambria Math" panose="02040503050406030204" pitchFamily="18" charset="0"/>
                        </a:rPr>
                        <m:t>2</m:t>
                      </m:r>
                      <m:r>
                        <a:rPr lang="es-ES" sz="2000" b="0" i="1" smtClean="0">
                          <a:latin typeface="Cambria Math" panose="02040503050406030204" pitchFamily="18" charset="0"/>
                        </a:rPr>
                        <m:t>0=</m:t>
                      </m:r>
                      <m:r>
                        <a:rPr lang="es-ES" sz="2000" b="0" i="1" smtClean="0">
                          <a:latin typeface="Cambria Math" panose="02040503050406030204" pitchFamily="18" charset="0"/>
                        </a:rPr>
                        <m:t>𝑥</m:t>
                      </m:r>
                    </m:oMath>
                  </m:oMathPara>
                </a14:m>
                <a:endParaRPr lang="es-ES" sz="2000" b="0" dirty="0"/>
              </a:p>
            </p:txBody>
          </p:sp>
        </mc:Choice>
        <mc:Fallback xmlns="">
          <p:sp>
            <p:nvSpPr>
              <p:cNvPr id="7" name="CuadroTexto 6">
                <a:extLst>
                  <a:ext uri="{FF2B5EF4-FFF2-40B4-BE49-F238E27FC236}">
                    <a16:creationId xmlns:a16="http://schemas.microsoft.com/office/drawing/2014/main" id="{5F7CED71-56E9-FC88-D333-29F9B783D432}"/>
                  </a:ext>
                </a:extLst>
              </p:cNvPr>
              <p:cNvSpPr txBox="1">
                <a:spLocks noRot="1" noChangeAspect="1" noMove="1" noResize="1" noEditPoints="1" noAdjustHandles="1" noChangeArrowheads="1" noChangeShapeType="1" noTextEdit="1"/>
              </p:cNvSpPr>
              <p:nvPr/>
            </p:nvSpPr>
            <p:spPr>
              <a:xfrm>
                <a:off x="9613596" y="3080355"/>
                <a:ext cx="1543756" cy="1626407"/>
              </a:xfrm>
              <a:prstGeom prst="rect">
                <a:avLst/>
              </a:prstGeom>
              <a:blipFill>
                <a:blip r:embed="rId5"/>
                <a:stretch>
                  <a:fillRect/>
                </a:stretch>
              </a:blipFill>
            </p:spPr>
            <p:txBody>
              <a:bodyPr/>
              <a:lstStyle/>
              <a:p>
                <a:r>
                  <a:rPr lang="es-419">
                    <a:noFill/>
                  </a:rPr>
                  <a:t> </a:t>
                </a:r>
              </a:p>
            </p:txBody>
          </p:sp>
        </mc:Fallback>
      </mc:AlternateContent>
      <p:sp>
        <p:nvSpPr>
          <p:cNvPr id="8" name="Google Shape;207;p26">
            <a:extLst>
              <a:ext uri="{FF2B5EF4-FFF2-40B4-BE49-F238E27FC236}">
                <a16:creationId xmlns:a16="http://schemas.microsoft.com/office/drawing/2014/main" id="{EBA4F763-BB0D-B994-60FC-B62087E11A94}"/>
              </a:ext>
            </a:extLst>
          </p:cNvPr>
          <p:cNvSpPr txBox="1"/>
          <p:nvPr/>
        </p:nvSpPr>
        <p:spPr>
          <a:xfrm>
            <a:off x="5702991" y="2636258"/>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3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9" name="Google Shape;207;p26">
            <a:extLst>
              <a:ext uri="{FF2B5EF4-FFF2-40B4-BE49-F238E27FC236}">
                <a16:creationId xmlns:a16="http://schemas.microsoft.com/office/drawing/2014/main" id="{035CD1AE-A83E-AA1C-0A0D-D8B0AD591BBE}"/>
              </a:ext>
            </a:extLst>
          </p:cNvPr>
          <p:cNvSpPr txBox="1"/>
          <p:nvPr/>
        </p:nvSpPr>
        <p:spPr>
          <a:xfrm>
            <a:off x="5561589" y="4799025"/>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2028 (2023 + 5), the sea will have advanced 3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207;p26">
            <a:extLst>
              <a:ext uri="{FF2B5EF4-FFF2-40B4-BE49-F238E27FC236}">
                <a16:creationId xmlns:a16="http://schemas.microsoft.com/office/drawing/2014/main" id="{D160660D-15D7-16DE-8315-AE862F96B7F3}"/>
              </a:ext>
            </a:extLst>
          </p:cNvPr>
          <p:cNvSpPr txBox="1"/>
          <p:nvPr/>
        </p:nvSpPr>
        <p:spPr>
          <a:xfrm>
            <a:off x="9173626" y="2636257"/>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12</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11" name="Google Shape;207;p26">
            <a:extLst>
              <a:ext uri="{FF2B5EF4-FFF2-40B4-BE49-F238E27FC236}">
                <a16:creationId xmlns:a16="http://schemas.microsoft.com/office/drawing/2014/main" id="{83F2FAE6-3700-7F3F-5F4C-2779D8BF866C}"/>
              </a:ext>
            </a:extLst>
          </p:cNvPr>
          <p:cNvSpPr txBox="1"/>
          <p:nvPr/>
        </p:nvSpPr>
        <p:spPr>
          <a:xfrm>
            <a:off x="9097594" y="4751573"/>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2043 (2023 + 20), the sea will have advanced 12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5" name="Imagen 4" descr="Escala de tiempo&#10;&#10;Descripción generada automáticamente">
            <a:extLst>
              <a:ext uri="{FF2B5EF4-FFF2-40B4-BE49-F238E27FC236}">
                <a16:creationId xmlns:a16="http://schemas.microsoft.com/office/drawing/2014/main" id="{33236FAA-054D-229E-97AB-3F96BB2E1F4D}"/>
              </a:ext>
            </a:extLst>
          </p:cNvPr>
          <p:cNvPicPr>
            <a:picLocks noChangeAspect="1"/>
          </p:cNvPicPr>
          <p:nvPr/>
        </p:nvPicPr>
        <p:blipFill>
          <a:blip r:embed="rId6"/>
          <a:stretch>
            <a:fillRect/>
          </a:stretch>
        </p:blipFill>
        <p:spPr>
          <a:xfrm>
            <a:off x="376551" y="2615637"/>
            <a:ext cx="4802971" cy="31990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8" name="Google Shape;228;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a) In each case, write on the signs the year the sea will advance the indicated meters</a:t>
            </a:r>
            <a:endParaRPr sz="2400" b="0" i="0" u="none" strike="noStrike" cap="none" dirty="0">
              <a:solidFill>
                <a:srgbClr val="000000"/>
              </a:solidFill>
              <a:latin typeface="Calibri"/>
              <a:ea typeface="Calibri"/>
              <a:cs typeface="Calibri"/>
              <a:sym typeface="Calibri"/>
            </a:endParaRPr>
          </a:p>
        </p:txBody>
      </p:sp>
      <p:sp>
        <p:nvSpPr>
          <p:cNvPr id="3" name="Google Shape;124;g245f5b426fc_0_2">
            <a:extLst>
              <a:ext uri="{FF2B5EF4-FFF2-40B4-BE49-F238E27FC236}">
                <a16:creationId xmlns:a16="http://schemas.microsoft.com/office/drawing/2014/main" id="{D124B402-8AE2-5386-987A-22E965769B74}"/>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3A6E669D-D57D-7D6F-5F21-D3864BA7DFDC}"/>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F2EAFE9F-6B79-4975-2A47-D7B235855AEB}"/>
                  </a:ext>
                </a:extLst>
              </p:cNvPr>
              <p:cNvSpPr txBox="1"/>
              <p:nvPr/>
            </p:nvSpPr>
            <p:spPr>
              <a:xfrm>
                <a:off x="6095997" y="3080355"/>
                <a:ext cx="1407052" cy="16529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4</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4</m:t>
                          </m:r>
                        </m:num>
                        <m:den>
                          <m:r>
                            <a:rPr lang="es-ES" sz="2000" b="0" i="1" smtClean="0">
                              <a:latin typeface="Cambria Math" panose="02040503050406030204" pitchFamily="18" charset="0"/>
                            </a:rPr>
                            <m:t>0,8</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b="0" i="1" smtClean="0">
                          <a:latin typeface="Cambria Math" panose="02040503050406030204" pitchFamily="18" charset="0"/>
                        </a:rPr>
                        <m:t>5=</m:t>
                      </m:r>
                      <m:r>
                        <a:rPr lang="es-ES" sz="2000" b="0" i="1" smtClean="0">
                          <a:latin typeface="Cambria Math" panose="02040503050406030204" pitchFamily="18" charset="0"/>
                        </a:rPr>
                        <m:t>𝑥</m:t>
                      </m:r>
                    </m:oMath>
                  </m:oMathPara>
                </a14:m>
                <a:endParaRPr lang="es-ES" sz="2000" b="0" dirty="0"/>
              </a:p>
            </p:txBody>
          </p:sp>
        </mc:Choice>
        <mc:Fallback xmlns="">
          <p:sp>
            <p:nvSpPr>
              <p:cNvPr id="6" name="CuadroTexto 5">
                <a:extLst>
                  <a:ext uri="{FF2B5EF4-FFF2-40B4-BE49-F238E27FC236}">
                    <a16:creationId xmlns:a16="http://schemas.microsoft.com/office/drawing/2014/main" id="{F2EAFE9F-6B79-4975-2A47-D7B235855AEB}"/>
                  </a:ext>
                </a:extLst>
              </p:cNvPr>
              <p:cNvSpPr txBox="1">
                <a:spLocks noRot="1" noChangeAspect="1" noMove="1" noResize="1" noEditPoints="1" noAdjustHandles="1" noChangeArrowheads="1" noChangeShapeType="1" noTextEdit="1"/>
              </p:cNvSpPr>
              <p:nvPr/>
            </p:nvSpPr>
            <p:spPr>
              <a:xfrm>
                <a:off x="6095997" y="3080355"/>
                <a:ext cx="1407052" cy="1652953"/>
              </a:xfrm>
              <a:prstGeom prst="rect">
                <a:avLst/>
              </a:prstGeom>
              <a:blipFill>
                <a:blip r:embed="rId3"/>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5F7CED71-56E9-FC88-D333-29F9B783D432}"/>
                  </a:ext>
                </a:extLst>
              </p:cNvPr>
              <p:cNvSpPr txBox="1"/>
              <p:nvPr/>
            </p:nvSpPr>
            <p:spPr>
              <a:xfrm>
                <a:off x="9613596" y="3080355"/>
                <a:ext cx="1543756" cy="16264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2000" b="0" i="1" smtClean="0">
                          <a:latin typeface="Cambria Math" panose="02040503050406030204" pitchFamily="18" charset="0"/>
                        </a:rPr>
                        <m:t>𝑦</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r>
                        <a:rPr lang="es-ES" sz="2000">
                          <a:latin typeface="Cambria Math" panose="02040503050406030204" pitchFamily="18" charset="0"/>
                        </a:rPr>
                        <m:t>1</m:t>
                      </m:r>
                      <m:r>
                        <a:rPr lang="es-ES" sz="2000" b="0" i="0" smtClean="0">
                          <a:latin typeface="Cambria Math" panose="02040503050406030204" pitchFamily="18" charset="0"/>
                        </a:rPr>
                        <m:t>2</m:t>
                      </m:r>
                      <m:r>
                        <a:rPr lang="es-ES" sz="2000" b="0" i="1" smtClean="0">
                          <a:latin typeface="Cambria Math" panose="02040503050406030204" pitchFamily="18" charset="0"/>
                        </a:rPr>
                        <m:t>=0,8⋅</m:t>
                      </m:r>
                      <m:r>
                        <a:rPr lang="es-ES" sz="2000" b="0" i="1" smtClean="0">
                          <a:latin typeface="Cambria Math" panose="02040503050406030204" pitchFamily="18" charset="0"/>
                        </a:rPr>
                        <m:t>𝑥</m:t>
                      </m:r>
                    </m:oMath>
                    <m:oMath xmlns:m="http://schemas.openxmlformats.org/officeDocument/2006/math">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12</m:t>
                          </m:r>
                        </m:num>
                        <m:den>
                          <m:r>
                            <a:rPr lang="es-ES" sz="2000" b="0" i="1" smtClean="0">
                              <a:latin typeface="Cambria Math" panose="02040503050406030204" pitchFamily="18" charset="0"/>
                            </a:rPr>
                            <m:t>0,8</m:t>
                          </m:r>
                        </m:den>
                      </m:f>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 xmlns:m="http://schemas.openxmlformats.org/officeDocument/2006/math">
                      <m:r>
                        <a:rPr lang="es-ES" sz="2000" i="1" dirty="0" smtClean="0">
                          <a:latin typeface="Cambria Math" panose="02040503050406030204" pitchFamily="18" charset="0"/>
                        </a:rPr>
                        <m:t>1</m:t>
                      </m:r>
                      <m:r>
                        <a:rPr lang="es-ES" sz="2000" b="0" i="1" dirty="0" smtClean="0">
                          <a:latin typeface="Cambria Math" panose="02040503050406030204" pitchFamily="18" charset="0"/>
                        </a:rPr>
                        <m:t>5</m:t>
                      </m:r>
                      <m:r>
                        <a:rPr lang="es-ES" sz="2000" b="0" i="1" smtClean="0">
                          <a:latin typeface="Cambria Math" panose="02040503050406030204" pitchFamily="18" charset="0"/>
                        </a:rPr>
                        <m:t>=</m:t>
                      </m:r>
                      <m:r>
                        <a:rPr lang="es-ES" sz="2000" b="0" i="1" smtClean="0">
                          <a:latin typeface="Cambria Math" panose="02040503050406030204" pitchFamily="18" charset="0"/>
                        </a:rPr>
                        <m:t>𝑥</m:t>
                      </m:r>
                    </m:oMath>
                  </m:oMathPara>
                </a14:m>
                <a:endParaRPr lang="es-ES" sz="2000" b="0" dirty="0"/>
              </a:p>
            </p:txBody>
          </p:sp>
        </mc:Choice>
        <mc:Fallback xmlns="">
          <p:sp>
            <p:nvSpPr>
              <p:cNvPr id="7" name="CuadroTexto 6">
                <a:extLst>
                  <a:ext uri="{FF2B5EF4-FFF2-40B4-BE49-F238E27FC236}">
                    <a16:creationId xmlns:a16="http://schemas.microsoft.com/office/drawing/2014/main" id="{5F7CED71-56E9-FC88-D333-29F9B783D432}"/>
                  </a:ext>
                </a:extLst>
              </p:cNvPr>
              <p:cNvSpPr txBox="1">
                <a:spLocks noRot="1" noChangeAspect="1" noMove="1" noResize="1" noEditPoints="1" noAdjustHandles="1" noChangeArrowheads="1" noChangeShapeType="1" noTextEdit="1"/>
              </p:cNvSpPr>
              <p:nvPr/>
            </p:nvSpPr>
            <p:spPr>
              <a:xfrm>
                <a:off x="9613596" y="3080355"/>
                <a:ext cx="1543756" cy="1626407"/>
              </a:xfrm>
              <a:prstGeom prst="rect">
                <a:avLst/>
              </a:prstGeom>
              <a:blipFill>
                <a:blip r:embed="rId4"/>
                <a:stretch>
                  <a:fillRect/>
                </a:stretch>
              </a:blipFill>
            </p:spPr>
            <p:txBody>
              <a:bodyPr/>
              <a:lstStyle/>
              <a:p>
                <a:r>
                  <a:rPr lang="es-419">
                    <a:noFill/>
                  </a:rPr>
                  <a:t> </a:t>
                </a:r>
              </a:p>
            </p:txBody>
          </p:sp>
        </mc:Fallback>
      </mc:AlternateContent>
      <p:sp>
        <p:nvSpPr>
          <p:cNvPr id="8" name="Google Shape;207;p26">
            <a:extLst>
              <a:ext uri="{FF2B5EF4-FFF2-40B4-BE49-F238E27FC236}">
                <a16:creationId xmlns:a16="http://schemas.microsoft.com/office/drawing/2014/main" id="{EBA4F763-BB0D-B994-60FC-B62087E11A94}"/>
              </a:ext>
            </a:extLst>
          </p:cNvPr>
          <p:cNvSpPr txBox="1"/>
          <p:nvPr/>
        </p:nvSpPr>
        <p:spPr>
          <a:xfrm>
            <a:off x="5702991" y="2636258"/>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4</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9" name="Google Shape;207;p26">
            <a:extLst>
              <a:ext uri="{FF2B5EF4-FFF2-40B4-BE49-F238E27FC236}">
                <a16:creationId xmlns:a16="http://schemas.microsoft.com/office/drawing/2014/main" id="{035CD1AE-A83E-AA1C-0A0D-D8B0AD591BBE}"/>
              </a:ext>
            </a:extLst>
          </p:cNvPr>
          <p:cNvSpPr txBox="1"/>
          <p:nvPr/>
        </p:nvSpPr>
        <p:spPr>
          <a:xfrm>
            <a:off x="5561589" y="4799025"/>
            <a:ext cx="3052715"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2028 (2023 + 5), the sea will have advanced 4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0" name="Google Shape;207;p26">
            <a:extLst>
              <a:ext uri="{FF2B5EF4-FFF2-40B4-BE49-F238E27FC236}">
                <a16:creationId xmlns:a16="http://schemas.microsoft.com/office/drawing/2014/main" id="{D160660D-15D7-16DE-8315-AE862F96B7F3}"/>
              </a:ext>
            </a:extLst>
          </p:cNvPr>
          <p:cNvSpPr txBox="1"/>
          <p:nvPr/>
        </p:nvSpPr>
        <p:spPr>
          <a:xfrm>
            <a:off x="9173626" y="2636257"/>
            <a:ext cx="2423697"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1" dirty="0">
                <a:solidFill>
                  <a:srgbClr val="433B71"/>
                </a:solidFill>
                <a:latin typeface="Calibri" panose="020F0502020204030204" pitchFamily="34" charset="0"/>
                <a:ea typeface="Calibri"/>
                <a:cs typeface="Calibri" panose="020F0502020204030204" pitchFamily="34" charset="0"/>
                <a:sym typeface="Calibri"/>
              </a:rPr>
              <a:t>12</a:t>
            </a:r>
            <a:r>
              <a:rPr lang="en-US" sz="2000" b="1" u="none" strike="noStrike" cap="none" dirty="0">
                <a:solidFill>
                  <a:srgbClr val="433B71"/>
                </a:solidFill>
                <a:latin typeface="Calibri" panose="020F0502020204030204" pitchFamily="34" charset="0"/>
                <a:ea typeface="Calibri"/>
                <a:cs typeface="Calibri" panose="020F0502020204030204" pitchFamily="34" charset="0"/>
                <a:sym typeface="Calibri"/>
              </a:rPr>
              <a:t> meters advance</a:t>
            </a:r>
            <a:endParaRPr sz="2000" b="1" i="0" u="none" strike="noStrike" cap="none" dirty="0">
              <a:solidFill>
                <a:srgbClr val="433B71"/>
              </a:solidFill>
              <a:latin typeface="Calibri" panose="020F0502020204030204" pitchFamily="34" charset="0"/>
              <a:ea typeface="Calibri"/>
              <a:cs typeface="Calibri" panose="020F0502020204030204" pitchFamily="34" charset="0"/>
              <a:sym typeface="Calibri"/>
            </a:endParaRPr>
          </a:p>
        </p:txBody>
      </p:sp>
      <p:sp>
        <p:nvSpPr>
          <p:cNvPr id="11" name="Google Shape;207;p26">
            <a:extLst>
              <a:ext uri="{FF2B5EF4-FFF2-40B4-BE49-F238E27FC236}">
                <a16:creationId xmlns:a16="http://schemas.microsoft.com/office/drawing/2014/main" id="{83F2FAE6-3700-7F3F-5F4C-2779D8BF866C}"/>
              </a:ext>
            </a:extLst>
          </p:cNvPr>
          <p:cNvSpPr txBox="1"/>
          <p:nvPr/>
        </p:nvSpPr>
        <p:spPr>
          <a:xfrm>
            <a:off x="9040306" y="4751572"/>
            <a:ext cx="3110004" cy="101562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In the year 2038 (2023 + 15), the sea will have advanced 12 meters.</a:t>
            </a:r>
            <a:endParaRPr sz="20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12" name="Imagen 11" descr="Escala de tiempo&#10;&#10;Descripción generada automáticamente">
            <a:extLst>
              <a:ext uri="{FF2B5EF4-FFF2-40B4-BE49-F238E27FC236}">
                <a16:creationId xmlns:a16="http://schemas.microsoft.com/office/drawing/2014/main" id="{B05179E9-B328-D244-25B4-C32277560E67}"/>
              </a:ext>
            </a:extLst>
          </p:cNvPr>
          <p:cNvPicPr>
            <a:picLocks noChangeAspect="1"/>
          </p:cNvPicPr>
          <p:nvPr/>
        </p:nvPicPr>
        <p:blipFill>
          <a:blip r:embed="rId5"/>
          <a:stretch>
            <a:fillRect/>
          </a:stretch>
        </p:blipFill>
        <p:spPr>
          <a:xfrm>
            <a:off x="594677" y="2636257"/>
            <a:ext cx="4617068" cy="3086619"/>
          </a:xfrm>
          <a:prstGeom prst="rect">
            <a:avLst/>
          </a:prstGeom>
        </p:spPr>
      </p:pic>
    </p:spTree>
    <p:extLst>
      <p:ext uri="{BB962C8B-B14F-4D97-AF65-F5344CB8AC3E}">
        <p14:creationId xmlns:p14="http://schemas.microsoft.com/office/powerpoint/2010/main" val="333900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5246c9ad4d_0_20"/>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55" name="Google Shape;255;g25246c9ad4d_0_20"/>
          <p:cNvSpPr txBox="1"/>
          <p:nvPr/>
        </p:nvSpPr>
        <p:spPr>
          <a:xfrm>
            <a:off x="442338" y="1770181"/>
            <a:ext cx="11613300" cy="830956"/>
          </a:xfrm>
          <a:prstGeom prst="rect">
            <a:avLst/>
          </a:prstGeom>
          <a:noFill/>
          <a:ln>
            <a:noFill/>
          </a:ln>
        </p:spPr>
        <p:txBody>
          <a:bodyPr spcFirstLastPara="1" wrap="square" lIns="91425" tIns="45700" rIns="91425" bIns="45700" anchor="t" anchorCtr="0">
            <a:spAutoFit/>
          </a:bodyPr>
          <a:lstStyle/>
          <a:p>
            <a:r>
              <a:rPr lang="es-419" sz="2400" b="0" i="0" u="none" strike="noStrike" cap="none" dirty="0">
                <a:solidFill>
                  <a:srgbClr val="000000"/>
                </a:solidFill>
                <a:latin typeface="Calibri"/>
                <a:ea typeface="Calibri"/>
                <a:cs typeface="Calibri"/>
                <a:sym typeface="Calibri"/>
              </a:rPr>
              <a:t>b) </a:t>
            </a:r>
            <a:r>
              <a:rPr lang="en-US" sz="2400" b="0" i="0" dirty="0">
                <a:solidFill>
                  <a:schemeClr val="tx1"/>
                </a:solidFill>
                <a:effectLst/>
                <a:latin typeface="Calibri" panose="020F0502020204030204" pitchFamily="34" charset="0"/>
                <a:cs typeface="Calibri" panose="020F0502020204030204" pitchFamily="34" charset="0"/>
              </a:rPr>
              <a:t>Which house will the sea reach first? In what year?</a:t>
            </a:r>
            <a:endParaRPr lang="en-US" sz="2400" b="0" i="0" u="none" strike="noStrike" cap="none"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p:txBody>
      </p:sp>
      <p:sp>
        <p:nvSpPr>
          <p:cNvPr id="257" name="Google Shape;257;g25246c9ad4d_0_20"/>
          <p:cNvSpPr txBox="1"/>
          <p:nvPr/>
        </p:nvSpPr>
        <p:spPr>
          <a:xfrm>
            <a:off x="3095106" y="5587406"/>
            <a:ext cx="6307764"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419" sz="2800" b="1" i="0" u="none" strike="noStrike" cap="none" dirty="0">
                <a:solidFill>
                  <a:srgbClr val="000000"/>
                </a:solidFill>
                <a:latin typeface="Calibri"/>
                <a:ea typeface="Calibri"/>
                <a:cs typeface="Calibri"/>
                <a:sym typeface="Calibri"/>
              </a:rPr>
              <a:t>In </a:t>
            </a:r>
            <a:r>
              <a:rPr lang="es-419" sz="2800" b="1" i="0" u="none" strike="noStrike" cap="none" dirty="0" err="1">
                <a:solidFill>
                  <a:srgbClr val="000000"/>
                </a:solidFill>
                <a:latin typeface="Calibri"/>
                <a:ea typeface="Calibri"/>
                <a:cs typeface="Calibri"/>
                <a:sym typeface="Calibri"/>
              </a:rPr>
              <a:t>both</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houses</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the</a:t>
            </a:r>
            <a:r>
              <a:rPr lang="es-419" sz="2800" b="1" i="0" u="none" strike="noStrike" cap="none" dirty="0">
                <a:solidFill>
                  <a:srgbClr val="000000"/>
                </a:solidFill>
                <a:latin typeface="Calibri"/>
                <a:ea typeface="Calibri"/>
                <a:cs typeface="Calibri"/>
                <a:sym typeface="Calibri"/>
              </a:rPr>
              <a:t> sea </a:t>
            </a:r>
            <a:r>
              <a:rPr lang="es-419" sz="2800" b="1" i="0" u="none" strike="noStrike" cap="none" dirty="0" err="1">
                <a:solidFill>
                  <a:srgbClr val="000000"/>
                </a:solidFill>
                <a:latin typeface="Calibri"/>
                <a:ea typeface="Calibri"/>
                <a:cs typeface="Calibri"/>
                <a:sym typeface="Calibri"/>
              </a:rPr>
              <a:t>will</a:t>
            </a:r>
            <a:r>
              <a:rPr lang="es-419" sz="2800" b="1" i="0" u="none" strike="noStrike" cap="none" dirty="0">
                <a:solidFill>
                  <a:srgbClr val="000000"/>
                </a:solidFill>
                <a:latin typeface="Calibri"/>
                <a:ea typeface="Calibri"/>
                <a:cs typeface="Calibri"/>
                <a:sym typeface="Calibri"/>
              </a:rPr>
              <a:t> </a:t>
            </a:r>
            <a:r>
              <a:rPr lang="es-419" sz="2800" b="1" i="0" u="none" strike="noStrike" cap="none" dirty="0" err="1">
                <a:solidFill>
                  <a:srgbClr val="000000"/>
                </a:solidFill>
                <a:latin typeface="Calibri"/>
                <a:ea typeface="Calibri"/>
                <a:cs typeface="Calibri"/>
                <a:sym typeface="Calibri"/>
              </a:rPr>
              <a:t>reach</a:t>
            </a:r>
            <a:r>
              <a:rPr lang="es-419" sz="2800" b="1" i="0" u="none" strike="noStrike" cap="none" dirty="0">
                <a:solidFill>
                  <a:srgbClr val="000000"/>
                </a:solidFill>
                <a:latin typeface="Calibri"/>
                <a:ea typeface="Calibri"/>
                <a:cs typeface="Calibri"/>
                <a:sym typeface="Calibri"/>
              </a:rPr>
              <a:t> in </a:t>
            </a:r>
            <a:r>
              <a:rPr lang="es-419" sz="2800" b="1" dirty="0">
                <a:latin typeface="Calibri"/>
                <a:ea typeface="Calibri"/>
                <a:cs typeface="Calibri"/>
                <a:sym typeface="Calibri"/>
              </a:rPr>
              <a:t>2048</a:t>
            </a:r>
            <a:r>
              <a:rPr lang="es-419" sz="2800" b="1" i="0" u="none" strike="noStrike" cap="none" dirty="0">
                <a:solidFill>
                  <a:srgbClr val="000000"/>
                </a:solidFill>
                <a:latin typeface="Calibri"/>
                <a:ea typeface="Calibri"/>
                <a:cs typeface="Calibri"/>
                <a:sym typeface="Calibri"/>
              </a:rPr>
              <a:t>!</a:t>
            </a:r>
            <a:endParaRPr sz="2800" b="1" i="0" u="none" strike="noStrike" cap="none" dirty="0">
              <a:solidFill>
                <a:srgbClr val="000000"/>
              </a:solidFill>
              <a:latin typeface="Calibri"/>
              <a:ea typeface="Calibri"/>
              <a:cs typeface="Calibri"/>
              <a:sym typeface="Calibri"/>
            </a:endParaRPr>
          </a:p>
        </p:txBody>
      </p:sp>
      <p:sp>
        <p:nvSpPr>
          <p:cNvPr id="258" name="Google Shape;258;g25246c9ad4d_0_20"/>
          <p:cNvSpPr txBox="1"/>
          <p:nvPr/>
        </p:nvSpPr>
        <p:spPr>
          <a:xfrm>
            <a:off x="2092735" y="2788663"/>
            <a:ext cx="26785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23B71"/>
                </a:solidFill>
                <a:latin typeface="Calibri"/>
                <a:ea typeface="Calibri"/>
                <a:cs typeface="Calibri"/>
                <a:sym typeface="Calibri"/>
              </a:rPr>
              <a:t>I</a:t>
            </a:r>
            <a:r>
              <a:rPr lang="es-419" sz="3200" i="0" u="none" strike="noStrike" cap="none" dirty="0">
                <a:solidFill>
                  <a:srgbClr val="423B71"/>
                </a:solidFill>
                <a:latin typeface="Calibri"/>
                <a:ea typeface="Calibri"/>
                <a:cs typeface="Calibri"/>
                <a:sym typeface="Calibri"/>
              </a:rPr>
              <a:t>n Antofagasta</a:t>
            </a:r>
            <a:endParaRPr sz="3200" dirty="0">
              <a:solidFill>
                <a:srgbClr val="423B71"/>
              </a:solidFill>
              <a:latin typeface="Calibri"/>
              <a:ea typeface="Calibri"/>
              <a:cs typeface="Calibri"/>
              <a:sym typeface="Calibri"/>
            </a:endParaRPr>
          </a:p>
        </p:txBody>
      </p:sp>
      <p:sp>
        <p:nvSpPr>
          <p:cNvPr id="259" name="Google Shape;259;g25246c9ad4d_0_20"/>
          <p:cNvSpPr txBox="1"/>
          <p:nvPr/>
        </p:nvSpPr>
        <p:spPr>
          <a:xfrm>
            <a:off x="7297902" y="2788662"/>
            <a:ext cx="267852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200" dirty="0">
                <a:solidFill>
                  <a:srgbClr val="433B71"/>
                </a:solidFill>
                <a:latin typeface="Calibri"/>
                <a:ea typeface="Calibri"/>
                <a:cs typeface="Calibri"/>
                <a:sym typeface="Calibri"/>
              </a:rPr>
              <a:t>I</a:t>
            </a:r>
            <a:r>
              <a:rPr lang="es-419" sz="3200" i="0" u="none" strike="noStrike" cap="none" dirty="0">
                <a:solidFill>
                  <a:srgbClr val="433B71"/>
                </a:solidFill>
                <a:latin typeface="Calibri"/>
                <a:ea typeface="Calibri"/>
                <a:cs typeface="Calibri"/>
                <a:sym typeface="Calibri"/>
              </a:rPr>
              <a:t>n Constitución</a:t>
            </a:r>
            <a:endParaRPr sz="3200" dirty="0">
              <a:solidFill>
                <a:srgbClr val="433B71"/>
              </a:solidFill>
              <a:latin typeface="Calibri"/>
              <a:ea typeface="Calibri"/>
              <a:cs typeface="Calibri"/>
              <a:sym typeface="Calibri"/>
            </a:endParaRPr>
          </a:p>
        </p:txBody>
      </p:sp>
      <p:sp>
        <p:nvSpPr>
          <p:cNvPr id="261" name="Google Shape;261;g25246c9ad4d_0_20"/>
          <p:cNvSpPr/>
          <p:nvPr/>
        </p:nvSpPr>
        <p:spPr>
          <a:xfrm>
            <a:off x="1723796" y="348848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dirty="0">
                <a:solidFill>
                  <a:schemeClr val="bg1"/>
                </a:solidFill>
                <a:effectLst/>
                <a:latin typeface="Calibri" panose="020F0502020204030204" pitchFamily="34" charset="0"/>
                <a:cs typeface="Calibri" panose="020F0502020204030204" pitchFamily="34" charset="0"/>
              </a:rPr>
              <a:t>In the year 2048 the sea will reach the house that is 15 meters from the coast.</a:t>
            </a:r>
            <a:endParaRPr sz="2000" b="1"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 name="Google Shape;124;g245f5b426fc_0_2">
            <a:extLst>
              <a:ext uri="{FF2B5EF4-FFF2-40B4-BE49-F238E27FC236}">
                <a16:creationId xmlns:a16="http://schemas.microsoft.com/office/drawing/2014/main" id="{B0120F92-7534-7069-347F-CA06C61B9793}"/>
              </a:ext>
            </a:extLst>
          </p:cNvPr>
          <p:cNvSpPr txBox="1"/>
          <p:nvPr/>
        </p:nvSpPr>
        <p:spPr>
          <a:xfrm>
            <a:off x="334468" y="499356"/>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4" name="Google Shape;126;g245f5b426fc_0_2">
            <a:extLst>
              <a:ext uri="{FF2B5EF4-FFF2-40B4-BE49-F238E27FC236}">
                <a16:creationId xmlns:a16="http://schemas.microsoft.com/office/drawing/2014/main" id="{49A1FAD3-38E0-2076-CC6D-E3E222A7D8D9}"/>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
        <p:nvSpPr>
          <p:cNvPr id="5" name="Google Shape;261;g25246c9ad4d_0_20">
            <a:extLst>
              <a:ext uri="{FF2B5EF4-FFF2-40B4-BE49-F238E27FC236}">
                <a16:creationId xmlns:a16="http://schemas.microsoft.com/office/drawing/2014/main" id="{C2D03A8B-571E-D08D-4663-4206D452E40E}"/>
              </a:ext>
            </a:extLst>
          </p:cNvPr>
          <p:cNvSpPr/>
          <p:nvPr/>
        </p:nvSpPr>
        <p:spPr>
          <a:xfrm>
            <a:off x="6928963" y="348848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dirty="0">
                <a:solidFill>
                  <a:schemeClr val="bg1"/>
                </a:solidFill>
                <a:effectLst/>
                <a:latin typeface="Calibri" panose="020F0502020204030204" pitchFamily="34" charset="0"/>
                <a:cs typeface="Calibri" panose="020F0502020204030204" pitchFamily="34" charset="0"/>
              </a:rPr>
              <a:t>In the year 2048 the sea will reach the house that is 20 meters from the coast.</a:t>
            </a:r>
            <a:endParaRPr sz="2000" b="1"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200" b="1" dirty="0">
                <a:solidFill>
                  <a:srgbClr val="423B71"/>
                </a:solidFill>
                <a:latin typeface="Calibri"/>
                <a:ea typeface="Calibri"/>
                <a:cs typeface="Calibri"/>
                <a:sym typeface="Calibri"/>
              </a:rPr>
              <a:t>T</a:t>
            </a:r>
            <a:r>
              <a:rPr lang="es-419" sz="3200" b="1" dirty="0">
                <a:solidFill>
                  <a:srgbClr val="423B71"/>
                </a:solidFill>
                <a:latin typeface="Calibri"/>
                <a:ea typeface="Calibri"/>
                <a:cs typeface="Calibri"/>
                <a:sym typeface="Calibri"/>
              </a:rPr>
              <a:t>he </a:t>
            </a:r>
            <a:r>
              <a:rPr lang="es-419" sz="3200" b="1" dirty="0" err="1">
                <a:solidFill>
                  <a:srgbClr val="423B71"/>
                </a:solidFill>
                <a:latin typeface="Calibri"/>
                <a:ea typeface="Calibri"/>
                <a:cs typeface="Calibri"/>
                <a:sym typeface="Calibri"/>
              </a:rPr>
              <a:t>advance</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of</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the</a:t>
            </a:r>
            <a:r>
              <a:rPr lang="es-419" sz="3200" b="1" dirty="0">
                <a:solidFill>
                  <a:srgbClr val="423B71"/>
                </a:solidFill>
                <a:latin typeface="Calibri"/>
                <a:ea typeface="Calibri"/>
                <a:cs typeface="Calibri"/>
                <a:sym typeface="Calibri"/>
              </a:rPr>
              <a:t> sea</a:t>
            </a:r>
            <a:endParaRPr sz="3200" b="1" i="0" u="none" strike="noStrike" cap="none" dirty="0">
              <a:solidFill>
                <a:srgbClr val="423B71"/>
              </a:solidFill>
              <a:latin typeface="Calibri"/>
              <a:ea typeface="Calibri"/>
              <a:cs typeface="Calibri"/>
              <a:sym typeface="Calibri"/>
            </a:endParaRPr>
          </a:p>
        </p:txBody>
      </p:sp>
      <p:pic>
        <p:nvPicPr>
          <p:cNvPr id="3" name="Imagen 2" descr="Mapa&#10;&#10;Descripción generada automáticamente">
            <a:extLst>
              <a:ext uri="{FF2B5EF4-FFF2-40B4-BE49-F238E27FC236}">
                <a16:creationId xmlns:a16="http://schemas.microsoft.com/office/drawing/2014/main" id="{538ADF54-CD1F-EDB9-2F22-EDC0F21A7C62}"/>
              </a:ext>
            </a:extLst>
          </p:cNvPr>
          <p:cNvPicPr>
            <a:picLocks noChangeAspect="1"/>
          </p:cNvPicPr>
          <p:nvPr/>
        </p:nvPicPr>
        <p:blipFill>
          <a:blip r:embed="rId3"/>
          <a:stretch>
            <a:fillRect/>
          </a:stretch>
        </p:blipFill>
        <p:spPr>
          <a:xfrm>
            <a:off x="3643673" y="2105725"/>
            <a:ext cx="4755609" cy="3461918"/>
          </a:xfrm>
          <a:prstGeom prst="rect">
            <a:avLst/>
          </a:prstGeom>
        </p:spPr>
      </p:pic>
      <p:sp>
        <p:nvSpPr>
          <p:cNvPr id="2" name="Google Shape;132;p27">
            <a:extLst>
              <a:ext uri="{FF2B5EF4-FFF2-40B4-BE49-F238E27FC236}">
                <a16:creationId xmlns:a16="http://schemas.microsoft.com/office/drawing/2014/main" id="{6E7A6B33-7E35-64B9-FC83-A4FC55919784}"/>
              </a:ext>
            </a:extLst>
          </p:cNvPr>
          <p:cNvSpPr txBox="1"/>
          <p:nvPr/>
        </p:nvSpPr>
        <p:spPr>
          <a:xfrm>
            <a:off x="1892578" y="1324399"/>
            <a:ext cx="7214100" cy="50010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dirty="0">
                <a:solidFill>
                  <a:srgbClr val="433B71"/>
                </a:solidFill>
                <a:latin typeface="Calibri"/>
                <a:ea typeface="Calibri"/>
                <a:cs typeface="Calibri"/>
                <a:sym typeface="Calibri"/>
              </a:rPr>
              <a:t>Let’s review the infographic “Sea level rise”</a:t>
            </a:r>
            <a:endParaRPr lang="en-US" sz="2800" i="0" u="none" strike="noStrike" cap="none" dirty="0">
              <a:solidFill>
                <a:srgbClr val="433B7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ecdf1ad19c_0_12"/>
          <p:cNvSpPr/>
          <p:nvPr/>
        </p:nvSpPr>
        <p:spPr>
          <a:xfrm>
            <a:off x="480768" y="1483860"/>
            <a:ext cx="10843878" cy="1884377"/>
          </a:xfrm>
          <a:prstGeom prst="rect">
            <a:avLst/>
          </a:prstGeom>
          <a:noFill/>
          <a:ln>
            <a:noFill/>
          </a:ln>
        </p:spPr>
        <p:txBody>
          <a:bodyPr spcFirstLastPara="1" wrap="square" lIns="91425" tIns="91425" rIns="91425" bIns="91425" anchor="t" anchorCtr="0">
            <a:noAutofit/>
          </a:bodyPr>
          <a:lstStyle/>
          <a:p>
            <a:pPr marL="342900" marR="0" lvl="0" indent="-342900" algn="just" rtl="0">
              <a:lnSpc>
                <a:spcPct val="115000"/>
              </a:lnSpc>
              <a:spcBef>
                <a:spcPts val="0"/>
              </a:spcBef>
              <a:spcAft>
                <a:spcPts val="0"/>
              </a:spcAft>
              <a:buClr>
                <a:srgbClr val="000000"/>
              </a:buClr>
              <a:buSzPts val="2400"/>
              <a:buFont typeface="Arial" panose="020B0604020202020204" pitchFamily="34" charset="0"/>
              <a:buChar char="•"/>
            </a:pPr>
            <a:r>
              <a:rPr lang="en-US" sz="2400" b="0" i="0" u="none" strike="noStrike" cap="none" dirty="0">
                <a:solidFill>
                  <a:schemeClr val="dk1"/>
                </a:solidFill>
                <a:latin typeface="Calibri"/>
                <a:ea typeface="Calibri"/>
                <a:cs typeface="Calibri"/>
                <a:sym typeface="Calibri"/>
              </a:rPr>
              <a:t>The predictions given on the advance of the sea in coastal areas express a relationship of direct proportionality between the variables. That is, it is assumed that the rate of sea advance is constant. This relationship can be represented by a straight line passing through the origin.</a:t>
            </a:r>
            <a:endParaRPr sz="24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dk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FDC8432E-B769-A736-2C74-2A33CB772A92}"/>
              </a:ext>
            </a:extLst>
          </p:cNvPr>
          <p:cNvGrpSpPr/>
          <p:nvPr/>
        </p:nvGrpSpPr>
        <p:grpSpPr>
          <a:xfrm>
            <a:off x="920615" y="3588987"/>
            <a:ext cx="4902081" cy="2513325"/>
            <a:chOff x="1034332" y="3860310"/>
            <a:chExt cx="5143526" cy="2544189"/>
          </a:xfrm>
        </p:grpSpPr>
        <p:sp>
          <p:nvSpPr>
            <p:cNvPr id="266" name="Google Shape;266;g1ecdf1ad19c_0_12"/>
            <p:cNvSpPr/>
            <p:nvPr/>
          </p:nvSpPr>
          <p:spPr>
            <a:xfrm>
              <a:off x="1034332" y="3860310"/>
              <a:ext cx="5143526" cy="2544189"/>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dirty="0">
                <a:solidFill>
                  <a:srgbClr val="000000"/>
                </a:solidFill>
                <a:latin typeface="Arial"/>
                <a:ea typeface="Arial"/>
                <a:cs typeface="Arial"/>
                <a:sym typeface="Arial"/>
              </a:endParaRPr>
            </a:p>
          </p:txBody>
        </p:sp>
        <p:sp>
          <p:nvSpPr>
            <p:cNvPr id="270" name="Google Shape;270;g1ecdf1ad19c_0_12"/>
            <p:cNvSpPr txBox="1"/>
            <p:nvPr/>
          </p:nvSpPr>
          <p:spPr>
            <a:xfrm>
              <a:off x="1070483" y="4078087"/>
              <a:ext cx="5079783" cy="196276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b="0" i="0" dirty="0">
                  <a:solidFill>
                    <a:schemeClr val="tx1"/>
                  </a:solidFill>
                  <a:effectLst/>
                  <a:latin typeface="Calibri" panose="020F0502020204030204" pitchFamily="34" charset="0"/>
                  <a:cs typeface="Calibri" panose="020F0502020204030204" pitchFamily="34" charset="0"/>
                </a:rPr>
                <a:t>The proportionality constant of the advance of the sea in </a:t>
              </a:r>
              <a:r>
                <a:rPr lang="en-US" sz="2000" b="0" i="0" dirty="0" err="1">
                  <a:solidFill>
                    <a:schemeClr val="tx1"/>
                  </a:solidFill>
                  <a:effectLst/>
                  <a:latin typeface="Calibri" panose="020F0502020204030204" pitchFamily="34" charset="0"/>
                  <a:cs typeface="Calibri" panose="020F0502020204030204" pitchFamily="34" charset="0"/>
                </a:rPr>
                <a:t>Constitución</a:t>
              </a:r>
              <a:r>
                <a:rPr lang="en-US" sz="2000" b="0" i="0" dirty="0">
                  <a:solidFill>
                    <a:schemeClr val="tx1"/>
                  </a:solidFill>
                  <a:effectLst/>
                  <a:latin typeface="Calibri" panose="020F0502020204030204" pitchFamily="34" charset="0"/>
                  <a:cs typeface="Calibri" panose="020F0502020204030204" pitchFamily="34" charset="0"/>
                </a:rPr>
                <a:t> is greater than that of Antofagasta, which indicates </a:t>
              </a:r>
              <a:r>
                <a:rPr lang="en-US" sz="2000" b="1" i="0" dirty="0">
                  <a:solidFill>
                    <a:schemeClr val="tx1"/>
                  </a:solidFill>
                  <a:effectLst/>
                  <a:latin typeface="Calibri" panose="020F0502020204030204" pitchFamily="34" charset="0"/>
                  <a:cs typeface="Calibri" panose="020F0502020204030204" pitchFamily="34" charset="0"/>
                </a:rPr>
                <a:t>that its rate of advance is faster</a:t>
              </a:r>
              <a:r>
                <a:rPr lang="en-US" sz="2000" b="0" i="0" dirty="0">
                  <a:solidFill>
                    <a:schemeClr val="tx1"/>
                  </a:solidFill>
                  <a:effectLst/>
                  <a:latin typeface="Calibri" panose="020F0502020204030204" pitchFamily="34" charset="0"/>
                  <a:cs typeface="Calibri" panose="020F0502020204030204" pitchFamily="34" charset="0"/>
                </a:rPr>
                <a:t>. Thus, in the graph, the line corresponding to </a:t>
              </a:r>
              <a:r>
                <a:rPr lang="en-US" sz="2000" b="0" i="0" dirty="0" err="1">
                  <a:solidFill>
                    <a:schemeClr val="tx1"/>
                  </a:solidFill>
                  <a:effectLst/>
                  <a:latin typeface="Calibri" panose="020F0502020204030204" pitchFamily="34" charset="0"/>
                  <a:cs typeface="Calibri" panose="020F0502020204030204" pitchFamily="34" charset="0"/>
                </a:rPr>
                <a:t>Constitución</a:t>
              </a:r>
              <a:r>
                <a:rPr lang="en-US" sz="2000" b="0" i="0" dirty="0">
                  <a:solidFill>
                    <a:schemeClr val="tx1"/>
                  </a:solidFill>
                  <a:effectLst/>
                  <a:latin typeface="Calibri" panose="020F0502020204030204" pitchFamily="34" charset="0"/>
                  <a:cs typeface="Calibri" panose="020F0502020204030204" pitchFamily="34" charset="0"/>
                </a:rPr>
                <a:t> is above that of Antofagasta.</a:t>
              </a:r>
              <a:endParaRPr sz="2000" b="0" i="0" u="none" strike="noStrike" cap="none" dirty="0">
                <a:solidFill>
                  <a:schemeClr val="tx1"/>
                </a:solidFill>
                <a:latin typeface="Calibri" panose="020F0502020204030204" pitchFamily="34" charset="0"/>
                <a:cs typeface="Calibri" panose="020F0502020204030204" pitchFamily="34" charset="0"/>
                <a:sym typeface="Arial"/>
              </a:endParaRPr>
            </a:p>
          </p:txBody>
        </p:sp>
      </p:grpSp>
      <p:sp>
        <p:nvSpPr>
          <p:cNvPr id="3" name="Google Shape;268;g1ecdf1ad19c_0_12">
            <a:extLst>
              <a:ext uri="{FF2B5EF4-FFF2-40B4-BE49-F238E27FC236}">
                <a16:creationId xmlns:a16="http://schemas.microsoft.com/office/drawing/2014/main" id="{07356F40-1997-B2E8-9B58-97474686CD63}"/>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pic>
        <p:nvPicPr>
          <p:cNvPr id="4" name="Imagen 3" descr="Gráfico, Gráfico de líneas&#10;&#10;Descripción generada automáticamente">
            <a:extLst>
              <a:ext uri="{FF2B5EF4-FFF2-40B4-BE49-F238E27FC236}">
                <a16:creationId xmlns:a16="http://schemas.microsoft.com/office/drawing/2014/main" id="{3349D256-2BC2-A75F-020F-367260F42BFB}"/>
              </a:ext>
            </a:extLst>
          </p:cNvPr>
          <p:cNvPicPr>
            <a:picLocks noChangeAspect="1"/>
          </p:cNvPicPr>
          <p:nvPr/>
        </p:nvPicPr>
        <p:blipFill rotWithShape="1">
          <a:blip r:embed="rId3"/>
          <a:srcRect t="12748"/>
          <a:stretch/>
        </p:blipFill>
        <p:spPr>
          <a:xfrm>
            <a:off x="6219187" y="3184402"/>
            <a:ext cx="5155585" cy="28570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CuadroTexto 2">
            <a:extLst>
              <a:ext uri="{FF2B5EF4-FFF2-40B4-BE49-F238E27FC236}">
                <a16:creationId xmlns:a16="http://schemas.microsoft.com/office/drawing/2014/main" id="{FE359E4A-528C-ADA9-E493-9C10336C3235}"/>
              </a:ext>
            </a:extLst>
          </p:cNvPr>
          <p:cNvSpPr txBox="1"/>
          <p:nvPr/>
        </p:nvSpPr>
        <p:spPr>
          <a:xfrm>
            <a:off x="744718" y="1630837"/>
            <a:ext cx="10454325" cy="5016758"/>
          </a:xfrm>
          <a:prstGeom prst="rect">
            <a:avLst/>
          </a:prstGeom>
          <a:noFill/>
        </p:spPr>
        <p:txBody>
          <a:bodyPr wrap="square" rtlCol="0">
            <a:spAutoFit/>
          </a:bodyPr>
          <a:lstStyle/>
          <a:p>
            <a:pPr marL="342900" indent="-342900" algn="just">
              <a:buFont typeface="Arial" panose="020B0604020202020204" pitchFamily="34" charset="0"/>
              <a:buChar char="•"/>
            </a:pPr>
            <a:r>
              <a:rPr lang="es-419" sz="2400" dirty="0">
                <a:solidFill>
                  <a:schemeClr val="tx1"/>
                </a:solidFill>
                <a:latin typeface="Calibri" panose="020F0502020204030204" pitchFamily="34" charset="0"/>
              </a:rPr>
              <a:t>In </a:t>
            </a:r>
            <a:r>
              <a:rPr lang="es-419" sz="2400" dirty="0" err="1">
                <a:solidFill>
                  <a:schemeClr val="tx1"/>
                </a:solidFill>
                <a:latin typeface="Calibri" panose="020F0502020204030204" pitchFamily="34" charset="0"/>
              </a:rPr>
              <a:t>order</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to</a:t>
            </a:r>
            <a:r>
              <a:rPr lang="es-419" sz="2400" dirty="0">
                <a:solidFill>
                  <a:schemeClr val="tx1"/>
                </a:solidFill>
                <a:latin typeface="Calibri" panose="020F0502020204030204" pitchFamily="34" charset="0"/>
              </a:rPr>
              <a:t> describe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relationship</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of</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direct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proportionality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through</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an</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algebraic</a:t>
            </a:r>
            <a:r>
              <a:rPr lang="es-419" sz="2400" dirty="0">
                <a:solidFill>
                  <a:schemeClr val="tx1"/>
                </a:solidFill>
                <a:latin typeface="Calibri" panose="020F0502020204030204" pitchFamily="34" charset="0"/>
              </a:rPr>
              <a:t> expresión, </a:t>
            </a:r>
            <a:r>
              <a:rPr lang="es-419" sz="2400" dirty="0" err="1">
                <a:solidFill>
                  <a:schemeClr val="tx1"/>
                </a:solidFill>
                <a:latin typeface="Calibri" panose="020F0502020204030204" pitchFamily="34" charset="0"/>
              </a:rPr>
              <a:t>it’s</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necessary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to</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find</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proportionality</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constant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For</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that</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we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identified</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advance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of</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the</a:t>
            </a:r>
            <a:r>
              <a:rPr lang="es-419" sz="2400" dirty="0">
                <a:solidFill>
                  <a:schemeClr val="tx1"/>
                </a:solidFill>
                <a:latin typeface="Calibri" panose="020F0502020204030204" pitchFamily="34" charset="0"/>
              </a:rPr>
              <a:t> sea after </a:t>
            </a:r>
            <a:r>
              <a:rPr lang="es-419" sz="2400" dirty="0" err="1">
                <a:solidFill>
                  <a:schemeClr val="tx1"/>
                </a:solidFill>
                <a:latin typeface="Calibri" panose="020F0502020204030204" pitchFamily="34" charset="0"/>
              </a:rPr>
              <a:t>one</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year</a:t>
            </a:r>
            <a:r>
              <a:rPr lang="es-419" sz="2400" dirty="0">
                <a:solidFill>
                  <a:schemeClr val="tx1"/>
                </a:solidFill>
                <a:latin typeface="Calibri" panose="020F0502020204030204" pitchFamily="34" charset="0"/>
              </a:rPr>
              <a:t> in </a:t>
            </a:r>
            <a:r>
              <a:rPr lang="es-419" sz="2400" dirty="0" err="1">
                <a:solidFill>
                  <a:schemeClr val="tx1"/>
                </a:solidFill>
                <a:latin typeface="Calibri" panose="020F0502020204030204" pitchFamily="34" charset="0"/>
              </a:rPr>
              <a:t>each</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coastal</a:t>
            </a:r>
            <a:r>
              <a:rPr lang="es-419" sz="2400" dirty="0">
                <a:solidFill>
                  <a:schemeClr val="tx1"/>
                </a:solidFill>
                <a:latin typeface="Calibri" panose="020F0502020204030204" pitchFamily="34" charset="0"/>
              </a:rPr>
              <a:t> </a:t>
            </a:r>
            <a:r>
              <a:rPr lang="es-419" sz="2400" dirty="0" err="1">
                <a:solidFill>
                  <a:schemeClr val="tx1"/>
                </a:solidFill>
                <a:latin typeface="Calibri" panose="020F0502020204030204" pitchFamily="34" charset="0"/>
              </a:rPr>
              <a:t>area</a:t>
            </a:r>
            <a:r>
              <a:rPr lang="es-419" sz="2400" dirty="0">
                <a:solidFill>
                  <a:schemeClr val="tx1"/>
                </a:solidFill>
                <a:latin typeface="Calibri" panose="020F0502020204030204" pitchFamily="34" charset="0"/>
              </a:rPr>
              <a:t>. </a:t>
            </a:r>
          </a:p>
          <a:p>
            <a:pPr marL="342900" indent="-342900" algn="just">
              <a:buFont typeface="Arial" panose="020B0604020202020204" pitchFamily="34" charset="0"/>
              <a:buChar char="•"/>
            </a:pPr>
            <a:endParaRPr lang="es-419" sz="2400" dirty="0">
              <a:solidFill>
                <a:schemeClr val="tx1"/>
              </a:solidFill>
              <a:latin typeface="Calibri" panose="020F0502020204030204" pitchFamily="34" charset="0"/>
            </a:endParaRPr>
          </a:p>
          <a:p>
            <a:pPr marL="342900" indent="-342900" algn="just">
              <a:buFont typeface="Arial" panose="020B0604020202020204" pitchFamily="34" charset="0"/>
              <a:buChar char="•"/>
            </a:pPr>
            <a:r>
              <a:rPr lang="es-419" sz="2400" b="0" i="0" u="none" strike="noStrike" dirty="0" err="1">
                <a:solidFill>
                  <a:schemeClr val="tx1"/>
                </a:solidFill>
                <a:effectLst/>
                <a:latin typeface="Calibri" panose="020F0502020204030204" pitchFamily="34" charset="0"/>
              </a:rPr>
              <a:t>For</a:t>
            </a:r>
            <a:r>
              <a:rPr lang="es-419" sz="2400" b="0" i="0" u="none" strike="noStrike" dirty="0">
                <a:solidFill>
                  <a:schemeClr val="tx1"/>
                </a:solidFill>
                <a:effectLst/>
                <a:latin typeface="Calibri" panose="020F0502020204030204" pitchFamily="34" charset="0"/>
              </a:rPr>
              <a:t> </a:t>
            </a:r>
            <a:r>
              <a:rPr lang="es-419" sz="2400" b="0" i="0" u="none" strike="noStrike" dirty="0" err="1">
                <a:solidFill>
                  <a:schemeClr val="tx1"/>
                </a:solidFill>
                <a:effectLst/>
                <a:latin typeface="Calibri" panose="020F0502020204030204" pitchFamily="34" charset="0"/>
              </a:rPr>
              <a:t>example</a:t>
            </a:r>
            <a:r>
              <a:rPr lang="es-419" sz="2400" b="0" i="0" u="none" strike="noStrike" dirty="0">
                <a:solidFill>
                  <a:schemeClr val="tx1"/>
                </a:solidFill>
                <a:effectLst/>
                <a:latin typeface="Calibri" panose="020F0502020204030204" pitchFamily="34" charset="0"/>
              </a:rPr>
              <a:t>, in Antofagasta, </a:t>
            </a:r>
            <a:r>
              <a:rPr lang="es-419" sz="2400" b="0" i="0" u="none" strike="noStrike" dirty="0" err="1">
                <a:solidFill>
                  <a:schemeClr val="tx1"/>
                </a:solidFill>
                <a:effectLst/>
                <a:latin typeface="Calibri" panose="020F0502020204030204" pitchFamily="34" charset="0"/>
              </a:rPr>
              <a:t>where</a:t>
            </a:r>
            <a:r>
              <a:rPr lang="es-419" sz="2400" b="0" i="0" u="none" strike="noStrike" dirty="0">
                <a:solidFill>
                  <a:schemeClr val="tx1"/>
                </a:solidFill>
                <a:effectLst/>
                <a:latin typeface="Calibri" panose="020F0502020204030204" pitchFamily="34" charset="0"/>
              </a:rPr>
              <a:t> “</a:t>
            </a:r>
            <a:r>
              <a:rPr lang="en-US" sz="2400" b="0" i="0" dirty="0">
                <a:solidFill>
                  <a:schemeClr val="tx1"/>
                </a:solidFill>
                <a:effectLst/>
                <a:latin typeface="Calibri" panose="020F0502020204030204" pitchFamily="34" charset="0"/>
                <a:cs typeface="Calibri" panose="020F0502020204030204" pitchFamily="34" charset="0"/>
              </a:rPr>
              <a:t>the sea's advance rate will be </a:t>
            </a:r>
            <a:r>
              <a:rPr lang="en-US" sz="2400" i="0" dirty="0">
                <a:solidFill>
                  <a:schemeClr val="tx1"/>
                </a:solidFill>
                <a:effectLst/>
                <a:latin typeface="Calibri" panose="020F0502020204030204" pitchFamily="34" charset="0"/>
                <a:cs typeface="Calibri" panose="020F0502020204030204" pitchFamily="34" charset="0"/>
              </a:rPr>
              <a:t>6 meters every 10 years</a:t>
            </a:r>
            <a:r>
              <a:rPr lang="en-US" sz="2400" b="0" i="0" dirty="0">
                <a:solidFill>
                  <a:schemeClr val="tx1"/>
                </a:solidFill>
                <a:effectLst/>
                <a:latin typeface="Calibri" panose="020F0502020204030204" pitchFamily="34" charset="0"/>
                <a:cs typeface="Calibri" panose="020F0502020204030204" pitchFamily="34" charset="0"/>
              </a:rPr>
              <a:t>” we can express it as “an advance of 0,6 meter each year”. Thus, if </a:t>
            </a:r>
            <a:r>
              <a:rPr lang="en-US" sz="2400" b="0" i="1" dirty="0">
                <a:solidFill>
                  <a:schemeClr val="tx1"/>
                </a:solidFill>
                <a:effectLst/>
                <a:latin typeface="Calibri" panose="020F0502020204030204" pitchFamily="34" charset="0"/>
                <a:cs typeface="Calibri" panose="020F0502020204030204" pitchFamily="34" charset="0"/>
              </a:rPr>
              <a:t>x</a:t>
            </a:r>
            <a:r>
              <a:rPr lang="en-US" sz="2400" b="0" i="0" dirty="0">
                <a:solidFill>
                  <a:schemeClr val="tx1"/>
                </a:solidFill>
                <a:effectLst/>
                <a:latin typeface="Calibri" panose="020F0502020204030204" pitchFamily="34" charset="0"/>
                <a:cs typeface="Calibri" panose="020F0502020204030204" pitchFamily="34" charset="0"/>
              </a:rPr>
              <a:t> is </a:t>
            </a:r>
            <a:r>
              <a:rPr lang="en-US" sz="2400" b="1" i="0" dirty="0">
                <a:solidFill>
                  <a:srgbClr val="433B71"/>
                </a:solidFill>
                <a:effectLst/>
                <a:latin typeface="Calibri" panose="020F0502020204030204" pitchFamily="34" charset="0"/>
                <a:cs typeface="Calibri" panose="020F0502020204030204" pitchFamily="34" charset="0"/>
              </a:rPr>
              <a:t>the time elapsed in years </a:t>
            </a:r>
            <a:r>
              <a:rPr lang="en-US" sz="2400" b="0" i="0" dirty="0">
                <a:solidFill>
                  <a:schemeClr val="tx1"/>
                </a:solidFill>
                <a:effectLst/>
                <a:latin typeface="Calibri" panose="020F0502020204030204" pitchFamily="34" charset="0"/>
                <a:cs typeface="Calibri" panose="020F0502020204030204" pitchFamily="34" charset="0"/>
              </a:rPr>
              <a:t>and </a:t>
            </a:r>
            <a:r>
              <a:rPr lang="en-US" sz="2400" b="0" i="1" dirty="0">
                <a:solidFill>
                  <a:schemeClr val="tx1"/>
                </a:solidFill>
                <a:effectLst/>
                <a:latin typeface="Calibri" panose="020F0502020204030204" pitchFamily="34" charset="0"/>
                <a:cs typeface="Calibri" panose="020F0502020204030204" pitchFamily="34" charset="0"/>
              </a:rPr>
              <a:t>y</a:t>
            </a:r>
            <a:r>
              <a:rPr lang="en-US" sz="2400" b="0" i="0" dirty="0">
                <a:solidFill>
                  <a:schemeClr val="tx1"/>
                </a:solidFill>
                <a:effectLst/>
                <a:latin typeface="Calibri" panose="020F0502020204030204" pitchFamily="34" charset="0"/>
                <a:cs typeface="Calibri" panose="020F0502020204030204" pitchFamily="34" charset="0"/>
              </a:rPr>
              <a:t> the </a:t>
            </a:r>
            <a:r>
              <a:rPr lang="en-US" sz="2400" b="1" i="0" dirty="0">
                <a:solidFill>
                  <a:srgbClr val="433B71"/>
                </a:solidFill>
                <a:effectLst/>
                <a:latin typeface="Calibri" panose="020F0502020204030204" pitchFamily="34" charset="0"/>
                <a:cs typeface="Calibri" panose="020F0502020204030204" pitchFamily="34" charset="0"/>
              </a:rPr>
              <a:t>advance of the sea in meters </a:t>
            </a:r>
            <a:r>
              <a:rPr lang="en-US" sz="2400" b="0" i="0" dirty="0">
                <a:solidFill>
                  <a:schemeClr val="tx1"/>
                </a:solidFill>
                <a:effectLst/>
                <a:latin typeface="Calibri" panose="020F0502020204030204" pitchFamily="34" charset="0"/>
                <a:cs typeface="Calibri" panose="020F0502020204030204" pitchFamily="34" charset="0"/>
              </a:rPr>
              <a:t>in Antofagasta, we have, </a:t>
            </a:r>
            <a:endParaRPr lang="es-419" sz="24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0" i="0" dirty="0">
              <a:solidFill>
                <a:srgbClr val="444746"/>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s-419" sz="2400" b="0" i="0" u="none" strike="noStrike" dirty="0">
              <a:solidFill>
                <a:schemeClr val="tx1"/>
              </a:solidFill>
              <a:effectLst/>
              <a:latin typeface="Calibri" panose="020F0502020204030204" pitchFamily="34" charset="0"/>
            </a:endParaRPr>
          </a:p>
          <a:p>
            <a:pPr marL="342900" indent="-342900">
              <a:buFont typeface="Arial" panose="020B0604020202020204" pitchFamily="34" charset="0"/>
              <a:buChar char="•"/>
            </a:pPr>
            <a:r>
              <a:rPr lang="es-419" sz="2400" dirty="0" err="1">
                <a:latin typeface="Calibri" panose="020F0502020204030204" pitchFamily="34" charset="0"/>
              </a:rPr>
              <a:t>Likewise</a:t>
            </a:r>
            <a:r>
              <a:rPr lang="es-419" sz="2400" dirty="0">
                <a:latin typeface="Calibri" panose="020F0502020204030204" pitchFamily="34" charset="0"/>
              </a:rPr>
              <a:t>, </a:t>
            </a:r>
            <a:r>
              <a:rPr lang="es-419" sz="2400" dirty="0" err="1">
                <a:latin typeface="Calibri" panose="020F0502020204030204" pitchFamily="34" charset="0"/>
              </a:rPr>
              <a:t>we</a:t>
            </a:r>
            <a:r>
              <a:rPr lang="es-419" sz="2400" dirty="0">
                <a:latin typeface="Calibri" panose="020F0502020204030204" pitchFamily="34" charset="0"/>
              </a:rPr>
              <a:t> </a:t>
            </a:r>
            <a:r>
              <a:rPr lang="es-419" sz="2400" dirty="0" err="1">
                <a:latin typeface="Calibri" panose="020F0502020204030204" pitchFamily="34" charset="0"/>
              </a:rPr>
              <a:t>obtain</a:t>
            </a:r>
            <a:r>
              <a:rPr lang="es-419" sz="2400" dirty="0">
                <a:latin typeface="Calibri" panose="020F0502020204030204" pitchFamily="34" charset="0"/>
              </a:rPr>
              <a:t> </a:t>
            </a:r>
            <a:r>
              <a:rPr lang="es-419" sz="2400" dirty="0" err="1">
                <a:latin typeface="Calibri" panose="020F0502020204030204" pitchFamily="34" charset="0"/>
              </a:rPr>
              <a:t>that</a:t>
            </a:r>
            <a:r>
              <a:rPr lang="es-419" sz="2400" dirty="0">
                <a:latin typeface="Calibri" panose="020F0502020204030204" pitchFamily="34" charset="0"/>
              </a:rPr>
              <a:t> </a:t>
            </a:r>
            <a:r>
              <a:rPr lang="es-419" sz="2400" dirty="0" err="1">
                <a:latin typeface="Calibri" panose="020F0502020204030204" pitchFamily="34" charset="0"/>
              </a:rPr>
              <a:t>for</a:t>
            </a:r>
            <a:r>
              <a:rPr lang="es-419" sz="2400" dirty="0">
                <a:latin typeface="Calibri" panose="020F0502020204030204" pitchFamily="34" charset="0"/>
              </a:rPr>
              <a:t> Constitución,</a:t>
            </a:r>
          </a:p>
          <a:p>
            <a:br>
              <a:rPr lang="es-419" sz="3200" dirty="0"/>
            </a:br>
            <a:endParaRPr lang="es-419" sz="2400" b="0" i="0" u="none" strike="noStrike" dirty="0">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961BEA5A-3C94-F285-0133-7FB4D9AC298A}"/>
                  </a:ext>
                </a:extLst>
              </p:cNvPr>
              <p:cNvSpPr txBox="1"/>
              <p:nvPr/>
            </p:nvSpPr>
            <p:spPr>
              <a:xfrm>
                <a:off x="4903222" y="4519839"/>
                <a:ext cx="213731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=0,6⋅</m:t>
                      </m:r>
                      <m:r>
                        <a:rPr lang="es-ES" sz="3200" b="0" i="1" smtClean="0">
                          <a:latin typeface="Cambria Math" panose="02040503050406030204" pitchFamily="18" charset="0"/>
                        </a:rPr>
                        <m:t>𝑥</m:t>
                      </m:r>
                    </m:oMath>
                  </m:oMathPara>
                </a14:m>
                <a:endParaRPr lang="es-419" sz="3200" dirty="0"/>
              </a:p>
            </p:txBody>
          </p:sp>
        </mc:Choice>
        <mc:Fallback xmlns="">
          <p:sp>
            <p:nvSpPr>
              <p:cNvPr id="4" name="CuadroTexto 3">
                <a:extLst>
                  <a:ext uri="{FF2B5EF4-FFF2-40B4-BE49-F238E27FC236}">
                    <a16:creationId xmlns:a16="http://schemas.microsoft.com/office/drawing/2014/main" id="{961BEA5A-3C94-F285-0133-7FB4D9AC298A}"/>
                  </a:ext>
                </a:extLst>
              </p:cNvPr>
              <p:cNvSpPr txBox="1">
                <a:spLocks noRot="1" noChangeAspect="1" noMove="1" noResize="1" noEditPoints="1" noAdjustHandles="1" noChangeArrowheads="1" noChangeShapeType="1" noTextEdit="1"/>
              </p:cNvSpPr>
              <p:nvPr/>
            </p:nvSpPr>
            <p:spPr>
              <a:xfrm>
                <a:off x="4903222" y="4519839"/>
                <a:ext cx="2137316" cy="584775"/>
              </a:xfrm>
              <a:prstGeom prst="rect">
                <a:avLst/>
              </a:prstGeom>
              <a:blipFill>
                <a:blip r:embed="rId3"/>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F40AFA09-55EE-5A53-D8CB-F923B9FFCF53}"/>
                  </a:ext>
                </a:extLst>
              </p:cNvPr>
              <p:cNvSpPr txBox="1"/>
              <p:nvPr/>
            </p:nvSpPr>
            <p:spPr>
              <a:xfrm>
                <a:off x="4903222" y="5846303"/>
                <a:ext cx="2137316"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3200" b="0" i="1" smtClean="0">
                          <a:latin typeface="Cambria Math" panose="02040503050406030204" pitchFamily="18" charset="0"/>
                        </a:rPr>
                        <m:t>𝑦</m:t>
                      </m:r>
                      <m:r>
                        <a:rPr lang="es-ES" sz="3200" b="0" i="1" smtClean="0">
                          <a:latin typeface="Cambria Math" panose="02040503050406030204" pitchFamily="18" charset="0"/>
                        </a:rPr>
                        <m:t>=0,8⋅</m:t>
                      </m:r>
                      <m:r>
                        <a:rPr lang="es-ES" sz="3200" b="0" i="1" smtClean="0">
                          <a:latin typeface="Cambria Math" panose="02040503050406030204" pitchFamily="18" charset="0"/>
                        </a:rPr>
                        <m:t>𝑥</m:t>
                      </m:r>
                    </m:oMath>
                  </m:oMathPara>
                </a14:m>
                <a:endParaRPr lang="es-419" sz="3200" dirty="0"/>
              </a:p>
            </p:txBody>
          </p:sp>
        </mc:Choice>
        <mc:Fallback xmlns="">
          <p:sp>
            <p:nvSpPr>
              <p:cNvPr id="5" name="CuadroTexto 4">
                <a:extLst>
                  <a:ext uri="{FF2B5EF4-FFF2-40B4-BE49-F238E27FC236}">
                    <a16:creationId xmlns:a16="http://schemas.microsoft.com/office/drawing/2014/main" id="{F40AFA09-55EE-5A53-D8CB-F923B9FFCF53}"/>
                  </a:ext>
                </a:extLst>
              </p:cNvPr>
              <p:cNvSpPr txBox="1">
                <a:spLocks noRot="1" noChangeAspect="1" noMove="1" noResize="1" noEditPoints="1" noAdjustHandles="1" noChangeArrowheads="1" noChangeShapeType="1" noTextEdit="1"/>
              </p:cNvSpPr>
              <p:nvPr/>
            </p:nvSpPr>
            <p:spPr>
              <a:xfrm>
                <a:off x="4903222" y="5846303"/>
                <a:ext cx="2137316" cy="584775"/>
              </a:xfrm>
              <a:prstGeom prst="rect">
                <a:avLst/>
              </a:prstGeom>
              <a:blipFill>
                <a:blip r:embed="rId4"/>
                <a:stretch>
                  <a:fillRect/>
                </a:stretch>
              </a:blipFill>
            </p:spPr>
            <p:txBody>
              <a:bodyPr/>
              <a:lstStyle/>
              <a:p>
                <a:r>
                  <a:rPr lang="es-419">
                    <a:noFill/>
                  </a:rPr>
                  <a:t> </a:t>
                </a:r>
              </a:p>
            </p:txBody>
          </p:sp>
        </mc:Fallback>
      </mc:AlternateContent>
      <p:sp>
        <p:nvSpPr>
          <p:cNvPr id="6" name="Google Shape;268;g1ecdf1ad19c_0_12">
            <a:extLst>
              <a:ext uri="{FF2B5EF4-FFF2-40B4-BE49-F238E27FC236}">
                <a16:creationId xmlns:a16="http://schemas.microsoft.com/office/drawing/2014/main" id="{4B6B7CD7-E679-D068-3CAB-4BA1641ACE9D}"/>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g221145bc0a5_0_5"/>
          <p:cNvSpPr txBox="1"/>
          <p:nvPr/>
        </p:nvSpPr>
        <p:spPr>
          <a:xfrm>
            <a:off x="630980" y="1732022"/>
            <a:ext cx="11001696" cy="3157757"/>
          </a:xfrm>
          <a:prstGeom prst="rect">
            <a:avLst/>
          </a:prstGeom>
          <a:noFill/>
          <a:ln>
            <a:noFill/>
          </a:ln>
        </p:spPr>
        <p:txBody>
          <a:bodyPr spcFirstLastPara="1" wrap="square" lIns="91425" tIns="91425" rIns="91425" bIns="91425" anchor="t" anchorCtr="0">
            <a:spAutoFit/>
          </a:bodyPr>
          <a:lstStyle/>
          <a:p>
            <a:pPr marL="495300" marR="0" lvl="0" indent="-342900" algn="just" rtl="0">
              <a:lnSpc>
                <a:spcPct val="115000"/>
              </a:lnSpc>
              <a:spcBef>
                <a:spcPts val="0"/>
              </a:spcBef>
              <a:spcAft>
                <a:spcPts val="0"/>
              </a:spcAft>
              <a:buClr>
                <a:schemeClr val="dk1"/>
              </a:buClr>
              <a:buSzPct val="90000"/>
              <a:buFont typeface="Arial" panose="020B0604020202020204" pitchFamily="34" charset="0"/>
              <a:buChar char="•"/>
            </a:pPr>
            <a:r>
              <a:rPr lang="en-US" sz="2800" b="0" i="0" dirty="0">
                <a:solidFill>
                  <a:schemeClr val="tx1"/>
                </a:solidFill>
                <a:effectLst/>
                <a:latin typeface="Calibri" panose="020F0502020204030204" pitchFamily="34" charset="0"/>
                <a:cs typeface="Calibri" panose="020F0502020204030204" pitchFamily="34" charset="0"/>
              </a:rPr>
              <a:t>Using the direct proportionality formulas, we can determine the advance in meters of the sea in each area as a function of the time elapsed</a:t>
            </a:r>
          </a:p>
          <a:p>
            <a:pPr marL="152400" marR="0" lvl="0" algn="just" rtl="0">
              <a:lnSpc>
                <a:spcPct val="115000"/>
              </a:lnSpc>
              <a:spcBef>
                <a:spcPts val="0"/>
              </a:spcBef>
              <a:spcAft>
                <a:spcPts val="0"/>
              </a:spcAft>
              <a:buClr>
                <a:schemeClr val="dk1"/>
              </a:buClr>
              <a:buSzPct val="90000"/>
            </a:pPr>
            <a:endParaRPr lang="en-US" sz="2800" b="0" i="0" dirty="0">
              <a:solidFill>
                <a:schemeClr val="tx1"/>
              </a:solidFill>
              <a:latin typeface="Calibri" panose="020F0502020204030204" pitchFamily="34" charset="0"/>
              <a:ea typeface="Calibri"/>
              <a:cs typeface="Calibri" panose="020F0502020204030204" pitchFamily="34" charset="0"/>
              <a:sym typeface="Calibri"/>
            </a:endParaRPr>
          </a:p>
          <a:p>
            <a:pPr marL="495300" marR="0" lvl="0" indent="-342900" algn="just" rtl="0">
              <a:lnSpc>
                <a:spcPct val="115000"/>
              </a:lnSpc>
              <a:spcBef>
                <a:spcPts val="0"/>
              </a:spcBef>
              <a:spcAft>
                <a:spcPts val="0"/>
              </a:spcAft>
              <a:buClr>
                <a:schemeClr val="dk1"/>
              </a:buClr>
              <a:buSzPct val="90000"/>
              <a:buFont typeface="Arial" panose="020B0604020202020204" pitchFamily="34" charset="0"/>
              <a:buChar char="•"/>
            </a:pPr>
            <a:r>
              <a:rPr lang="en-US" sz="2800" b="0" i="0" dirty="0">
                <a:solidFill>
                  <a:schemeClr val="tx1"/>
                </a:solidFill>
                <a:effectLst/>
                <a:latin typeface="Calibri" panose="020F0502020204030204" pitchFamily="34" charset="0"/>
                <a:cs typeface="Calibri" panose="020F0502020204030204" pitchFamily="34" charset="0"/>
              </a:rPr>
              <a:t>In addition, we can calculate the number of years necessary for the advance of the sea to reach a certain number of meters.</a:t>
            </a:r>
            <a:endParaRPr sz="28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 name="Google Shape;268;g1ecdf1ad19c_0_12">
            <a:extLst>
              <a:ext uri="{FF2B5EF4-FFF2-40B4-BE49-F238E27FC236}">
                <a16:creationId xmlns:a16="http://schemas.microsoft.com/office/drawing/2014/main" id="{A07ECE4B-8D30-D619-87EC-7373AAC1B004}"/>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9" name="Google Shape;289;g221145bc0a5_0_0"/>
          <p:cNvSpPr/>
          <p:nvPr/>
        </p:nvSpPr>
        <p:spPr>
          <a:xfrm>
            <a:off x="183150" y="1640238"/>
            <a:ext cx="11227800" cy="7581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21145bc0a5_0_0"/>
          <p:cNvSpPr txBox="1"/>
          <p:nvPr/>
        </p:nvSpPr>
        <p:spPr>
          <a:xfrm>
            <a:off x="510470" y="1724492"/>
            <a:ext cx="6427658" cy="3157757"/>
          </a:xfrm>
          <a:prstGeom prst="rect">
            <a:avLst/>
          </a:prstGeom>
          <a:noFill/>
          <a:ln>
            <a:noFill/>
          </a:ln>
        </p:spPr>
        <p:txBody>
          <a:bodyPr spcFirstLastPara="1" wrap="square" lIns="91425" tIns="91425" rIns="91425" bIns="91425" anchor="t" anchorCtr="0">
            <a:spAutoFit/>
          </a:bodyPr>
          <a:lstStyle/>
          <a:p>
            <a:pPr marL="152400" marR="0" lvl="0" algn="just" rtl="0">
              <a:lnSpc>
                <a:spcPct val="115000"/>
              </a:lnSpc>
              <a:spcBef>
                <a:spcPts val="0"/>
              </a:spcBef>
              <a:spcAft>
                <a:spcPts val="0"/>
              </a:spcAft>
              <a:buClr>
                <a:schemeClr val="dk1"/>
              </a:buClr>
              <a:buSzPts val="1200"/>
            </a:pPr>
            <a:r>
              <a:rPr lang="en-US" sz="2800" b="0" i="0" dirty="0">
                <a:solidFill>
                  <a:schemeClr val="tx1"/>
                </a:solidFill>
                <a:effectLst/>
                <a:latin typeface="Calibri" panose="020F0502020204030204" pitchFamily="34" charset="0"/>
                <a:cs typeface="Calibri" panose="020F0502020204030204" pitchFamily="34" charset="0"/>
              </a:rPr>
              <a:t>This situation allowed us to quantify the rise in sea level due to climate change. Using mathematics is essential to adopt preventive measures and reduce the impact and consequences for the population and the environment.</a:t>
            </a:r>
            <a:endParaRPr sz="28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291" name="Google Shape;291;g221145bc0a5_0_0"/>
          <p:cNvPicPr preferRelativeResize="0"/>
          <p:nvPr/>
        </p:nvPicPr>
        <p:blipFill rotWithShape="1">
          <a:blip r:embed="rId3">
            <a:alphaModFix/>
          </a:blip>
          <a:srcRect/>
          <a:stretch/>
        </p:blipFill>
        <p:spPr>
          <a:xfrm>
            <a:off x="7265448" y="2377128"/>
            <a:ext cx="4715474" cy="3347780"/>
          </a:xfrm>
          <a:prstGeom prst="rect">
            <a:avLst/>
          </a:prstGeom>
          <a:noFill/>
          <a:ln>
            <a:noFill/>
          </a:ln>
        </p:spPr>
      </p:pic>
      <p:sp>
        <p:nvSpPr>
          <p:cNvPr id="2" name="Google Shape;268;g1ecdf1ad19c_0_12">
            <a:extLst>
              <a:ext uri="{FF2B5EF4-FFF2-40B4-BE49-F238E27FC236}">
                <a16:creationId xmlns:a16="http://schemas.microsoft.com/office/drawing/2014/main" id="{74CAB7E6-010F-6FF2-5A23-162D79BC4752}"/>
              </a:ext>
            </a:extLst>
          </p:cNvPr>
          <p:cNvSpPr txBox="1"/>
          <p:nvPr/>
        </p:nvSpPr>
        <p:spPr>
          <a:xfrm>
            <a:off x="630980" y="534938"/>
            <a:ext cx="8166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dirty="0" err="1">
                <a:solidFill>
                  <a:srgbClr val="423B71"/>
                </a:solidFill>
                <a:latin typeface="Calibri"/>
                <a:ea typeface="Calibri"/>
                <a:cs typeface="Calibri"/>
                <a:sym typeface="Calibri"/>
              </a:rPr>
              <a:t>C</a:t>
            </a:r>
            <a:r>
              <a:rPr lang="es-419" sz="3600" b="1" i="0" u="none" strike="noStrike" cap="none" dirty="0" err="1">
                <a:solidFill>
                  <a:srgbClr val="423B71"/>
                </a:solidFill>
                <a:latin typeface="Calibri"/>
                <a:ea typeface="Calibri"/>
                <a:cs typeface="Calibri"/>
                <a:sym typeface="Calibri"/>
              </a:rPr>
              <a:t>onclusions</a:t>
            </a:r>
            <a:endParaRPr sz="36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ES" sz="4400" b="1" i="0" u="none" strike="noStrike" cap="none" dirty="0">
                <a:solidFill>
                  <a:schemeClr val="lt1"/>
                </a:solidFill>
                <a:latin typeface="Calibri"/>
                <a:ea typeface="Calibri"/>
                <a:cs typeface="Calibri"/>
                <a:sym typeface="Calibri"/>
              </a:rPr>
              <a:t>T</a:t>
            </a:r>
            <a:r>
              <a:rPr lang="es-419" sz="4400" b="1" i="0" u="none" strike="noStrike" cap="none" dirty="0">
                <a:solidFill>
                  <a:schemeClr val="lt1"/>
                </a:solidFill>
                <a:latin typeface="Calibri"/>
                <a:ea typeface="Calibri"/>
                <a:cs typeface="Calibri"/>
                <a:sym typeface="Calibri"/>
              </a:rPr>
              <a:t>he </a:t>
            </a:r>
            <a:r>
              <a:rPr lang="es-419" sz="4400" b="1" i="0" u="none" strike="noStrike" cap="none" dirty="0" err="1">
                <a:solidFill>
                  <a:schemeClr val="lt1"/>
                </a:solidFill>
                <a:latin typeface="Calibri"/>
                <a:ea typeface="Calibri"/>
                <a:cs typeface="Calibri"/>
                <a:sym typeface="Calibri"/>
              </a:rPr>
              <a:t>ad</a:t>
            </a:r>
            <a:r>
              <a:rPr lang="es-419" sz="4400" b="1" dirty="0" err="1">
                <a:solidFill>
                  <a:schemeClr val="lt1"/>
                </a:solidFill>
                <a:latin typeface="Calibri"/>
                <a:ea typeface="Calibri"/>
                <a:cs typeface="Calibri"/>
                <a:sym typeface="Calibri"/>
              </a:rPr>
              <a:t>vance</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of</a:t>
            </a:r>
            <a:r>
              <a:rPr lang="es-419" sz="4400" b="1" dirty="0">
                <a:solidFill>
                  <a:schemeClr val="lt1"/>
                </a:solidFill>
                <a:latin typeface="Calibri"/>
                <a:ea typeface="Calibri"/>
                <a:cs typeface="Calibri"/>
                <a:sym typeface="Calibri"/>
              </a:rPr>
              <a:t> </a:t>
            </a:r>
            <a:r>
              <a:rPr lang="es-419" sz="4400" b="1" dirty="0" err="1">
                <a:solidFill>
                  <a:schemeClr val="lt1"/>
                </a:solidFill>
                <a:latin typeface="Calibri"/>
                <a:ea typeface="Calibri"/>
                <a:cs typeface="Calibri"/>
                <a:sym typeface="Calibri"/>
              </a:rPr>
              <a:t>the</a:t>
            </a:r>
            <a:r>
              <a:rPr lang="es-419" sz="4400" b="1" dirty="0">
                <a:solidFill>
                  <a:schemeClr val="lt1"/>
                </a:solidFill>
                <a:latin typeface="Calibri"/>
                <a:ea typeface="Calibri"/>
                <a:cs typeface="Calibri"/>
                <a:sym typeface="Calibri"/>
              </a:rPr>
              <a:t> sea</a:t>
            </a:r>
            <a:endParaRPr sz="44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5489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g21c4d409464_0_0"/>
          <p:cNvSpPr/>
          <p:nvPr/>
        </p:nvSpPr>
        <p:spPr>
          <a:xfrm>
            <a:off x="424206" y="1759291"/>
            <a:ext cx="11640203" cy="2434696"/>
          </a:xfrm>
          <a:prstGeom prst="rect">
            <a:avLst/>
          </a:prstGeom>
          <a:solidFill>
            <a:srgbClr val="F3F3F3"/>
          </a:solidFill>
          <a:ln>
            <a:noFill/>
          </a:ln>
        </p:spPr>
        <p:txBody>
          <a:bodyPr spcFirstLastPara="1" wrap="square" lIns="68575" tIns="68575" rIns="68575" bIns="68575" anchor="ctr" anchorCtr="0">
            <a:noAutofit/>
          </a:bodyPr>
          <a:lstStyle/>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Why does climate change affect sea level rise?</a:t>
            </a:r>
          </a:p>
          <a:p>
            <a:pPr marL="844550" marR="0" lvl="0" indent="-342900" rtl="0">
              <a:lnSpc>
                <a:spcPct val="100000"/>
              </a:lnSpc>
              <a:spcBef>
                <a:spcPts val="0"/>
              </a:spcBef>
              <a:spcAft>
                <a:spcPts val="0"/>
              </a:spcAft>
              <a:buClr>
                <a:srgbClr val="000000"/>
              </a:buClr>
              <a:buSzPts val="2500"/>
              <a:buFont typeface="Arial"/>
              <a:buChar char="•"/>
            </a:pPr>
            <a:endParaRPr lang="en-US" sz="2400" b="0" i="0" dirty="0">
              <a:solidFill>
                <a:srgbClr val="444746"/>
              </a:solidFill>
              <a:effectLst/>
              <a:latin typeface="Calibri" panose="020F0502020204030204" pitchFamily="34" charset="0"/>
              <a:cs typeface="Calibri" panose="020F0502020204030204" pitchFamily="34" charset="0"/>
            </a:endParaRPr>
          </a:p>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How does the rise in sea level influence the coast of Chile?</a:t>
            </a:r>
          </a:p>
          <a:p>
            <a:pPr marL="844550" marR="0" lvl="0" indent="-342900" rtl="0">
              <a:lnSpc>
                <a:spcPct val="100000"/>
              </a:lnSpc>
              <a:spcBef>
                <a:spcPts val="0"/>
              </a:spcBef>
              <a:spcAft>
                <a:spcPts val="0"/>
              </a:spcAft>
              <a:buClr>
                <a:srgbClr val="000000"/>
              </a:buClr>
              <a:buSzPts val="2500"/>
              <a:buFont typeface="Arial"/>
              <a:buChar char="•"/>
            </a:pPr>
            <a:endParaRPr lang="en-US" sz="2400" dirty="0">
              <a:solidFill>
                <a:srgbClr val="444746"/>
              </a:solidFill>
              <a:latin typeface="Calibri" panose="020F0502020204030204" pitchFamily="34" charset="0"/>
              <a:cs typeface="Calibri" panose="020F0502020204030204" pitchFamily="34" charset="0"/>
            </a:endParaRPr>
          </a:p>
          <a:p>
            <a:pPr marL="844550" marR="0" lvl="0" indent="-342900" rtl="0">
              <a:lnSpc>
                <a:spcPct val="100000"/>
              </a:lnSpc>
              <a:spcBef>
                <a:spcPts val="0"/>
              </a:spcBef>
              <a:spcAft>
                <a:spcPts val="0"/>
              </a:spcAft>
              <a:buClr>
                <a:srgbClr val="000000"/>
              </a:buClr>
              <a:buSzPts val="2500"/>
              <a:buFont typeface="Arial"/>
              <a:buChar char="•"/>
            </a:pPr>
            <a:r>
              <a:rPr lang="en-US" sz="2400" b="0" i="0" dirty="0">
                <a:solidFill>
                  <a:srgbClr val="444746"/>
                </a:solidFill>
                <a:effectLst/>
                <a:latin typeface="Calibri" panose="020F0502020204030204" pitchFamily="34" charset="0"/>
                <a:cs typeface="Calibri" panose="020F0502020204030204" pitchFamily="34" charset="0"/>
              </a:rPr>
              <a:t>Have you noticed the advance of the sea on any beach? Have you heard about this?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100" name="Google Shape;100;g21c4d409464_0_0"/>
          <p:cNvPicPr preferRelativeResize="0"/>
          <p:nvPr/>
        </p:nvPicPr>
        <p:blipFill rotWithShape="1">
          <a:blip r:embed="rId3">
            <a:alphaModFix/>
          </a:blip>
          <a:srcRect/>
          <a:stretch/>
        </p:blipFill>
        <p:spPr>
          <a:xfrm>
            <a:off x="4450831" y="4065349"/>
            <a:ext cx="3729005" cy="2459907"/>
          </a:xfrm>
          <a:prstGeom prst="rect">
            <a:avLst/>
          </a:prstGeom>
          <a:noFill/>
          <a:ln>
            <a:noFill/>
          </a:ln>
        </p:spPr>
      </p:pic>
      <p:sp>
        <p:nvSpPr>
          <p:cNvPr id="2" name="Google Shape;91;p2">
            <a:extLst>
              <a:ext uri="{FF2B5EF4-FFF2-40B4-BE49-F238E27FC236}">
                <a16:creationId xmlns:a16="http://schemas.microsoft.com/office/drawing/2014/main" id="{A063CCA3-767D-D96F-F935-EA2495D84667}"/>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ES" sz="3200" b="1" dirty="0">
                <a:solidFill>
                  <a:srgbClr val="423B71"/>
                </a:solidFill>
                <a:latin typeface="Calibri"/>
                <a:ea typeface="Calibri"/>
                <a:cs typeface="Calibri"/>
                <a:sym typeface="Calibri"/>
              </a:rPr>
              <a:t>T</a:t>
            </a:r>
            <a:r>
              <a:rPr lang="es-419" sz="3200" b="1" dirty="0">
                <a:solidFill>
                  <a:srgbClr val="423B71"/>
                </a:solidFill>
                <a:latin typeface="Calibri"/>
                <a:ea typeface="Calibri"/>
                <a:cs typeface="Calibri"/>
                <a:sym typeface="Calibri"/>
              </a:rPr>
              <a:t>he </a:t>
            </a:r>
            <a:r>
              <a:rPr lang="es-419" sz="3200" b="1" dirty="0" err="1">
                <a:solidFill>
                  <a:srgbClr val="423B71"/>
                </a:solidFill>
                <a:latin typeface="Calibri"/>
                <a:ea typeface="Calibri"/>
                <a:cs typeface="Calibri"/>
                <a:sym typeface="Calibri"/>
              </a:rPr>
              <a:t>advance</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of</a:t>
            </a:r>
            <a:r>
              <a:rPr lang="es-419" sz="3200" b="1" dirty="0">
                <a:solidFill>
                  <a:srgbClr val="423B71"/>
                </a:solidFill>
                <a:latin typeface="Calibri"/>
                <a:ea typeface="Calibri"/>
                <a:cs typeface="Calibri"/>
                <a:sym typeface="Calibri"/>
              </a:rPr>
              <a:t> </a:t>
            </a:r>
            <a:r>
              <a:rPr lang="es-419" sz="3200" b="1" dirty="0" err="1">
                <a:solidFill>
                  <a:srgbClr val="423B71"/>
                </a:solidFill>
                <a:latin typeface="Calibri"/>
                <a:ea typeface="Calibri"/>
                <a:cs typeface="Calibri"/>
                <a:sym typeface="Calibri"/>
              </a:rPr>
              <a:t>the</a:t>
            </a:r>
            <a:r>
              <a:rPr lang="es-419" sz="3200" b="1" dirty="0">
                <a:solidFill>
                  <a:srgbClr val="423B71"/>
                </a:solidFill>
                <a:latin typeface="Calibri"/>
                <a:ea typeface="Calibri"/>
                <a:cs typeface="Calibri"/>
                <a:sym typeface="Calibri"/>
              </a:rPr>
              <a:t> sea</a:t>
            </a:r>
            <a:endParaRPr sz="32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514634" y="2352572"/>
            <a:ext cx="11443402" cy="229484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4"/>
          <p:cNvSpPr txBox="1"/>
          <p:nvPr/>
        </p:nvSpPr>
        <p:spPr>
          <a:xfrm>
            <a:off x="637498" y="2557989"/>
            <a:ext cx="1074065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Different predictions have been made about the speed at which the sea will advance in some locations of the Chilean coast. Below are two of them:</a:t>
            </a:r>
          </a:p>
          <a:p>
            <a:pPr marL="0" marR="0" lvl="0" indent="0" algn="l" rtl="0">
              <a:lnSpc>
                <a:spcPct val="100000"/>
              </a:lnSpc>
              <a:spcBef>
                <a:spcPts val="0"/>
              </a:spcBef>
              <a:spcAft>
                <a:spcPts val="0"/>
              </a:spcAft>
              <a:buClr>
                <a:srgbClr val="000000"/>
              </a:buClr>
              <a:buSzPts val="2400"/>
              <a:buFont typeface="Arial"/>
              <a:buNone/>
            </a:pPr>
            <a:endParaRPr lang="en-US" sz="2400" b="0" i="0" dirty="0">
              <a:solidFill>
                <a:srgbClr val="444746"/>
              </a:solidFill>
              <a:effectLst/>
              <a:latin typeface="Calibri" panose="020F0502020204030204" pitchFamily="34" charset="0"/>
              <a:cs typeface="Calibri" panose="020F0502020204030204" pitchFamily="34" charset="0"/>
            </a:endParaRPr>
          </a:p>
          <a:p>
            <a:pPr marL="342900" lvl="2" indent="-342900">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Antofagasta, the sea's advance rate will be </a:t>
            </a:r>
            <a:r>
              <a:rPr lang="en-US" sz="2400" b="1" i="0" dirty="0">
                <a:solidFill>
                  <a:srgbClr val="444746"/>
                </a:solidFill>
                <a:effectLst/>
                <a:latin typeface="Calibri" panose="020F0502020204030204" pitchFamily="34" charset="0"/>
                <a:cs typeface="Calibri" panose="020F0502020204030204" pitchFamily="34" charset="0"/>
              </a:rPr>
              <a:t>6 meters every 10 years</a:t>
            </a:r>
            <a:r>
              <a:rPr lang="en-US" sz="2400" b="0" i="0" dirty="0">
                <a:solidFill>
                  <a:srgbClr val="444746"/>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the sea's advance rate will be </a:t>
            </a:r>
            <a:r>
              <a:rPr lang="en-US" sz="2400" b="1" i="0" dirty="0">
                <a:solidFill>
                  <a:srgbClr val="444746"/>
                </a:solidFill>
                <a:effectLst/>
                <a:latin typeface="Calibri" panose="020F0502020204030204" pitchFamily="34" charset="0"/>
                <a:cs typeface="Calibri" panose="020F0502020204030204" pitchFamily="34" charset="0"/>
              </a:rPr>
              <a:t>8 meters every 10 years</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Google Shape;91;p2">
            <a:extLst>
              <a:ext uri="{FF2B5EF4-FFF2-40B4-BE49-F238E27FC236}">
                <a16:creationId xmlns:a16="http://schemas.microsoft.com/office/drawing/2014/main" id="{C1029A04-3A24-F6CC-4727-6C8280469679}"/>
              </a:ext>
            </a:extLst>
          </p:cNvPr>
          <p:cNvSpPr txBox="1"/>
          <p:nvPr/>
        </p:nvSpPr>
        <p:spPr>
          <a:xfrm>
            <a:off x="514634" y="1495774"/>
            <a:ext cx="9147622"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800" dirty="0" err="1">
                <a:solidFill>
                  <a:srgbClr val="423B71"/>
                </a:solidFill>
                <a:latin typeface="Calibri"/>
                <a:ea typeface="Calibri"/>
                <a:cs typeface="Calibri"/>
                <a:sym typeface="Calibri"/>
              </a:rPr>
              <a:t>Read</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the</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following</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situation</a:t>
            </a:r>
            <a:r>
              <a:rPr lang="es-419" sz="2800" i="0" u="none" strike="noStrike" cap="none" dirty="0">
                <a:solidFill>
                  <a:srgbClr val="423B71"/>
                </a:solidFill>
                <a:latin typeface="Calibri"/>
                <a:ea typeface="Calibri"/>
                <a:cs typeface="Calibri"/>
                <a:sym typeface="Calibri"/>
              </a:rPr>
              <a:t>:</a:t>
            </a:r>
            <a:endParaRPr sz="2800" i="0" u="none" strike="noStrike" cap="none" dirty="0">
              <a:solidFill>
                <a:srgbClr val="423B71"/>
              </a:solidFill>
              <a:latin typeface="Calibri"/>
              <a:ea typeface="Calibri"/>
              <a:cs typeface="Calibri"/>
              <a:sym typeface="Calibri"/>
            </a:endParaRPr>
          </a:p>
        </p:txBody>
      </p:sp>
      <p:sp>
        <p:nvSpPr>
          <p:cNvPr id="5" name="Google Shape;91;p2">
            <a:extLst>
              <a:ext uri="{FF2B5EF4-FFF2-40B4-BE49-F238E27FC236}">
                <a16:creationId xmlns:a16="http://schemas.microsoft.com/office/drawing/2014/main" id="{15012E2B-BA96-7F65-A49D-F27C0172AEDC}"/>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200" b="1" dirty="0" err="1">
                <a:solidFill>
                  <a:srgbClr val="423B71"/>
                </a:solidFill>
                <a:latin typeface="Calibri"/>
                <a:ea typeface="Calibri"/>
                <a:cs typeface="Calibri"/>
                <a:sym typeface="Calibri"/>
              </a:rPr>
              <a:t>Problem</a:t>
            </a:r>
            <a:endParaRPr sz="3200" b="1" i="0" u="none" strike="noStrike" cap="none" dirty="0">
              <a:solidFill>
                <a:srgbClr val="423B7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514634" y="2352572"/>
            <a:ext cx="11443402" cy="229484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4"/>
          <p:cNvSpPr txBox="1"/>
          <p:nvPr/>
        </p:nvSpPr>
        <p:spPr>
          <a:xfrm>
            <a:off x="637498" y="2557989"/>
            <a:ext cx="1074065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Different predictions have been made about the speed at which the sea will advance in some locations of the Chilean coast. Below are two of them:</a:t>
            </a:r>
          </a:p>
          <a:p>
            <a:pPr marL="0" marR="0" lvl="0" indent="0" algn="l" rtl="0">
              <a:lnSpc>
                <a:spcPct val="100000"/>
              </a:lnSpc>
              <a:spcBef>
                <a:spcPts val="0"/>
              </a:spcBef>
              <a:spcAft>
                <a:spcPts val="0"/>
              </a:spcAft>
              <a:buClr>
                <a:srgbClr val="000000"/>
              </a:buClr>
              <a:buSzPts val="2400"/>
              <a:buFont typeface="Arial"/>
              <a:buNone/>
            </a:pPr>
            <a:endParaRPr lang="en-US" sz="2400" b="0" i="0" dirty="0">
              <a:solidFill>
                <a:srgbClr val="444746"/>
              </a:solidFill>
              <a:effectLst/>
              <a:latin typeface="Calibri" panose="020F0502020204030204" pitchFamily="34" charset="0"/>
              <a:cs typeface="Calibri" panose="020F0502020204030204" pitchFamily="34" charset="0"/>
            </a:endParaRPr>
          </a:p>
          <a:p>
            <a:pPr marL="342900" lvl="2" indent="-342900">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Antofagasta, the sea's advance rate will be </a:t>
            </a:r>
            <a:r>
              <a:rPr lang="en-US" sz="2400" b="1" i="0" dirty="0">
                <a:solidFill>
                  <a:srgbClr val="444746"/>
                </a:solidFill>
                <a:effectLst/>
                <a:latin typeface="Calibri" panose="020F0502020204030204" pitchFamily="34" charset="0"/>
                <a:cs typeface="Calibri" panose="020F0502020204030204" pitchFamily="34" charset="0"/>
              </a:rPr>
              <a:t>6 meters every 10 years</a:t>
            </a:r>
            <a:r>
              <a:rPr lang="en-US" sz="2400" b="0" i="0" dirty="0">
                <a:solidFill>
                  <a:srgbClr val="444746"/>
                </a:solidFill>
                <a:effectLst/>
                <a:latin typeface="Calibri" panose="020F0502020204030204" pitchFamily="34" charset="0"/>
                <a:cs typeface="Calibri" panose="020F0502020204030204" pitchFamily="34" charset="0"/>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400" b="0" i="0" dirty="0">
                <a:solidFill>
                  <a:srgbClr val="444746"/>
                </a:solidFill>
                <a:effectLst/>
                <a:latin typeface="Calibri" panose="020F0502020204030204" pitchFamily="34" charset="0"/>
                <a:cs typeface="Calibri" panose="020F0502020204030204" pitchFamily="34" charset="0"/>
              </a:rPr>
              <a:t>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the sea's advance rate will be </a:t>
            </a:r>
            <a:r>
              <a:rPr lang="en-US" sz="2400" b="1" i="0" dirty="0">
                <a:solidFill>
                  <a:srgbClr val="444746"/>
                </a:solidFill>
                <a:effectLst/>
                <a:latin typeface="Calibri" panose="020F0502020204030204" pitchFamily="34" charset="0"/>
                <a:cs typeface="Calibri" panose="020F0502020204030204" pitchFamily="34" charset="0"/>
              </a:rPr>
              <a:t>8 meters every 10 years</a:t>
            </a:r>
            <a:r>
              <a:rPr lang="en-US" sz="2400" b="0" i="0" dirty="0">
                <a:solidFill>
                  <a:srgbClr val="444746"/>
                </a:solidFill>
                <a:effectLst/>
                <a:latin typeface="Calibri" panose="020F0502020204030204" pitchFamily="34" charset="0"/>
                <a:cs typeface="Calibri" panose="020F0502020204030204" pitchFamily="34" charset="0"/>
              </a:rPr>
              <a:t>.</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Google Shape;91;p2">
            <a:extLst>
              <a:ext uri="{FF2B5EF4-FFF2-40B4-BE49-F238E27FC236}">
                <a16:creationId xmlns:a16="http://schemas.microsoft.com/office/drawing/2014/main" id="{C1029A04-3A24-F6CC-4727-6C8280469679}"/>
              </a:ext>
            </a:extLst>
          </p:cNvPr>
          <p:cNvSpPr txBox="1"/>
          <p:nvPr/>
        </p:nvSpPr>
        <p:spPr>
          <a:xfrm>
            <a:off x="514634" y="1495774"/>
            <a:ext cx="9147622"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800" dirty="0" err="1">
                <a:solidFill>
                  <a:srgbClr val="423B71"/>
                </a:solidFill>
                <a:latin typeface="Calibri"/>
                <a:ea typeface="Calibri"/>
                <a:cs typeface="Calibri"/>
                <a:sym typeface="Calibri"/>
              </a:rPr>
              <a:t>Read</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the</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following</a:t>
            </a:r>
            <a:r>
              <a:rPr lang="es-419" sz="2800" dirty="0">
                <a:solidFill>
                  <a:srgbClr val="423B71"/>
                </a:solidFill>
                <a:latin typeface="Calibri"/>
                <a:ea typeface="Calibri"/>
                <a:cs typeface="Calibri"/>
                <a:sym typeface="Calibri"/>
              </a:rPr>
              <a:t> </a:t>
            </a:r>
            <a:r>
              <a:rPr lang="es-419" sz="2800" dirty="0" err="1">
                <a:solidFill>
                  <a:srgbClr val="423B71"/>
                </a:solidFill>
                <a:latin typeface="Calibri"/>
                <a:ea typeface="Calibri"/>
                <a:cs typeface="Calibri"/>
                <a:sym typeface="Calibri"/>
              </a:rPr>
              <a:t>situation</a:t>
            </a:r>
            <a:r>
              <a:rPr lang="es-419" sz="2800" i="0" u="none" strike="noStrike" cap="none" dirty="0">
                <a:solidFill>
                  <a:srgbClr val="423B71"/>
                </a:solidFill>
                <a:latin typeface="Calibri"/>
                <a:ea typeface="Calibri"/>
                <a:cs typeface="Calibri"/>
                <a:sym typeface="Calibri"/>
              </a:rPr>
              <a:t>:</a:t>
            </a:r>
            <a:endParaRPr sz="2800" i="0" u="none" strike="noStrike" cap="none" dirty="0">
              <a:solidFill>
                <a:srgbClr val="423B71"/>
              </a:solidFill>
              <a:latin typeface="Calibri"/>
              <a:ea typeface="Calibri"/>
              <a:cs typeface="Calibri"/>
              <a:sym typeface="Calibri"/>
            </a:endParaRPr>
          </a:p>
        </p:txBody>
      </p:sp>
      <p:sp>
        <p:nvSpPr>
          <p:cNvPr id="5" name="Google Shape;91;p2">
            <a:extLst>
              <a:ext uri="{FF2B5EF4-FFF2-40B4-BE49-F238E27FC236}">
                <a16:creationId xmlns:a16="http://schemas.microsoft.com/office/drawing/2014/main" id="{15012E2B-BA96-7F65-A49D-F27C0172AEDC}"/>
              </a:ext>
            </a:extLst>
          </p:cNvPr>
          <p:cNvSpPr txBox="1"/>
          <p:nvPr/>
        </p:nvSpPr>
        <p:spPr>
          <a:xfrm>
            <a:off x="514634" y="613279"/>
            <a:ext cx="9147622"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200" b="1" dirty="0" err="1">
                <a:solidFill>
                  <a:srgbClr val="423B71"/>
                </a:solidFill>
                <a:latin typeface="Calibri"/>
                <a:ea typeface="Calibri"/>
                <a:cs typeface="Calibri"/>
                <a:sym typeface="Calibri"/>
              </a:rPr>
              <a:t>Problem</a:t>
            </a:r>
            <a:endParaRPr sz="3200" b="1" i="0" u="none" strike="noStrike" cap="none" dirty="0">
              <a:solidFill>
                <a:srgbClr val="423B71"/>
              </a:solidFill>
              <a:latin typeface="Calibri"/>
              <a:ea typeface="Calibri"/>
              <a:cs typeface="Calibri"/>
              <a:sym typeface="Calibri"/>
            </a:endParaRPr>
          </a:p>
        </p:txBody>
      </p:sp>
      <p:pic>
        <p:nvPicPr>
          <p:cNvPr id="2" name="Google Shape;118;p19">
            <a:extLst>
              <a:ext uri="{FF2B5EF4-FFF2-40B4-BE49-F238E27FC236}">
                <a16:creationId xmlns:a16="http://schemas.microsoft.com/office/drawing/2014/main" id="{A01CF252-91FC-041A-DC66-86078A9CF1C7}"/>
              </a:ext>
            </a:extLst>
          </p:cNvPr>
          <p:cNvPicPr preferRelativeResize="0"/>
          <p:nvPr/>
        </p:nvPicPr>
        <p:blipFill rotWithShape="1">
          <a:blip r:embed="rId3">
            <a:alphaModFix/>
          </a:blip>
          <a:srcRect/>
          <a:stretch/>
        </p:blipFill>
        <p:spPr>
          <a:xfrm>
            <a:off x="1208799" y="4702358"/>
            <a:ext cx="1179647" cy="1609549"/>
          </a:xfrm>
          <a:prstGeom prst="rect">
            <a:avLst/>
          </a:prstGeom>
          <a:noFill/>
          <a:ln>
            <a:noFill/>
          </a:ln>
        </p:spPr>
      </p:pic>
      <p:sp>
        <p:nvSpPr>
          <p:cNvPr id="4" name="Google Shape;117;p19">
            <a:extLst>
              <a:ext uri="{FF2B5EF4-FFF2-40B4-BE49-F238E27FC236}">
                <a16:creationId xmlns:a16="http://schemas.microsoft.com/office/drawing/2014/main" id="{C4B1FD68-8873-AF2B-E797-D629B9D4BFBF}"/>
              </a:ext>
            </a:extLst>
          </p:cNvPr>
          <p:cNvSpPr txBox="1"/>
          <p:nvPr/>
        </p:nvSpPr>
        <p:spPr>
          <a:xfrm>
            <a:off x="3403077" y="4758149"/>
            <a:ext cx="7975077" cy="1723518"/>
          </a:xfrm>
          <a:prstGeom prst="rect">
            <a:avLst/>
          </a:prstGeom>
          <a:noFill/>
          <a:ln w="28575">
            <a:solidFill>
              <a:srgbClr val="62B799"/>
            </a:solidFill>
          </a:ln>
        </p:spPr>
        <p:txBody>
          <a:bodyPr spcFirstLastPara="1" wrap="square" lIns="91425" tIns="91425" rIns="91425" bIns="91425" anchor="t" anchorCtr="0">
            <a:spAutoFit/>
          </a:bodyPr>
          <a:lstStyle/>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What is the rate of advance of the sea for each area?</a:t>
            </a:r>
          </a:p>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What does it mean that the sea's advance rate in Antofagasta is 6 meters every 10 years?</a:t>
            </a:r>
          </a:p>
          <a:p>
            <a:pPr marL="800100" marR="0" lvl="0" indent="-342900" rtl="0">
              <a:lnSpc>
                <a:spcPct val="100000"/>
              </a:lnSpc>
              <a:spcBef>
                <a:spcPts val="0"/>
              </a:spcBef>
              <a:spcAft>
                <a:spcPts val="0"/>
              </a:spcAft>
              <a:buClr>
                <a:srgbClr val="000000"/>
              </a:buClr>
              <a:buSzPts val="2800"/>
              <a:buFont typeface="Arial" panose="020B0604020202020204" pitchFamily="34" charset="0"/>
              <a:buChar char="•"/>
            </a:pPr>
            <a:r>
              <a:rPr lang="en-US" sz="2000" b="0" i="0" dirty="0">
                <a:solidFill>
                  <a:srgbClr val="444746"/>
                </a:solidFill>
                <a:effectLst/>
                <a:latin typeface="Calibri" panose="020F0502020204030204" pitchFamily="34" charset="0"/>
                <a:cs typeface="Calibri" panose="020F0502020204030204" pitchFamily="34" charset="0"/>
              </a:rPr>
              <a:t>If the pace continues, what would be the progress after 20 years? Why?</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7173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45f5b426fc_0_2"/>
          <p:cNvSpPr/>
          <p:nvPr/>
        </p:nvSpPr>
        <p:spPr>
          <a:xfrm>
            <a:off x="402869" y="1716711"/>
            <a:ext cx="11386262" cy="87232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g245f5b426fc_0_2"/>
          <p:cNvSpPr txBox="1"/>
          <p:nvPr/>
        </p:nvSpPr>
        <p:spPr>
          <a:xfrm>
            <a:off x="402869" y="70129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125" name="Google Shape;125;g245f5b426fc_0_2"/>
          <p:cNvSpPr txBox="1"/>
          <p:nvPr/>
        </p:nvSpPr>
        <p:spPr>
          <a:xfrm>
            <a:off x="402869" y="1737395"/>
            <a:ext cx="1106955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1. </a:t>
            </a:r>
            <a:r>
              <a:rPr lang="en-US" sz="2400" b="0" i="0" dirty="0">
                <a:solidFill>
                  <a:srgbClr val="444746"/>
                </a:solidFill>
                <a:effectLst/>
                <a:latin typeface="Calibri" panose="020F0502020204030204" pitchFamily="34" charset="0"/>
                <a:cs typeface="Calibri" panose="020F0502020204030204" pitchFamily="34" charset="0"/>
              </a:rPr>
              <a:t>Draw the graphs of the predictions of the advance of the sea for each of the coastal areas mentioned.</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Imagen 2" descr="Gráfico&#10;&#10;Descripción generada automáticamente">
            <a:extLst>
              <a:ext uri="{FF2B5EF4-FFF2-40B4-BE49-F238E27FC236}">
                <a16:creationId xmlns:a16="http://schemas.microsoft.com/office/drawing/2014/main" id="{E7EA9E1F-2739-0423-B860-CAB6CFA92E0F}"/>
              </a:ext>
            </a:extLst>
          </p:cNvPr>
          <p:cNvPicPr>
            <a:picLocks noChangeAspect="1"/>
          </p:cNvPicPr>
          <p:nvPr/>
        </p:nvPicPr>
        <p:blipFill>
          <a:blip r:embed="rId3"/>
          <a:stretch>
            <a:fillRect/>
          </a:stretch>
        </p:blipFill>
        <p:spPr>
          <a:xfrm>
            <a:off x="3410317" y="2743199"/>
            <a:ext cx="5611133" cy="3714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pSp>
        <p:nvGrpSpPr>
          <p:cNvPr id="4" name="Grupo 3">
            <a:extLst>
              <a:ext uri="{FF2B5EF4-FFF2-40B4-BE49-F238E27FC236}">
                <a16:creationId xmlns:a16="http://schemas.microsoft.com/office/drawing/2014/main" id="{E00D6812-D818-5F5E-B0CA-E95F73AF0583}"/>
              </a:ext>
            </a:extLst>
          </p:cNvPr>
          <p:cNvGrpSpPr/>
          <p:nvPr/>
        </p:nvGrpSpPr>
        <p:grpSpPr>
          <a:xfrm>
            <a:off x="402868" y="1847544"/>
            <a:ext cx="11463067" cy="865884"/>
            <a:chOff x="402868" y="1847544"/>
            <a:chExt cx="11463067" cy="865884"/>
          </a:xfrm>
        </p:grpSpPr>
        <p:sp>
          <p:nvSpPr>
            <p:cNvPr id="132" name="Google Shape;132;p22"/>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35" name="Google Shape;135;p22"/>
            <p:cNvSpPr txBox="1"/>
            <p:nvPr/>
          </p:nvSpPr>
          <p:spPr>
            <a:xfrm>
              <a:off x="402868" y="1882472"/>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2. </a:t>
              </a:r>
              <a:r>
                <a:rPr lang="en-US" sz="2400" b="0" i="0" dirty="0">
                  <a:solidFill>
                    <a:schemeClr val="tx1"/>
                  </a:solidFill>
                  <a:effectLst/>
                  <a:latin typeface="Calibri" panose="020F0502020204030204" pitchFamily="34" charset="0"/>
                  <a:cs typeface="Calibri" panose="020F0502020204030204" pitchFamily="34" charset="0"/>
                </a:rPr>
                <a:t>In which coastal area is the sea advancing the fastest? How does it relate to the graph?</a:t>
              </a:r>
              <a:endParaRPr sz="2400"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grpSp>
      <p:sp>
        <p:nvSpPr>
          <p:cNvPr id="3" name="Google Shape;124;g245f5b426fc_0_2">
            <a:extLst>
              <a:ext uri="{FF2B5EF4-FFF2-40B4-BE49-F238E27FC236}">
                <a16:creationId xmlns:a16="http://schemas.microsoft.com/office/drawing/2014/main" id="{14C297E8-9562-98AE-89EF-974F505E1BCB}"/>
              </a:ext>
            </a:extLst>
          </p:cNvPr>
          <p:cNvSpPr txBox="1"/>
          <p:nvPr/>
        </p:nvSpPr>
        <p:spPr>
          <a:xfrm>
            <a:off x="402869" y="701299"/>
            <a:ext cx="8166000"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pic>
        <p:nvPicPr>
          <p:cNvPr id="5" name="Imagen 4" descr="Imagen de la pantalla de una montaña&#10;&#10;Descripción generada automáticamente con confianza baja">
            <a:extLst>
              <a:ext uri="{FF2B5EF4-FFF2-40B4-BE49-F238E27FC236}">
                <a16:creationId xmlns:a16="http://schemas.microsoft.com/office/drawing/2014/main" id="{EC2D10FA-A786-3AA7-39D5-1BF6C34F1D71}"/>
              </a:ext>
            </a:extLst>
          </p:cNvPr>
          <p:cNvPicPr>
            <a:picLocks noChangeAspect="1"/>
          </p:cNvPicPr>
          <p:nvPr/>
        </p:nvPicPr>
        <p:blipFill>
          <a:blip r:embed="rId3"/>
          <a:stretch>
            <a:fillRect/>
          </a:stretch>
        </p:blipFill>
        <p:spPr>
          <a:xfrm>
            <a:off x="1557134" y="3044859"/>
            <a:ext cx="9077731" cy="32653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Google Shape;126;g245f5b426fc_0_2">
            <a:extLst>
              <a:ext uri="{FF2B5EF4-FFF2-40B4-BE49-F238E27FC236}">
                <a16:creationId xmlns:a16="http://schemas.microsoft.com/office/drawing/2014/main" id="{620771F5-8FD1-1424-B195-C82AEC4A814E}"/>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sp>
        <p:nvSpPr>
          <p:cNvPr id="4" name="Google Shape;124;g245f5b426fc_0_2">
            <a:extLst>
              <a:ext uri="{FF2B5EF4-FFF2-40B4-BE49-F238E27FC236}">
                <a16:creationId xmlns:a16="http://schemas.microsoft.com/office/drawing/2014/main" id="{81121E4C-442B-F314-8D09-095071C82EA7}"/>
              </a:ext>
            </a:extLst>
          </p:cNvPr>
          <p:cNvSpPr txBox="1"/>
          <p:nvPr/>
        </p:nvSpPr>
        <p:spPr>
          <a:xfrm>
            <a:off x="402868" y="501248"/>
            <a:ext cx="1888777"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grpSp>
        <p:nvGrpSpPr>
          <p:cNvPr id="5" name="Grupo 4">
            <a:extLst>
              <a:ext uri="{FF2B5EF4-FFF2-40B4-BE49-F238E27FC236}">
                <a16:creationId xmlns:a16="http://schemas.microsoft.com/office/drawing/2014/main" id="{FB344F6D-30D7-A114-23A7-BBD292D72E6E}"/>
              </a:ext>
            </a:extLst>
          </p:cNvPr>
          <p:cNvGrpSpPr/>
          <p:nvPr/>
        </p:nvGrpSpPr>
        <p:grpSpPr>
          <a:xfrm>
            <a:off x="402868" y="1847544"/>
            <a:ext cx="11463067" cy="865884"/>
            <a:chOff x="402868" y="1847544"/>
            <a:chExt cx="11463067" cy="865884"/>
          </a:xfrm>
        </p:grpSpPr>
        <p:sp>
          <p:nvSpPr>
            <p:cNvPr id="6" name="Google Shape;132;p22">
              <a:extLst>
                <a:ext uri="{FF2B5EF4-FFF2-40B4-BE49-F238E27FC236}">
                  <a16:creationId xmlns:a16="http://schemas.microsoft.com/office/drawing/2014/main" id="{A92B52A2-D28D-3D72-8B88-B4DE8A08D9BF}"/>
                </a:ext>
              </a:extLst>
            </p:cNvPr>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7" name="Google Shape;135;p22">
              <a:extLst>
                <a:ext uri="{FF2B5EF4-FFF2-40B4-BE49-F238E27FC236}">
                  <a16:creationId xmlns:a16="http://schemas.microsoft.com/office/drawing/2014/main" id="{E1AF4F6B-CCAB-08C7-7C0C-C458461A791C}"/>
                </a:ext>
              </a:extLst>
            </p:cNvPr>
            <p:cNvSpPr txBox="1"/>
            <p:nvPr/>
          </p:nvSpPr>
          <p:spPr>
            <a:xfrm>
              <a:off x="402868" y="1882472"/>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dirty="0">
                  <a:solidFill>
                    <a:srgbClr val="000000"/>
                  </a:solidFill>
                  <a:latin typeface="Calibri"/>
                  <a:ea typeface="Calibri"/>
                  <a:cs typeface="Calibri"/>
                  <a:sym typeface="Calibri"/>
                </a:rPr>
                <a:t>2. </a:t>
              </a:r>
              <a:r>
                <a:rPr lang="en-US" sz="2400" b="0" i="0" dirty="0">
                  <a:solidFill>
                    <a:srgbClr val="444746"/>
                  </a:solidFill>
                  <a:effectLst/>
                  <a:latin typeface="Calibri" panose="020F0502020204030204" pitchFamily="34" charset="0"/>
                  <a:cs typeface="Calibri" panose="020F0502020204030204" pitchFamily="34" charset="0"/>
                </a:rPr>
                <a:t>In which coastal area is the sea advancing the fastest? How does it relate to the graph?</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grpSp>
      <p:pic>
        <p:nvPicPr>
          <p:cNvPr id="8" name="Imagen 7" descr="Gráfico, Gráfico de líneas&#10;&#10;Descripción generada automáticamente">
            <a:extLst>
              <a:ext uri="{FF2B5EF4-FFF2-40B4-BE49-F238E27FC236}">
                <a16:creationId xmlns:a16="http://schemas.microsoft.com/office/drawing/2014/main" id="{05B34890-0DCB-9DC6-F72A-9D3B4A605525}"/>
              </a:ext>
            </a:extLst>
          </p:cNvPr>
          <p:cNvPicPr>
            <a:picLocks noChangeAspect="1"/>
          </p:cNvPicPr>
          <p:nvPr/>
        </p:nvPicPr>
        <p:blipFill>
          <a:blip r:embed="rId3"/>
          <a:stretch>
            <a:fillRect/>
          </a:stretch>
        </p:blipFill>
        <p:spPr>
          <a:xfrm>
            <a:off x="3291147" y="2975667"/>
            <a:ext cx="5609705" cy="35628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pSp>
        <p:nvGrpSpPr>
          <p:cNvPr id="6" name="Grupo 5">
            <a:extLst>
              <a:ext uri="{FF2B5EF4-FFF2-40B4-BE49-F238E27FC236}">
                <a16:creationId xmlns:a16="http://schemas.microsoft.com/office/drawing/2014/main" id="{8AEF97A7-AE5B-C708-F595-C952CF763E0E}"/>
              </a:ext>
            </a:extLst>
          </p:cNvPr>
          <p:cNvGrpSpPr/>
          <p:nvPr/>
        </p:nvGrpSpPr>
        <p:grpSpPr>
          <a:xfrm>
            <a:off x="437584" y="2168735"/>
            <a:ext cx="4912139" cy="1772240"/>
            <a:chOff x="300906" y="2688394"/>
            <a:chExt cx="4912139" cy="1772240"/>
          </a:xfrm>
        </p:grpSpPr>
        <p:sp>
          <p:nvSpPr>
            <p:cNvPr id="151" name="Google Shape;151;p29"/>
            <p:cNvSpPr/>
            <p:nvPr/>
          </p:nvSpPr>
          <p:spPr>
            <a:xfrm>
              <a:off x="300906" y="2688394"/>
              <a:ext cx="4912139" cy="17722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4" name="Google Shape;154;p29"/>
            <p:cNvSpPr txBox="1"/>
            <p:nvPr/>
          </p:nvSpPr>
          <p:spPr>
            <a:xfrm>
              <a:off x="398186" y="2804835"/>
              <a:ext cx="4717578"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dirty="0">
                  <a:solidFill>
                    <a:schemeClr val="tx1"/>
                  </a:solidFill>
                  <a:effectLst/>
                  <a:latin typeface="Calibri" panose="020F0502020204030204" pitchFamily="34" charset="0"/>
                  <a:cs typeface="Calibri" panose="020F0502020204030204" pitchFamily="34" charset="0"/>
                </a:rPr>
                <a:t>In </a:t>
              </a:r>
              <a:r>
                <a:rPr lang="en-US" sz="2400" b="0" i="0" dirty="0" err="1">
                  <a:solidFill>
                    <a:schemeClr val="tx1"/>
                  </a:solidFill>
                  <a:effectLst/>
                  <a:latin typeface="Calibri" panose="020F0502020204030204" pitchFamily="34" charset="0"/>
                  <a:cs typeface="Calibri" panose="020F0502020204030204" pitchFamily="34" charset="0"/>
                </a:rPr>
                <a:t>Constitución</a:t>
              </a:r>
              <a:r>
                <a:rPr lang="en-US" sz="2400" b="0" i="0" dirty="0">
                  <a:solidFill>
                    <a:schemeClr val="tx1"/>
                  </a:solidFill>
                  <a:effectLst/>
                  <a:latin typeface="Calibri" panose="020F0502020204030204" pitchFamily="34" charset="0"/>
                  <a:cs typeface="Calibri" panose="020F0502020204030204" pitchFamily="34" charset="0"/>
                </a:rPr>
                <a:t> the sea advances 8 meters every 10 years, while in Antofagasta it advances 6 meters in the </a:t>
              </a:r>
              <a:r>
                <a:rPr lang="en-US" sz="2400" b="1" i="0" dirty="0">
                  <a:solidFill>
                    <a:schemeClr val="tx1"/>
                  </a:solidFill>
                  <a:effectLst/>
                  <a:latin typeface="Calibri" panose="020F0502020204030204" pitchFamily="34" charset="0"/>
                  <a:cs typeface="Calibri" panose="020F0502020204030204" pitchFamily="34" charset="0"/>
                </a:rPr>
                <a:t>same period of time</a:t>
              </a:r>
              <a:r>
                <a:rPr lang="en-US" sz="2400" b="0" i="0" dirty="0">
                  <a:solidFill>
                    <a:schemeClr val="tx1"/>
                  </a:solidFill>
                  <a:effectLst/>
                  <a:latin typeface="Calibri" panose="020F0502020204030204" pitchFamily="34" charset="0"/>
                  <a:cs typeface="Calibri" panose="020F0502020204030204" pitchFamily="34" charset="0"/>
                </a:rPr>
                <a:t>. </a:t>
              </a:r>
              <a:endParaRPr sz="2400" dirty="0">
                <a:solidFill>
                  <a:schemeClr val="tx1"/>
                </a:solidFill>
                <a:latin typeface="Calibri" panose="020F0502020204030204" pitchFamily="34" charset="0"/>
                <a:cs typeface="Calibri" panose="020F0502020204030204" pitchFamily="34" charset="0"/>
              </a:endParaRPr>
            </a:p>
          </p:txBody>
        </p:sp>
      </p:grpSp>
      <p:grpSp>
        <p:nvGrpSpPr>
          <p:cNvPr id="7" name="Grupo 6">
            <a:extLst>
              <a:ext uri="{FF2B5EF4-FFF2-40B4-BE49-F238E27FC236}">
                <a16:creationId xmlns:a16="http://schemas.microsoft.com/office/drawing/2014/main" id="{CE4CBC2A-2AC6-3E88-9B4F-F5B30B050DCF}"/>
              </a:ext>
            </a:extLst>
          </p:cNvPr>
          <p:cNvGrpSpPr/>
          <p:nvPr/>
        </p:nvGrpSpPr>
        <p:grpSpPr>
          <a:xfrm>
            <a:off x="437584" y="4524405"/>
            <a:ext cx="4912140" cy="1486156"/>
            <a:chOff x="263197" y="4132219"/>
            <a:chExt cx="4912140" cy="1486156"/>
          </a:xfrm>
        </p:grpSpPr>
        <p:sp>
          <p:nvSpPr>
            <p:cNvPr id="150" name="Google Shape;150;p29"/>
            <p:cNvSpPr/>
            <p:nvPr/>
          </p:nvSpPr>
          <p:spPr>
            <a:xfrm>
              <a:off x="263197" y="4132219"/>
              <a:ext cx="4912140" cy="148615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6" name="Google Shape;156;p29"/>
            <p:cNvSpPr txBox="1"/>
            <p:nvPr/>
          </p:nvSpPr>
          <p:spPr>
            <a:xfrm>
              <a:off x="402868" y="4242496"/>
              <a:ext cx="4675188" cy="1292631"/>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dirty="0">
                  <a:solidFill>
                    <a:srgbClr val="444746"/>
                  </a:solidFill>
                  <a:effectLst/>
                  <a:latin typeface="Calibri" panose="020F0502020204030204" pitchFamily="34" charset="0"/>
                  <a:cs typeface="Calibri" panose="020F0502020204030204" pitchFamily="34" charset="0"/>
                </a:rPr>
                <a:t>The line of advance of the sea in </a:t>
              </a:r>
              <a:r>
                <a:rPr lang="en-US" sz="2400" b="0" i="0" dirty="0" err="1">
                  <a:solidFill>
                    <a:srgbClr val="444746"/>
                  </a:solidFill>
                  <a:effectLst/>
                  <a:latin typeface="Calibri" panose="020F0502020204030204" pitchFamily="34" charset="0"/>
                  <a:cs typeface="Calibri" panose="020F0502020204030204" pitchFamily="34" charset="0"/>
                </a:rPr>
                <a:t>Constitución</a:t>
              </a:r>
              <a:r>
                <a:rPr lang="en-US" sz="2400" b="0" i="0" dirty="0">
                  <a:solidFill>
                    <a:srgbClr val="444746"/>
                  </a:solidFill>
                  <a:effectLst/>
                  <a:latin typeface="Calibri" panose="020F0502020204030204" pitchFamily="34" charset="0"/>
                  <a:cs typeface="Calibri" panose="020F0502020204030204" pitchFamily="34" charset="0"/>
                </a:rPr>
                <a:t> </a:t>
              </a:r>
              <a:r>
                <a:rPr lang="en-US" sz="2400" b="1" i="0" dirty="0">
                  <a:solidFill>
                    <a:srgbClr val="444746"/>
                  </a:solidFill>
                  <a:effectLst/>
                  <a:latin typeface="Calibri" panose="020F0502020204030204" pitchFamily="34" charset="0"/>
                  <a:cs typeface="Calibri" panose="020F0502020204030204" pitchFamily="34" charset="0"/>
                </a:rPr>
                <a:t>is above </a:t>
              </a:r>
              <a:r>
                <a:rPr lang="en-US" sz="2400" i="0" dirty="0">
                  <a:solidFill>
                    <a:srgbClr val="444746"/>
                  </a:solidFill>
                  <a:effectLst/>
                  <a:latin typeface="Calibri" panose="020F0502020204030204" pitchFamily="34" charset="0"/>
                  <a:cs typeface="Calibri" panose="020F0502020204030204" pitchFamily="34" charset="0"/>
                </a:rPr>
                <a:t>the line </a:t>
              </a:r>
              <a:r>
                <a:rPr lang="en-US" sz="2400" b="0" i="0" dirty="0">
                  <a:solidFill>
                    <a:srgbClr val="444746"/>
                  </a:solidFill>
                  <a:effectLst/>
                  <a:latin typeface="Calibri" panose="020F0502020204030204" pitchFamily="34" charset="0"/>
                  <a:cs typeface="Calibri" panose="020F0502020204030204" pitchFamily="34" charset="0"/>
                </a:rPr>
                <a:t>of advance of the sea in Antofagasta </a:t>
              </a:r>
              <a:endParaRPr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p:txBody>
        </p:sp>
      </p:grpSp>
      <p:sp>
        <p:nvSpPr>
          <p:cNvPr id="4" name="Google Shape;124;g245f5b426fc_0_2">
            <a:extLst>
              <a:ext uri="{FF2B5EF4-FFF2-40B4-BE49-F238E27FC236}">
                <a16:creationId xmlns:a16="http://schemas.microsoft.com/office/drawing/2014/main" id="{14F031E2-AF9F-D034-E7EB-7384431E9D78}"/>
              </a:ext>
            </a:extLst>
          </p:cNvPr>
          <p:cNvSpPr txBox="1"/>
          <p:nvPr/>
        </p:nvSpPr>
        <p:spPr>
          <a:xfrm>
            <a:off x="402868" y="501248"/>
            <a:ext cx="1888777" cy="6465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s-419" sz="3600" b="1" i="0" u="none" strike="noStrike" cap="none" dirty="0" err="1">
                <a:solidFill>
                  <a:srgbClr val="423B71"/>
                </a:solidFill>
                <a:latin typeface="Calibri"/>
                <a:ea typeface="Calibri"/>
                <a:cs typeface="Calibri"/>
                <a:sym typeface="Calibri"/>
              </a:rPr>
              <a:t>Activity</a:t>
            </a:r>
            <a:r>
              <a:rPr lang="es-419" sz="3600" b="1" i="0" u="none" strike="noStrike" cap="none" dirty="0">
                <a:solidFill>
                  <a:srgbClr val="423B71"/>
                </a:solidFill>
                <a:latin typeface="Calibri"/>
                <a:ea typeface="Calibri"/>
                <a:cs typeface="Calibri"/>
                <a:sym typeface="Calibri"/>
              </a:rPr>
              <a:t> </a:t>
            </a:r>
            <a:endParaRPr sz="3600" b="1" i="0" u="none" strike="noStrike" cap="none" dirty="0">
              <a:solidFill>
                <a:srgbClr val="423B71"/>
              </a:solidFill>
              <a:latin typeface="Calibri"/>
              <a:ea typeface="Calibri"/>
              <a:cs typeface="Calibri"/>
              <a:sym typeface="Calibri"/>
            </a:endParaRPr>
          </a:p>
        </p:txBody>
      </p:sp>
      <p:sp>
        <p:nvSpPr>
          <p:cNvPr id="5" name="Google Shape;126;g245f5b426fc_0_2">
            <a:extLst>
              <a:ext uri="{FF2B5EF4-FFF2-40B4-BE49-F238E27FC236}">
                <a16:creationId xmlns:a16="http://schemas.microsoft.com/office/drawing/2014/main" id="{B91E2983-02BB-2661-EEBF-D4D0807061CD}"/>
              </a:ext>
            </a:extLst>
          </p:cNvPr>
          <p:cNvSpPr txBox="1"/>
          <p:nvPr/>
        </p:nvSpPr>
        <p:spPr>
          <a:xfrm>
            <a:off x="402868" y="1123681"/>
            <a:ext cx="413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s-ES" sz="2400" dirty="0">
                <a:solidFill>
                  <a:srgbClr val="423B71"/>
                </a:solidFill>
                <a:latin typeface="Calibri"/>
                <a:cs typeface="Calibri"/>
                <a:sym typeface="Calibri"/>
              </a:rPr>
              <a:t>L</a:t>
            </a:r>
            <a:r>
              <a:rPr lang="es-419" sz="2400" dirty="0" err="1">
                <a:solidFill>
                  <a:srgbClr val="423B71"/>
                </a:solidFill>
                <a:latin typeface="Calibri"/>
                <a:cs typeface="Calibri"/>
                <a:sym typeface="Calibri"/>
              </a:rPr>
              <a:t>et’s</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analize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the</a:t>
            </a:r>
            <a:r>
              <a:rPr lang="es-419" sz="2400" dirty="0">
                <a:solidFill>
                  <a:srgbClr val="423B71"/>
                </a:solidFill>
                <a:latin typeface="Calibri"/>
                <a:cs typeface="Calibri"/>
                <a:sym typeface="Calibri"/>
              </a:rPr>
              <a:t> </a:t>
            </a:r>
            <a:r>
              <a:rPr lang="es-419" sz="2400" dirty="0" err="1">
                <a:solidFill>
                  <a:srgbClr val="423B71"/>
                </a:solidFill>
                <a:latin typeface="Calibri"/>
                <a:cs typeface="Calibri"/>
                <a:sym typeface="Calibri"/>
              </a:rPr>
              <a:t>situation</a:t>
            </a:r>
            <a:endParaRPr sz="2400" i="0" u="none" strike="noStrike" cap="none" dirty="0">
              <a:solidFill>
                <a:srgbClr val="000000"/>
              </a:solidFill>
              <a:latin typeface="Arial"/>
              <a:ea typeface="Arial"/>
              <a:cs typeface="Arial"/>
              <a:sym typeface="Arial"/>
            </a:endParaRPr>
          </a:p>
        </p:txBody>
      </p:sp>
      <p:pic>
        <p:nvPicPr>
          <p:cNvPr id="2" name="Imagen 1" descr="Gráfico, Gráfico de líneas&#10;&#10;Descripción generada automáticamente">
            <a:extLst>
              <a:ext uri="{FF2B5EF4-FFF2-40B4-BE49-F238E27FC236}">
                <a16:creationId xmlns:a16="http://schemas.microsoft.com/office/drawing/2014/main" id="{BF1C024F-5D14-EAE1-98FA-1E691521D4EE}"/>
              </a:ext>
            </a:extLst>
          </p:cNvPr>
          <p:cNvPicPr>
            <a:picLocks noChangeAspect="1"/>
          </p:cNvPicPr>
          <p:nvPr/>
        </p:nvPicPr>
        <p:blipFill rotWithShape="1">
          <a:blip r:embed="rId3"/>
          <a:srcRect t="12748"/>
          <a:stretch/>
        </p:blipFill>
        <p:spPr>
          <a:xfrm>
            <a:off x="5729572" y="2460396"/>
            <a:ext cx="6103017" cy="338207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1368</Words>
  <Application>Microsoft Office PowerPoint</Application>
  <PresentationFormat>Panorámica</PresentationFormat>
  <Paragraphs>129</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Calibri</vt:lpstr>
      <vt:lpstr>Arial</vt:lpstr>
      <vt:lpstr>Cambria Math</vt:lpstr>
      <vt:lpstr>Google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Felipe Fredes Silva (ricardo.fredes)</dc:creator>
  <cp:lastModifiedBy>Ricardo Felipe Fredes Silva (ricardo.fredes)</cp:lastModifiedBy>
  <cp:revision>13</cp:revision>
  <dcterms:created xsi:type="dcterms:W3CDTF">2022-11-30T14:02:43Z</dcterms:created>
  <dcterms:modified xsi:type="dcterms:W3CDTF">2023-10-10T18:58:31Z</dcterms:modified>
</cp:coreProperties>
</file>