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6" r:id="rId2"/>
    <p:sldId id="257" r:id="rId3"/>
    <p:sldId id="258" r:id="rId4"/>
    <p:sldId id="259" r:id="rId5"/>
    <p:sldId id="28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Nunito" panose="020B0604020202020204" charset="0"/>
      <p:regular r:id="rId31"/>
      <p:bold r:id="rId32"/>
      <p:italic r:id="rId33"/>
      <p:boldItalic r:id="rId34"/>
    </p:embeddedFont>
    <p:embeddedFont>
      <p:font typeface="Cambria Math" panose="02040503050406030204" pitchFamily="18"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hjhdWGwmV0jn7U5zpsZ1/0hUuO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2" d="100"/>
          <a:sy n="42" d="100"/>
        </p:scale>
        <p:origin x="60" y="6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419"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e4bf851bcc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g1e4bf851bcc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45f70d4271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4" name="Google Shape;224;g245f70d4271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45f70d4271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g245f70d4271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5246c9ad4d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g25246c9ad4d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419"/>
              <a:t>Muestre la infografía “aumento del nivel del mar” que encuentra de forma completa en recursos </a:t>
            </a:r>
            <a:endParaR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ecdf1ad19c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1ecdf1ad19c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21145bc0a5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g221145bc0a5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21145bc0a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6" name="Google Shape;286;g221145bc0a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e4bf851bcc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g1e4bf851bcc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1c4d409464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g21c4d40946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8796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45f5b426fc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g245f5b426fc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 name="Google Shape;13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4"/>
        <p:cNvGrpSpPr/>
        <p:nvPr/>
      </p:nvGrpSpPr>
      <p:grpSpPr>
        <a:xfrm>
          <a:off x="0" y="0"/>
          <a:ext cx="0" cy="0"/>
          <a:chOff x="0" y="0"/>
          <a:chExt cx="0" cy="0"/>
        </a:xfrm>
      </p:grpSpPr>
      <p:sp>
        <p:nvSpPr>
          <p:cNvPr id="15" name="Google Shape;1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16"/>
          <p:cNvSpPr>
            <a:spLocks noGrp="1"/>
          </p:cNvSpPr>
          <p:nvPr>
            <p:ph type="pic" idx="2"/>
          </p:nvPr>
        </p:nvSpPr>
        <p:spPr>
          <a:xfrm>
            <a:off x="5183188" y="987425"/>
            <a:ext cx="6172200" cy="4873625"/>
          </a:xfrm>
          <a:prstGeom prst="rect">
            <a:avLst/>
          </a:prstGeom>
          <a:noFill/>
          <a:ln>
            <a:noFill/>
          </a:ln>
        </p:spPr>
      </p:sp>
      <p:sp>
        <p:nvSpPr>
          <p:cNvPr id="65" name="Google Shape;65;p1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 name="Google Shape;71;p1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7" name="Google Shape;77;p1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Diapositiva de título">
  <p:cSld name="1_Diapositiva de título">
    <p:spTree>
      <p:nvGrpSpPr>
        <p:cNvPr id="1" name="Shape 18"/>
        <p:cNvGrpSpPr/>
        <p:nvPr/>
      </p:nvGrpSpPr>
      <p:grpSpPr>
        <a:xfrm>
          <a:off x="0" y="0"/>
          <a:ext cx="0" cy="0"/>
          <a:chOff x="0" y="0"/>
          <a:chExt cx="0" cy="0"/>
        </a:xfrm>
      </p:grpSpPr>
      <p:pic>
        <p:nvPicPr>
          <p:cNvPr id="19" name="Google Shape;19;p7" descr="Forma"/>
          <p:cNvPicPr preferRelativeResize="0"/>
          <p:nvPr/>
        </p:nvPicPr>
        <p:blipFill rotWithShape="1">
          <a:blip r:embed="rId2">
            <a:alphaModFix/>
          </a:blip>
          <a:srcRect/>
          <a:stretch/>
        </p:blipFill>
        <p:spPr>
          <a:xfrm>
            <a:off x="381" y="0"/>
            <a:ext cx="12191238"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Diapositiva de título">
  <p:cSld name="2_Diapositiva de título">
    <p:spTree>
      <p:nvGrpSpPr>
        <p:cNvPr id="1" name="Shape 20"/>
        <p:cNvGrpSpPr/>
        <p:nvPr/>
      </p:nvGrpSpPr>
      <p:grpSpPr>
        <a:xfrm>
          <a:off x="0" y="0"/>
          <a:ext cx="0" cy="0"/>
          <a:chOff x="0" y="0"/>
          <a:chExt cx="0" cy="0"/>
        </a:xfrm>
      </p:grpSpPr>
      <p:pic>
        <p:nvPicPr>
          <p:cNvPr id="21" name="Google Shape;21;p8" descr="Imagen que contiene Forma&#10;&#10;Descripción generada automáticamente"/>
          <p:cNvPicPr preferRelativeResize="0"/>
          <p:nvPr/>
        </p:nvPicPr>
        <p:blipFill rotWithShape="1">
          <a:blip r:embed="rId2">
            <a:alphaModFix/>
          </a:blip>
          <a:srcRect/>
          <a:stretch/>
        </p:blipFill>
        <p:spPr>
          <a:xfrm>
            <a:off x="381" y="0"/>
            <a:ext cx="12191238"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2"/>
        <p:cNvGrpSpPr/>
        <p:nvPr/>
      </p:nvGrpSpPr>
      <p:grpSpPr>
        <a:xfrm>
          <a:off x="0" y="0"/>
          <a:ext cx="0" cy="0"/>
          <a:chOff x="0" y="0"/>
          <a:chExt cx="0" cy="0"/>
        </a:xfrm>
      </p:grpSpPr>
      <p:sp>
        <p:nvSpPr>
          <p:cNvPr id="23" name="Google Shape;23;p9"/>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 name="Google Shape;24;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8"/>
        <p:cNvGrpSpPr/>
        <p:nvPr/>
      </p:nvGrpSpPr>
      <p:grpSpPr>
        <a:xfrm>
          <a:off x="0" y="0"/>
          <a:ext cx="0" cy="0"/>
          <a:chOff x="0" y="0"/>
          <a:chExt cx="0" cy="0"/>
        </a:xfrm>
      </p:grpSpPr>
      <p:sp>
        <p:nvSpPr>
          <p:cNvPr id="29" name="Google Shape;29;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4"/>
        <p:cNvGrpSpPr/>
        <p:nvPr/>
      </p:nvGrpSpPr>
      <p:grpSpPr>
        <a:xfrm>
          <a:off x="0" y="0"/>
          <a:ext cx="0" cy="0"/>
          <a:chOff x="0" y="0"/>
          <a:chExt cx="0" cy="0"/>
        </a:xfrm>
      </p:grpSpPr>
      <p:sp>
        <p:nvSpPr>
          <p:cNvPr id="35" name="Google Shape;35;p11"/>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 name="Google Shape;36;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1"/>
        <p:cNvGrpSpPr/>
        <p:nvPr/>
      </p:nvGrpSpPr>
      <p:grpSpPr>
        <a:xfrm>
          <a:off x="0" y="0"/>
          <a:ext cx="0" cy="0"/>
          <a:chOff x="0" y="0"/>
          <a:chExt cx="0" cy="0"/>
        </a:xfrm>
      </p:grpSpPr>
      <p:sp>
        <p:nvSpPr>
          <p:cNvPr id="42" name="Google Shape;42;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 name="Google Shape;43;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38492"/>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5"/>
        <p:cNvGrpSpPr/>
        <p:nvPr/>
      </p:nvGrpSpPr>
      <p:grpSpPr>
        <a:xfrm>
          <a:off x="0" y="0"/>
          <a:ext cx="0" cy="0"/>
          <a:chOff x="0" y="0"/>
          <a:chExt cx="0" cy="0"/>
        </a:xfrm>
      </p:grpSpPr>
      <p:sp>
        <p:nvSpPr>
          <p:cNvPr id="56" name="Google Shape;5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7" name="Google Shape;57;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 name="Google Shape;11;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g1e4bf851bcc_0_1"/>
          <p:cNvPicPr preferRelativeResize="0"/>
          <p:nvPr/>
        </p:nvPicPr>
        <p:blipFill>
          <a:blip r:embed="rId3">
            <a:alphaModFix/>
          </a:blip>
          <a:stretch>
            <a:fillRect/>
          </a:stretch>
        </p:blipFill>
        <p:spPr>
          <a:xfrm>
            <a:off x="0" y="0"/>
            <a:ext cx="12192005" cy="6858003"/>
          </a:xfrm>
          <a:prstGeom prst="rect">
            <a:avLst/>
          </a:prstGeom>
          <a:noFill/>
          <a:ln>
            <a:noFill/>
          </a:ln>
        </p:spPr>
      </p:pic>
      <p:sp>
        <p:nvSpPr>
          <p:cNvPr id="86" name="Google Shape;86;g1e4bf851bcc_0_1"/>
          <p:cNvSpPr txBox="1"/>
          <p:nvPr/>
        </p:nvSpPr>
        <p:spPr>
          <a:xfrm>
            <a:off x="645246" y="3063339"/>
            <a:ext cx="109011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s-419" sz="4400" b="1">
                <a:solidFill>
                  <a:schemeClr val="lt1"/>
                </a:solidFill>
                <a:latin typeface="Calibri"/>
                <a:ea typeface="Calibri"/>
                <a:cs typeface="Calibri"/>
                <a:sym typeface="Calibri"/>
              </a:rPr>
              <a:t>Avance del mar</a:t>
            </a:r>
            <a:endParaRPr sz="4400" b="1"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p:nvPr/>
        </p:nvSpPr>
        <p:spPr>
          <a:xfrm>
            <a:off x="402868" y="1716712"/>
            <a:ext cx="11386264" cy="1037840"/>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62" name="Google Shape;162;p30"/>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63" name="Google Shape;163;p30"/>
          <p:cNvSpPr txBox="1"/>
          <p:nvPr/>
        </p:nvSpPr>
        <p:spPr>
          <a:xfrm>
            <a:off x="340345" y="727143"/>
            <a:ext cx="41388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endParaRPr sz="2700" b="1" i="0" u="none" strike="noStrike" cap="none">
              <a:solidFill>
                <a:srgbClr val="423B7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a:solidFill>
                  <a:srgbClr val="423B71"/>
                </a:solidFill>
                <a:latin typeface="Calibri"/>
                <a:ea typeface="Calibri"/>
                <a:cs typeface="Calibri"/>
                <a:sym typeface="Calibri"/>
              </a:rPr>
              <a:t>Analicemos la situación</a:t>
            </a:r>
            <a:endParaRPr sz="1400" b="0" i="0" u="none" strike="noStrike" cap="none">
              <a:solidFill>
                <a:srgbClr val="000000"/>
              </a:solidFill>
              <a:latin typeface="Arial"/>
              <a:ea typeface="Arial"/>
              <a:cs typeface="Arial"/>
              <a:sym typeface="Arial"/>
            </a:endParaRPr>
          </a:p>
        </p:txBody>
      </p:sp>
      <p:sp>
        <p:nvSpPr>
          <p:cNvPr id="164" name="Google Shape;164;p30"/>
          <p:cNvSpPr txBox="1"/>
          <p:nvPr/>
        </p:nvSpPr>
        <p:spPr>
          <a:xfrm>
            <a:off x="402868" y="1716712"/>
            <a:ext cx="1138626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2400" b="0" i="0" u="none" strike="noStrike" cap="none">
                <a:solidFill>
                  <a:srgbClr val="000000"/>
                </a:solidFill>
                <a:latin typeface="Calibri"/>
                <a:ea typeface="Calibri"/>
                <a:cs typeface="Calibri"/>
                <a:sym typeface="Calibri"/>
              </a:rPr>
              <a:t>3. ¿Cuántos metros habrá avanzado el mar en Antofagasta y Constitución en 50 años más? </a:t>
            </a:r>
            <a:endParaRPr/>
          </a:p>
        </p:txBody>
      </p:sp>
      <p:pic>
        <p:nvPicPr>
          <p:cNvPr id="165" name="Google Shape;165;p30" descr="Hornitos: el exclusivo oasis en medio del desierto | 24horas"/>
          <p:cNvPicPr preferRelativeResize="0"/>
          <p:nvPr/>
        </p:nvPicPr>
        <p:blipFill rotWithShape="1">
          <a:blip r:embed="rId3">
            <a:alphaModFix/>
          </a:blip>
          <a:srcRect/>
          <a:stretch/>
        </p:blipFill>
        <p:spPr>
          <a:xfrm>
            <a:off x="3353464" y="2868545"/>
            <a:ext cx="5715000" cy="32623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1"/>
          <p:cNvSpPr/>
          <p:nvPr/>
        </p:nvSpPr>
        <p:spPr>
          <a:xfrm>
            <a:off x="402868" y="1716712"/>
            <a:ext cx="11122825" cy="813838"/>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71" name="Google Shape;171;p31"/>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72" name="Google Shape;172;p31"/>
          <p:cNvSpPr txBox="1"/>
          <p:nvPr/>
        </p:nvSpPr>
        <p:spPr>
          <a:xfrm>
            <a:off x="340345" y="727143"/>
            <a:ext cx="41388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endParaRPr sz="2700" b="1" i="0" u="none" strike="noStrike" cap="none">
              <a:solidFill>
                <a:srgbClr val="423B7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a:solidFill>
                  <a:srgbClr val="423B71"/>
                </a:solidFill>
                <a:latin typeface="Calibri"/>
                <a:ea typeface="Calibri"/>
                <a:cs typeface="Calibri"/>
                <a:sym typeface="Calibri"/>
              </a:rPr>
              <a:t>Analicemos la situación</a:t>
            </a:r>
            <a:endParaRPr sz="1400" b="0" i="0" u="none" strike="noStrike" cap="none">
              <a:solidFill>
                <a:srgbClr val="000000"/>
              </a:solidFill>
              <a:latin typeface="Arial"/>
              <a:ea typeface="Arial"/>
              <a:cs typeface="Arial"/>
              <a:sym typeface="Arial"/>
            </a:endParaRPr>
          </a:p>
        </p:txBody>
      </p:sp>
      <p:sp>
        <p:nvSpPr>
          <p:cNvPr id="173" name="Google Shape;173;p31"/>
          <p:cNvSpPr txBox="1"/>
          <p:nvPr/>
        </p:nvSpPr>
        <p:spPr>
          <a:xfrm>
            <a:off x="340345" y="1716712"/>
            <a:ext cx="1112282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a:solidFill>
                  <a:srgbClr val="000000"/>
                </a:solidFill>
                <a:latin typeface="Calibri"/>
                <a:ea typeface="Calibri"/>
                <a:cs typeface="Calibri"/>
                <a:sym typeface="Calibri"/>
              </a:rPr>
              <a:t>4. ¿Cuántos metros habrá avanzado el mar Antofagasta y Constitución en 30 años más? </a:t>
            </a:r>
            <a:endParaRPr/>
          </a:p>
        </p:txBody>
      </p:sp>
      <p:pic>
        <p:nvPicPr>
          <p:cNvPr id="174" name="Google Shape;174;p31"/>
          <p:cNvPicPr preferRelativeResize="0"/>
          <p:nvPr/>
        </p:nvPicPr>
        <p:blipFill rotWithShape="1">
          <a:blip r:embed="rId3">
            <a:alphaModFix/>
          </a:blip>
          <a:srcRect/>
          <a:stretch/>
        </p:blipFill>
        <p:spPr>
          <a:xfrm>
            <a:off x="3508194" y="2976806"/>
            <a:ext cx="5502100" cy="31540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p:nvPr/>
        </p:nvSpPr>
        <p:spPr>
          <a:xfrm>
            <a:off x="402868" y="1716712"/>
            <a:ext cx="10665623" cy="813838"/>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80" name="Google Shape;180;p32"/>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81" name="Google Shape;181;p32"/>
          <p:cNvSpPr txBox="1"/>
          <p:nvPr/>
        </p:nvSpPr>
        <p:spPr>
          <a:xfrm>
            <a:off x="340345" y="727143"/>
            <a:ext cx="41388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endParaRPr sz="2700" b="1" i="0" u="none" strike="noStrike" cap="none">
              <a:solidFill>
                <a:srgbClr val="423B7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a:solidFill>
                  <a:srgbClr val="423B71"/>
                </a:solidFill>
                <a:latin typeface="Calibri"/>
                <a:ea typeface="Calibri"/>
                <a:cs typeface="Calibri"/>
                <a:sym typeface="Calibri"/>
              </a:rPr>
              <a:t>Analicemos la situación</a:t>
            </a:r>
            <a:endParaRPr sz="1400" b="0" i="0" u="none" strike="noStrike" cap="none">
              <a:solidFill>
                <a:srgbClr val="000000"/>
              </a:solidFill>
              <a:latin typeface="Arial"/>
              <a:ea typeface="Arial"/>
              <a:cs typeface="Arial"/>
              <a:sym typeface="Arial"/>
            </a:endParaRPr>
          </a:p>
        </p:txBody>
      </p:sp>
      <p:sp>
        <p:nvSpPr>
          <p:cNvPr id="182" name="Google Shape;182;p32"/>
          <p:cNvSpPr txBox="1"/>
          <p:nvPr/>
        </p:nvSpPr>
        <p:spPr>
          <a:xfrm>
            <a:off x="578091" y="1769631"/>
            <a:ext cx="104904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a:solidFill>
                  <a:srgbClr val="000000"/>
                </a:solidFill>
                <a:latin typeface="Calibri"/>
                <a:ea typeface="Calibri"/>
                <a:cs typeface="Calibri"/>
                <a:sym typeface="Calibri"/>
              </a:rPr>
              <a:t>5. Escribe una fórmula que describa la relación entre el tiempo y el avance del mar para las zonas costeras de Antofagasta y Constitución. </a:t>
            </a:r>
            <a:endParaRPr sz="2400" b="0" i="0" u="none" strike="noStrike" cap="none">
              <a:solidFill>
                <a:srgbClr val="000000"/>
              </a:solidFill>
              <a:latin typeface="Calibri"/>
              <a:ea typeface="Calibri"/>
              <a:cs typeface="Calibri"/>
              <a:sym typeface="Calibri"/>
            </a:endParaRPr>
          </a:p>
        </p:txBody>
      </p:sp>
      <p:pic>
        <p:nvPicPr>
          <p:cNvPr id="183" name="Google Shape;183;p32"/>
          <p:cNvPicPr preferRelativeResize="0"/>
          <p:nvPr/>
        </p:nvPicPr>
        <p:blipFill rotWithShape="1">
          <a:blip r:embed="rId3">
            <a:alphaModFix/>
          </a:blip>
          <a:srcRect/>
          <a:stretch/>
        </p:blipFill>
        <p:spPr>
          <a:xfrm>
            <a:off x="4465673" y="3657600"/>
            <a:ext cx="3777671" cy="279844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3"/>
          <p:cNvSpPr/>
          <p:nvPr/>
        </p:nvSpPr>
        <p:spPr>
          <a:xfrm>
            <a:off x="402868" y="1670256"/>
            <a:ext cx="10665623" cy="813838"/>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89" name="Google Shape;189;p33"/>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90" name="Google Shape;190;p33"/>
          <p:cNvSpPr txBox="1"/>
          <p:nvPr/>
        </p:nvSpPr>
        <p:spPr>
          <a:xfrm>
            <a:off x="340345" y="727143"/>
            <a:ext cx="41388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endParaRPr sz="2700" b="1" i="0" u="none" strike="noStrike" cap="none">
              <a:solidFill>
                <a:srgbClr val="423B7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a:solidFill>
                  <a:srgbClr val="423B71"/>
                </a:solidFill>
                <a:latin typeface="Calibri"/>
                <a:ea typeface="Calibri"/>
                <a:cs typeface="Calibri"/>
                <a:sym typeface="Calibri"/>
              </a:rPr>
              <a:t>Analicemos la situación</a:t>
            </a:r>
            <a:endParaRPr sz="1400" b="0" i="0" u="none" strike="noStrike" cap="none">
              <a:solidFill>
                <a:srgbClr val="000000"/>
              </a:solidFill>
              <a:latin typeface="Arial"/>
              <a:ea typeface="Arial"/>
              <a:cs typeface="Arial"/>
              <a:sym typeface="Arial"/>
            </a:endParaRPr>
          </a:p>
        </p:txBody>
      </p:sp>
      <p:sp>
        <p:nvSpPr>
          <p:cNvPr id="191" name="Google Shape;191;p33"/>
          <p:cNvSpPr txBox="1"/>
          <p:nvPr/>
        </p:nvSpPr>
        <p:spPr>
          <a:xfrm>
            <a:off x="454055" y="1653760"/>
            <a:ext cx="104904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a:solidFill>
                  <a:srgbClr val="000000"/>
                </a:solidFill>
                <a:latin typeface="Calibri"/>
                <a:ea typeface="Calibri"/>
                <a:cs typeface="Calibri"/>
                <a:sym typeface="Calibri"/>
              </a:rPr>
              <a:t>6. Utiliza las fórmulas para calcular el avance del mar después de 2 años.</a:t>
            </a:r>
            <a:endParaRPr/>
          </a:p>
        </p:txBody>
      </p:sp>
      <p:sp>
        <p:nvSpPr>
          <p:cNvPr id="194" name="Google Shape;194;p33"/>
          <p:cNvSpPr txBox="1"/>
          <p:nvPr/>
        </p:nvSpPr>
        <p:spPr>
          <a:xfrm>
            <a:off x="1618158" y="3207973"/>
            <a:ext cx="3715842"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600" b="1" i="0" u="none" strike="noStrike" cap="none">
                <a:solidFill>
                  <a:srgbClr val="433B71"/>
                </a:solidFill>
                <a:sym typeface="Arial"/>
              </a:rPr>
              <a:t>En Antofagasta</a:t>
            </a:r>
            <a:endParaRPr b="1">
              <a:solidFill>
                <a:srgbClr val="433B71"/>
              </a:solidFill>
            </a:endParaRPr>
          </a:p>
        </p:txBody>
      </p:sp>
      <p:sp>
        <p:nvSpPr>
          <p:cNvPr id="195" name="Google Shape;195;p33"/>
          <p:cNvSpPr txBox="1"/>
          <p:nvPr/>
        </p:nvSpPr>
        <p:spPr>
          <a:xfrm>
            <a:off x="6646716" y="3207973"/>
            <a:ext cx="3725373"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600" b="1" i="0" u="none" strike="noStrike" cap="none">
                <a:solidFill>
                  <a:srgbClr val="433B71"/>
                </a:solidFill>
                <a:sym typeface="Arial"/>
              </a:rPr>
              <a:t>En Constitución</a:t>
            </a:r>
            <a:endParaRPr b="1">
              <a:solidFill>
                <a:srgbClr val="433B71"/>
              </a:solidFill>
            </a:endParaRPr>
          </a:p>
        </p:txBody>
      </p:sp>
      <mc:AlternateContent xmlns:mc="http://schemas.openxmlformats.org/markup-compatibility/2006">
        <mc:Choice xmlns:a14="http://schemas.microsoft.com/office/drawing/2010/main" Requires="a14">
          <p:sp>
            <p:nvSpPr>
              <p:cNvPr id="10" name="Rectángulo 9"/>
              <p:cNvSpPr/>
              <p:nvPr/>
            </p:nvSpPr>
            <p:spPr>
              <a:xfrm>
                <a:off x="1616255" y="4088403"/>
                <a:ext cx="3219471" cy="1720471"/>
              </a:xfrm>
              <a:prstGeom prst="rect">
                <a:avLst/>
              </a:prstGeom>
            </p:spPr>
            <p:txBody>
              <a:bodyPr wrap="none">
                <a:spAutoFit/>
              </a:bodyPr>
              <a:lstStyle/>
              <a:p>
                <a:pPr lvl="0" indent="179999" algn="ctr">
                  <a:lnSpc>
                    <a:spcPct val="115000"/>
                  </a:lnSpc>
                  <a:buClr>
                    <a:schemeClr val="dk1"/>
                  </a:buClr>
                  <a:buSzPts val="1100"/>
                </a:pPr>
                <a14:m>
                  <m:oMathPara xmlns:m="http://schemas.openxmlformats.org/officeDocument/2006/math">
                    <m:oMathParaPr>
                      <m:jc m:val="centerGroup"/>
                    </m:oMathParaPr>
                    <m:oMath xmlns:m="http://schemas.openxmlformats.org/officeDocument/2006/math">
                      <m:r>
                        <a:rPr lang="es-MX" sz="4800" i="1" smtClean="0">
                          <a:solidFill>
                            <a:schemeClr val="dk1"/>
                          </a:solidFill>
                          <a:latin typeface="Cambria Math" panose="02040503050406030204" pitchFamily="18" charset="0"/>
                          <a:ea typeface="Calibri"/>
                          <a:cs typeface="Calibri"/>
                          <a:sym typeface="Calibri"/>
                        </a:rPr>
                        <m:t>𝑦</m:t>
                      </m:r>
                      <m:r>
                        <a:rPr lang="es-MX" sz="4800" i="1" smtClean="0">
                          <a:solidFill>
                            <a:schemeClr val="dk1"/>
                          </a:solidFill>
                          <a:latin typeface="Cambria Math" panose="02040503050406030204" pitchFamily="18" charset="0"/>
                          <a:ea typeface="Calibri"/>
                          <a:cs typeface="Calibri"/>
                          <a:sym typeface="Calibri"/>
                        </a:rPr>
                        <m:t>=</m:t>
                      </m:r>
                      <m:r>
                        <a:rPr lang="es-MX" sz="4800" i="1" smtClean="0">
                          <a:solidFill>
                            <a:schemeClr val="dk1"/>
                          </a:solidFill>
                          <a:latin typeface="Cambria Math" panose="02040503050406030204" pitchFamily="18" charset="0"/>
                          <a:ea typeface="Calibri"/>
                          <a:cs typeface="Calibri"/>
                          <a:sym typeface="Calibri"/>
                        </a:rPr>
                        <m:t>0</m:t>
                      </m:r>
                      <m:r>
                        <a:rPr lang="es-MX" sz="4800" i="1" smtClean="0">
                          <a:solidFill>
                            <a:schemeClr val="dk1"/>
                          </a:solidFill>
                          <a:latin typeface="Cambria Math" panose="02040503050406030204" pitchFamily="18" charset="0"/>
                          <a:ea typeface="Calibri"/>
                          <a:cs typeface="Calibri"/>
                          <a:sym typeface="Calibri"/>
                        </a:rPr>
                        <m:t>,</m:t>
                      </m:r>
                      <m:r>
                        <a:rPr lang="es-MX" sz="4800" i="1" smtClean="0">
                          <a:solidFill>
                            <a:schemeClr val="dk1"/>
                          </a:solidFill>
                          <a:latin typeface="Cambria Math" panose="02040503050406030204" pitchFamily="18" charset="0"/>
                          <a:ea typeface="Calibri"/>
                          <a:cs typeface="Calibri"/>
                          <a:sym typeface="Calibri"/>
                        </a:rPr>
                        <m:t>6</m:t>
                      </m:r>
                      <m:r>
                        <a:rPr lang="es-MX" sz="4800" i="1" smtClean="0">
                          <a:solidFill>
                            <a:schemeClr val="dk1"/>
                          </a:solidFill>
                          <a:latin typeface="Cambria Math" panose="02040503050406030204" pitchFamily="18" charset="0"/>
                          <a:ea typeface="Calibri"/>
                          <a:cs typeface="Calibri"/>
                          <a:sym typeface="Calibri"/>
                        </a:rPr>
                        <m:t>∙ </m:t>
                      </m:r>
                      <m:r>
                        <a:rPr lang="es-MX" sz="4800" i="1" smtClean="0">
                          <a:solidFill>
                            <a:schemeClr val="dk1"/>
                          </a:solidFill>
                          <a:latin typeface="Cambria Math" panose="02040503050406030204" pitchFamily="18" charset="0"/>
                          <a:ea typeface="Calibri"/>
                          <a:cs typeface="Calibri"/>
                          <a:sym typeface="Calibri"/>
                        </a:rPr>
                        <m:t>𝑥</m:t>
                      </m:r>
                    </m:oMath>
                  </m:oMathPara>
                </a14:m>
                <a:endParaRPr lang="es-MX" sz="4800" smtClean="0">
                  <a:solidFill>
                    <a:schemeClr val="dk1"/>
                  </a:solidFill>
                  <a:latin typeface="Calibri" panose="020F0502020204030204" pitchFamily="34" charset="0"/>
                  <a:ea typeface="Calibri"/>
                  <a:cs typeface="Calibri" panose="020F0502020204030204" pitchFamily="34" charset="0"/>
                  <a:sym typeface="Calibri"/>
                </a:endParaRPr>
              </a:p>
              <a:p>
                <a:pPr lvl="0" indent="179999" algn="ctr">
                  <a:lnSpc>
                    <a:spcPct val="115000"/>
                  </a:lnSpc>
                  <a:buClr>
                    <a:schemeClr val="dk1"/>
                  </a:buClr>
                  <a:buSzPts val="1100"/>
                </a:pPr>
                <a:endParaRPr lang="es-MX" sz="4400">
                  <a:solidFill>
                    <a:schemeClr val="dk1"/>
                  </a:solidFill>
                  <a:latin typeface="Calibri" panose="020F0502020204030204" pitchFamily="34" charset="0"/>
                  <a:ea typeface="Calibri"/>
                  <a:cs typeface="Calibri" panose="020F0502020204030204" pitchFamily="34" charset="0"/>
                  <a:sym typeface="Calibri"/>
                </a:endParaRPr>
              </a:p>
            </p:txBody>
          </p:sp>
        </mc:Choice>
        <mc:Fallback>
          <p:sp>
            <p:nvSpPr>
              <p:cNvPr id="10" name="Rectángulo 9"/>
              <p:cNvSpPr>
                <a:spLocks noRot="1" noChangeAspect="1" noMove="1" noResize="1" noEditPoints="1" noAdjustHandles="1" noChangeArrowheads="1" noChangeShapeType="1" noTextEdit="1"/>
              </p:cNvSpPr>
              <p:nvPr/>
            </p:nvSpPr>
            <p:spPr>
              <a:xfrm>
                <a:off x="1616255" y="4088403"/>
                <a:ext cx="3219471" cy="1720471"/>
              </a:xfrm>
              <a:prstGeom prst="rect">
                <a:avLst/>
              </a:prstGeom>
              <a:blipFill>
                <a:blip r:embed="rId3"/>
                <a:stretch>
                  <a:fillRect/>
                </a:stretch>
              </a:blipFill>
            </p:spPr>
            <p:txBody>
              <a:bodyPr/>
              <a:lstStyle/>
              <a:p>
                <a:r>
                  <a:rPr lang="es-CL">
                    <a:noFill/>
                  </a:rPr>
                  <a:t> </a:t>
                </a:r>
              </a:p>
            </p:txBody>
          </p:sp>
        </mc:Fallback>
      </mc:AlternateContent>
      <mc:AlternateContent xmlns:mc="http://schemas.openxmlformats.org/markup-compatibility/2006">
        <mc:Choice xmlns:a14="http://schemas.microsoft.com/office/drawing/2010/main" Requires="a14">
          <p:sp>
            <p:nvSpPr>
              <p:cNvPr id="11" name="Rectángulo 10"/>
              <p:cNvSpPr/>
              <p:nvPr/>
            </p:nvSpPr>
            <p:spPr>
              <a:xfrm>
                <a:off x="6760874" y="4111261"/>
                <a:ext cx="3219471" cy="1674754"/>
              </a:xfrm>
              <a:prstGeom prst="rect">
                <a:avLst/>
              </a:prstGeom>
            </p:spPr>
            <p:txBody>
              <a:bodyPr wrap="none">
                <a:spAutoFit/>
              </a:bodyPr>
              <a:lstStyle/>
              <a:p>
                <a:pPr lvl="0" indent="179999" algn="ctr">
                  <a:lnSpc>
                    <a:spcPct val="115000"/>
                  </a:lnSpc>
                  <a:buClr>
                    <a:schemeClr val="dk1"/>
                  </a:buClr>
                  <a:buSzPts val="1100"/>
                </a:pPr>
                <a14:m>
                  <m:oMathPara xmlns:m="http://schemas.openxmlformats.org/officeDocument/2006/math">
                    <m:oMathParaPr>
                      <m:jc m:val="centerGroup"/>
                    </m:oMathParaPr>
                    <m:oMath xmlns:m="http://schemas.openxmlformats.org/officeDocument/2006/math">
                      <m:r>
                        <a:rPr lang="es-MX" sz="4800" i="1" smtClean="0">
                          <a:solidFill>
                            <a:schemeClr val="dk1"/>
                          </a:solidFill>
                          <a:latin typeface="Cambria Math" panose="02040503050406030204" pitchFamily="18" charset="0"/>
                          <a:ea typeface="Calibri"/>
                          <a:cs typeface="Calibri"/>
                          <a:sym typeface="Calibri"/>
                        </a:rPr>
                        <m:t>𝑦</m:t>
                      </m:r>
                      <m:r>
                        <a:rPr lang="es-MX" sz="4800" i="1" smtClean="0">
                          <a:solidFill>
                            <a:schemeClr val="dk1"/>
                          </a:solidFill>
                          <a:latin typeface="Cambria Math" panose="02040503050406030204" pitchFamily="18" charset="0"/>
                          <a:ea typeface="Calibri"/>
                          <a:cs typeface="Calibri"/>
                          <a:sym typeface="Calibri"/>
                        </a:rPr>
                        <m:t>=</m:t>
                      </m:r>
                      <m:r>
                        <a:rPr lang="es-MX" sz="4800" i="1" smtClean="0">
                          <a:solidFill>
                            <a:schemeClr val="dk1"/>
                          </a:solidFill>
                          <a:latin typeface="Cambria Math" panose="02040503050406030204" pitchFamily="18" charset="0"/>
                          <a:ea typeface="Calibri"/>
                          <a:cs typeface="Calibri"/>
                          <a:sym typeface="Calibri"/>
                        </a:rPr>
                        <m:t>0</m:t>
                      </m:r>
                      <m:r>
                        <a:rPr lang="es-MX" sz="4800" i="1" smtClean="0">
                          <a:solidFill>
                            <a:schemeClr val="dk1"/>
                          </a:solidFill>
                          <a:latin typeface="Cambria Math" panose="02040503050406030204" pitchFamily="18" charset="0"/>
                          <a:ea typeface="Calibri"/>
                          <a:cs typeface="Calibri"/>
                          <a:sym typeface="Calibri"/>
                        </a:rPr>
                        <m:t>,</m:t>
                      </m:r>
                      <m:r>
                        <a:rPr lang="es-MX" sz="4800" b="0" i="1" smtClean="0">
                          <a:solidFill>
                            <a:schemeClr val="dk1"/>
                          </a:solidFill>
                          <a:latin typeface="Cambria Math" panose="02040503050406030204" pitchFamily="18" charset="0"/>
                          <a:ea typeface="Calibri"/>
                          <a:cs typeface="Calibri"/>
                          <a:sym typeface="Calibri"/>
                        </a:rPr>
                        <m:t>8</m:t>
                      </m:r>
                      <m:r>
                        <a:rPr lang="es-MX" sz="4800" i="1" smtClean="0">
                          <a:solidFill>
                            <a:schemeClr val="dk1"/>
                          </a:solidFill>
                          <a:latin typeface="Cambria Math" panose="02040503050406030204" pitchFamily="18" charset="0"/>
                          <a:ea typeface="Calibri"/>
                          <a:cs typeface="Calibri"/>
                          <a:sym typeface="Calibri"/>
                        </a:rPr>
                        <m:t>∙ </m:t>
                      </m:r>
                      <m:r>
                        <a:rPr lang="es-MX" sz="4800" i="1" smtClean="0">
                          <a:solidFill>
                            <a:schemeClr val="dk1"/>
                          </a:solidFill>
                          <a:latin typeface="Cambria Math" panose="02040503050406030204" pitchFamily="18" charset="0"/>
                          <a:ea typeface="Calibri"/>
                          <a:cs typeface="Calibri"/>
                          <a:sym typeface="Calibri"/>
                        </a:rPr>
                        <m:t>𝑥</m:t>
                      </m:r>
                    </m:oMath>
                  </m:oMathPara>
                </a14:m>
                <a:endParaRPr lang="es-MX" sz="4800" smtClean="0">
                  <a:solidFill>
                    <a:schemeClr val="dk1"/>
                  </a:solidFill>
                  <a:latin typeface="Calibri" panose="020F0502020204030204" pitchFamily="34" charset="0"/>
                  <a:ea typeface="Calibri"/>
                  <a:cs typeface="Calibri" panose="020F0502020204030204" pitchFamily="34" charset="0"/>
                  <a:sym typeface="Calibri"/>
                </a:endParaRPr>
              </a:p>
              <a:p>
                <a:pPr lvl="0" indent="179999" algn="ctr">
                  <a:lnSpc>
                    <a:spcPct val="115000"/>
                  </a:lnSpc>
                  <a:buClr>
                    <a:schemeClr val="dk1"/>
                  </a:buClr>
                  <a:buSzPts val="1100"/>
                </a:pPr>
                <a:endParaRPr lang="es-MX" sz="4400">
                  <a:solidFill>
                    <a:schemeClr val="dk1"/>
                  </a:solidFill>
                  <a:latin typeface="Calibri" panose="020F0502020204030204" pitchFamily="34" charset="0"/>
                  <a:ea typeface="Calibri"/>
                  <a:cs typeface="Calibri" panose="020F0502020204030204" pitchFamily="34" charset="0"/>
                  <a:sym typeface="Calibri"/>
                </a:endParaRPr>
              </a:p>
            </p:txBody>
          </p:sp>
        </mc:Choice>
        <mc:Fallback>
          <p:sp>
            <p:nvSpPr>
              <p:cNvPr id="11" name="Rectángulo 10"/>
              <p:cNvSpPr>
                <a:spLocks noRot="1" noChangeAspect="1" noMove="1" noResize="1" noEditPoints="1" noAdjustHandles="1" noChangeArrowheads="1" noChangeShapeType="1" noTextEdit="1"/>
              </p:cNvSpPr>
              <p:nvPr/>
            </p:nvSpPr>
            <p:spPr>
              <a:xfrm>
                <a:off x="6760874" y="4111261"/>
                <a:ext cx="3219471" cy="1674754"/>
              </a:xfrm>
              <a:prstGeom prst="rect">
                <a:avLst/>
              </a:prstGeom>
              <a:blipFill>
                <a:blip r:embed="rId4"/>
                <a:stretch>
                  <a:fillRect/>
                </a:stretch>
              </a:blipFill>
            </p:spPr>
            <p:txBody>
              <a:bodyPr/>
              <a:lstStyle/>
              <a:p>
                <a:r>
                  <a:rPr lang="es-CL">
                    <a:noFill/>
                  </a:rPr>
                  <a:t> </a:t>
                </a:r>
              </a:p>
            </p:txBody>
          </p:sp>
        </mc:Fallback>
      </mc:AlternateContent>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6"/>
          <p:cNvSpPr/>
          <p:nvPr/>
        </p:nvSpPr>
        <p:spPr>
          <a:xfrm>
            <a:off x="337577" y="1628435"/>
            <a:ext cx="11048397" cy="752364"/>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201" name="Google Shape;201;p26"/>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202" name="Google Shape;202;p26"/>
          <p:cNvSpPr txBox="1"/>
          <p:nvPr/>
        </p:nvSpPr>
        <p:spPr>
          <a:xfrm>
            <a:off x="337577" y="1318357"/>
            <a:ext cx="104904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a:solidFill>
                  <a:srgbClr val="000000"/>
                </a:solidFill>
                <a:latin typeface="Calibri"/>
                <a:ea typeface="Calibri"/>
                <a:cs typeface="Calibri"/>
                <a:sym typeface="Calibri"/>
              </a:rPr>
              <a:t>6. Utiliza las fórmulas para calcular el avance del mar después de 2 años.</a:t>
            </a:r>
            <a:endParaRPr sz="2400" b="0" i="0" u="none" strike="noStrike" cap="none">
              <a:solidFill>
                <a:srgbClr val="000000"/>
              </a:solidFill>
              <a:latin typeface="Calibri"/>
              <a:ea typeface="Calibri"/>
              <a:cs typeface="Calibri"/>
              <a:sym typeface="Calibri"/>
            </a:endParaRPr>
          </a:p>
        </p:txBody>
      </p:sp>
      <p:sp>
        <p:nvSpPr>
          <p:cNvPr id="203" name="Google Shape;203;p26"/>
          <p:cNvSpPr txBox="1"/>
          <p:nvPr/>
        </p:nvSpPr>
        <p:spPr>
          <a:xfrm>
            <a:off x="337577" y="1057100"/>
            <a:ext cx="4211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700"/>
              <a:buFont typeface="Arial"/>
              <a:buNone/>
            </a:pPr>
            <a:r>
              <a:rPr lang="es-419" sz="2700" b="1" i="0" u="none" strike="noStrike" cap="none">
                <a:solidFill>
                  <a:srgbClr val="423B71"/>
                </a:solidFill>
                <a:latin typeface="Calibri"/>
                <a:ea typeface="Calibri"/>
                <a:cs typeface="Calibri"/>
                <a:sym typeface="Calibri"/>
              </a:rPr>
              <a:t>Analicemos la situación</a:t>
            </a:r>
            <a:endParaRPr sz="1400" b="0" i="0" u="none" strike="noStrike" cap="none">
              <a:solidFill>
                <a:srgbClr val="000000"/>
              </a:solidFill>
              <a:latin typeface="Arial"/>
              <a:ea typeface="Arial"/>
              <a:cs typeface="Arial"/>
              <a:sym typeface="Arial"/>
            </a:endParaRPr>
          </a:p>
        </p:txBody>
      </p:sp>
      <p:sp>
        <p:nvSpPr>
          <p:cNvPr id="207" name="Google Shape;207;p26"/>
          <p:cNvSpPr txBox="1"/>
          <p:nvPr/>
        </p:nvSpPr>
        <p:spPr>
          <a:xfrm>
            <a:off x="1136906" y="5235493"/>
            <a:ext cx="2964039" cy="120028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s-419" sz="2400" i="0" u="none" strike="noStrike" cap="none">
                <a:solidFill>
                  <a:srgbClr val="000000"/>
                </a:solidFill>
                <a:latin typeface="Calibri"/>
                <a:ea typeface="Calibri"/>
                <a:cs typeface="Calibri"/>
                <a:sym typeface="Calibri"/>
              </a:rPr>
              <a:t>En </a:t>
            </a:r>
            <a:r>
              <a:rPr lang="es-419" sz="2400" b="1" i="0" u="none" strike="noStrike" cap="none">
                <a:solidFill>
                  <a:srgbClr val="000000"/>
                </a:solidFill>
                <a:latin typeface="Calibri"/>
                <a:ea typeface="Calibri"/>
                <a:cs typeface="Calibri"/>
                <a:sym typeface="Calibri"/>
              </a:rPr>
              <a:t>2</a:t>
            </a:r>
            <a:r>
              <a:rPr lang="es-419" sz="2400" i="0" u="none" strike="noStrike" cap="none">
                <a:solidFill>
                  <a:srgbClr val="000000"/>
                </a:solidFill>
                <a:latin typeface="Calibri"/>
                <a:ea typeface="Calibri"/>
                <a:cs typeface="Calibri"/>
                <a:sym typeface="Calibri"/>
              </a:rPr>
              <a:t> años más, el mar avanzará </a:t>
            </a:r>
            <a:r>
              <a:rPr lang="es-419" sz="2400" b="1" i="0" u="none" strike="noStrike" cap="none">
                <a:solidFill>
                  <a:srgbClr val="000000"/>
                </a:solidFill>
                <a:latin typeface="Calibri"/>
                <a:ea typeface="Calibri"/>
                <a:cs typeface="Calibri"/>
                <a:sym typeface="Calibri"/>
              </a:rPr>
              <a:t>1,2</a:t>
            </a:r>
            <a:r>
              <a:rPr lang="es-419" sz="2400" i="0" u="none" strike="noStrike" cap="none">
                <a:solidFill>
                  <a:srgbClr val="000000"/>
                </a:solidFill>
                <a:latin typeface="Calibri"/>
                <a:ea typeface="Calibri"/>
                <a:cs typeface="Calibri"/>
                <a:sym typeface="Calibri"/>
              </a:rPr>
              <a:t> metros (1 m y 20 cm).</a:t>
            </a:r>
            <a:endParaRPr sz="2400" i="0" u="none" strike="noStrike" cap="none">
              <a:solidFill>
                <a:srgbClr val="000000"/>
              </a:solidFill>
              <a:latin typeface="Calibri"/>
              <a:ea typeface="Calibri"/>
              <a:cs typeface="Calibri"/>
              <a:sym typeface="Calibri"/>
            </a:endParaRPr>
          </a:p>
        </p:txBody>
      </p:sp>
      <p:sp>
        <p:nvSpPr>
          <p:cNvPr id="210" name="Google Shape;210;p26"/>
          <p:cNvSpPr txBox="1"/>
          <p:nvPr/>
        </p:nvSpPr>
        <p:spPr>
          <a:xfrm>
            <a:off x="6751541" y="5235493"/>
            <a:ext cx="2918932" cy="120028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s-419" sz="2400" i="0" u="none" strike="noStrike" cap="none">
                <a:solidFill>
                  <a:srgbClr val="000000"/>
                </a:solidFill>
                <a:latin typeface="Calibri"/>
                <a:ea typeface="Calibri"/>
                <a:cs typeface="Calibri"/>
                <a:sym typeface="Calibri"/>
              </a:rPr>
              <a:t>En </a:t>
            </a:r>
            <a:r>
              <a:rPr lang="es-419" sz="2400" b="1" i="0" u="none" strike="noStrike" cap="none">
                <a:solidFill>
                  <a:srgbClr val="000000"/>
                </a:solidFill>
                <a:latin typeface="Calibri"/>
                <a:ea typeface="Calibri"/>
                <a:cs typeface="Calibri"/>
                <a:sym typeface="Calibri"/>
              </a:rPr>
              <a:t>2</a:t>
            </a:r>
            <a:r>
              <a:rPr lang="es-419" sz="2400" i="0" u="none" strike="noStrike" cap="none">
                <a:solidFill>
                  <a:srgbClr val="000000"/>
                </a:solidFill>
                <a:latin typeface="Calibri"/>
                <a:ea typeface="Calibri"/>
                <a:cs typeface="Calibri"/>
                <a:sym typeface="Calibri"/>
              </a:rPr>
              <a:t> años más, el mar avanzará </a:t>
            </a:r>
            <a:r>
              <a:rPr lang="es-419" sz="2400" b="1" i="0" u="none" strike="noStrike" cap="none">
                <a:solidFill>
                  <a:srgbClr val="000000"/>
                </a:solidFill>
                <a:latin typeface="Calibri"/>
                <a:ea typeface="Calibri"/>
                <a:cs typeface="Calibri"/>
                <a:sym typeface="Calibri"/>
              </a:rPr>
              <a:t>1,6</a:t>
            </a:r>
            <a:r>
              <a:rPr lang="es-419" sz="2400" i="0" u="none" strike="noStrike" cap="none">
                <a:solidFill>
                  <a:srgbClr val="000000"/>
                </a:solidFill>
                <a:latin typeface="Calibri"/>
                <a:ea typeface="Calibri"/>
                <a:cs typeface="Calibri"/>
                <a:sym typeface="Calibri"/>
              </a:rPr>
              <a:t> metros (1 m y 20 cm).</a:t>
            </a:r>
            <a:endParaRPr sz="2400" i="0" u="none" strike="noStrike" cap="none">
              <a:solidFill>
                <a:srgbClr val="000000"/>
              </a:solidFill>
              <a:latin typeface="Calibri"/>
              <a:ea typeface="Calibri"/>
              <a:cs typeface="Calibri"/>
              <a:sym typeface="Calibri"/>
            </a:endParaRPr>
          </a:p>
        </p:txBody>
      </p:sp>
      <p:sp>
        <p:nvSpPr>
          <p:cNvPr id="212" name="Google Shape;212;p26"/>
          <p:cNvSpPr txBox="1"/>
          <p:nvPr/>
        </p:nvSpPr>
        <p:spPr>
          <a:xfrm>
            <a:off x="1187297" y="2656914"/>
            <a:ext cx="33393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2800" b="1" i="0" u="none" strike="noStrike" cap="none">
                <a:solidFill>
                  <a:srgbClr val="433B71"/>
                </a:solidFill>
                <a:sym typeface="Arial"/>
              </a:rPr>
              <a:t>En Antofagasta</a:t>
            </a:r>
            <a:endParaRPr sz="1100" b="1">
              <a:solidFill>
                <a:srgbClr val="433B71"/>
              </a:solidFill>
            </a:endParaRPr>
          </a:p>
        </p:txBody>
      </p:sp>
      <p:sp>
        <p:nvSpPr>
          <p:cNvPr id="213" name="Google Shape;213;p26"/>
          <p:cNvSpPr txBox="1"/>
          <p:nvPr/>
        </p:nvSpPr>
        <p:spPr>
          <a:xfrm>
            <a:off x="6751541" y="2674374"/>
            <a:ext cx="34164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2800" b="1" i="0" u="none" strike="noStrike" cap="none">
                <a:solidFill>
                  <a:srgbClr val="433B71"/>
                </a:solidFill>
                <a:sym typeface="Arial"/>
              </a:rPr>
              <a:t>En Constitución</a:t>
            </a:r>
            <a:endParaRPr sz="1100" b="1">
              <a:solidFill>
                <a:srgbClr val="433B71"/>
              </a:solidFill>
            </a:endParaRPr>
          </a:p>
        </p:txBody>
      </p:sp>
      <mc:AlternateContent xmlns:mc="http://schemas.openxmlformats.org/markup-compatibility/2006">
        <mc:Choice xmlns:a14="http://schemas.microsoft.com/office/drawing/2010/main" Requires="a14">
          <p:sp>
            <p:nvSpPr>
              <p:cNvPr id="2" name="Rectángulo 1"/>
              <p:cNvSpPr/>
              <p:nvPr/>
            </p:nvSpPr>
            <p:spPr>
              <a:xfrm>
                <a:off x="1294627" y="3300891"/>
                <a:ext cx="1952201" cy="1037592"/>
              </a:xfrm>
              <a:prstGeom prst="rect">
                <a:avLst/>
              </a:prstGeom>
            </p:spPr>
            <p:txBody>
              <a:bodyPr wrap="none">
                <a:spAutoFit/>
              </a:bodyPr>
              <a:lstStyle/>
              <a:p>
                <a:pPr lvl="0" indent="179999" algn="ctr">
                  <a:lnSpc>
                    <a:spcPct val="115000"/>
                  </a:lnSpc>
                  <a:buClr>
                    <a:schemeClr val="dk1"/>
                  </a:buClr>
                  <a:buSzPts val="1100"/>
                </a:pPr>
                <a14:m>
                  <m:oMathPara xmlns:m="http://schemas.openxmlformats.org/officeDocument/2006/math">
                    <m:oMathParaPr>
                      <m:jc m:val="centerGroup"/>
                    </m:oMathParaPr>
                    <m:oMath xmlns:m="http://schemas.openxmlformats.org/officeDocument/2006/math">
                      <m:r>
                        <a:rPr lang="es-MX" sz="2800" i="1" smtClean="0">
                          <a:solidFill>
                            <a:schemeClr val="dk1"/>
                          </a:solidFill>
                          <a:latin typeface="Cambria Math" panose="02040503050406030204" pitchFamily="18" charset="0"/>
                          <a:ea typeface="Calibri"/>
                          <a:cs typeface="Calibri"/>
                          <a:sym typeface="Calibri"/>
                        </a:rPr>
                        <m:t>𝑦</m:t>
                      </m:r>
                      <m:r>
                        <a:rPr lang="es-MX" sz="2800" i="1" smtClean="0">
                          <a:solidFill>
                            <a:schemeClr val="dk1"/>
                          </a:solidFill>
                          <a:latin typeface="Cambria Math" panose="02040503050406030204" pitchFamily="18" charset="0"/>
                          <a:ea typeface="Calibri"/>
                          <a:cs typeface="Calibri"/>
                          <a:sym typeface="Calibri"/>
                        </a:rPr>
                        <m:t>=0,6∙ </m:t>
                      </m:r>
                      <m:r>
                        <a:rPr lang="es-MX" sz="2800" i="1" smtClean="0">
                          <a:solidFill>
                            <a:schemeClr val="dk1"/>
                          </a:solidFill>
                          <a:latin typeface="Cambria Math" panose="02040503050406030204" pitchFamily="18" charset="0"/>
                          <a:ea typeface="Calibri"/>
                          <a:cs typeface="Calibri"/>
                          <a:sym typeface="Calibri"/>
                        </a:rPr>
                        <m:t>𝑥</m:t>
                      </m:r>
                    </m:oMath>
                  </m:oMathPara>
                </a14:m>
                <a:endParaRPr lang="es-MX" sz="2800" smtClean="0">
                  <a:solidFill>
                    <a:schemeClr val="dk1"/>
                  </a:solidFill>
                  <a:latin typeface="Calibri" panose="020F0502020204030204" pitchFamily="34" charset="0"/>
                  <a:ea typeface="Calibri"/>
                  <a:cs typeface="Calibri" panose="020F0502020204030204" pitchFamily="34" charset="0"/>
                  <a:sym typeface="Calibri"/>
                </a:endParaRPr>
              </a:p>
              <a:p>
                <a:pPr lvl="0" indent="179999" algn="ctr">
                  <a:lnSpc>
                    <a:spcPct val="115000"/>
                  </a:lnSpc>
                  <a:buClr>
                    <a:schemeClr val="dk1"/>
                  </a:buClr>
                  <a:buSzPts val="1100"/>
                </a:pPr>
                <a:endParaRPr lang="es-MX" sz="2700">
                  <a:solidFill>
                    <a:schemeClr val="dk1"/>
                  </a:solidFill>
                  <a:latin typeface="Calibri" panose="020F0502020204030204" pitchFamily="34" charset="0"/>
                  <a:ea typeface="Calibri"/>
                  <a:cs typeface="Calibri" panose="020F0502020204030204" pitchFamily="34" charset="0"/>
                  <a:sym typeface="Calibri"/>
                </a:endParaRPr>
              </a:p>
            </p:txBody>
          </p:sp>
        </mc:Choice>
        <mc:Fallback>
          <p:sp>
            <p:nvSpPr>
              <p:cNvPr id="2" name="Rectángulo 1"/>
              <p:cNvSpPr>
                <a:spLocks noRot="1" noChangeAspect="1" noMove="1" noResize="1" noEditPoints="1" noAdjustHandles="1" noChangeArrowheads="1" noChangeShapeType="1" noTextEdit="1"/>
              </p:cNvSpPr>
              <p:nvPr/>
            </p:nvSpPr>
            <p:spPr>
              <a:xfrm>
                <a:off x="1294627" y="3300891"/>
                <a:ext cx="1952201" cy="1037592"/>
              </a:xfrm>
              <a:prstGeom prst="rect">
                <a:avLst/>
              </a:prstGeom>
              <a:blipFill>
                <a:blip r:embed="rId3"/>
                <a:stretch>
                  <a:fillRect/>
                </a:stretch>
              </a:blipFill>
            </p:spPr>
            <p:txBody>
              <a:bodyPr/>
              <a:lstStyle/>
              <a:p>
                <a:r>
                  <a:rPr lang="es-CL">
                    <a:noFill/>
                  </a:rPr>
                  <a:t> </a:t>
                </a:r>
              </a:p>
            </p:txBody>
          </p:sp>
        </mc:Fallback>
      </mc:AlternateContent>
      <mc:AlternateContent xmlns:mc="http://schemas.openxmlformats.org/markup-compatibility/2006">
        <mc:Choice xmlns:a14="http://schemas.microsoft.com/office/drawing/2010/main" Requires="a14">
          <p:sp>
            <p:nvSpPr>
              <p:cNvPr id="3" name="Rectángulo 2"/>
              <p:cNvSpPr/>
              <p:nvPr/>
            </p:nvSpPr>
            <p:spPr>
              <a:xfrm>
                <a:off x="1187297" y="4537489"/>
                <a:ext cx="1604782" cy="587853"/>
              </a:xfrm>
              <a:prstGeom prst="rect">
                <a:avLst/>
              </a:prstGeom>
            </p:spPr>
            <p:txBody>
              <a:bodyPr wrap="square">
                <a:spAutoFit/>
              </a:bodyPr>
              <a:lstStyle/>
              <a:p>
                <a:pPr indent="179999" algn="ctr">
                  <a:lnSpc>
                    <a:spcPct val="115000"/>
                  </a:lnSpc>
                  <a:buClr>
                    <a:schemeClr val="dk1"/>
                  </a:buClr>
                  <a:buSzPts val="1100"/>
                </a:pPr>
                <a14:m>
                  <m:oMathPara xmlns:m="http://schemas.openxmlformats.org/officeDocument/2006/math">
                    <m:oMathParaPr>
                      <m:jc m:val="centerGroup"/>
                    </m:oMathParaPr>
                    <m:oMath xmlns:m="http://schemas.openxmlformats.org/officeDocument/2006/math">
                      <m:r>
                        <a:rPr lang="es-MX" sz="2800" i="1">
                          <a:solidFill>
                            <a:schemeClr val="dk1"/>
                          </a:solidFill>
                          <a:latin typeface="Cambria Math" panose="02040503050406030204" pitchFamily="18" charset="0"/>
                          <a:ea typeface="Calibri"/>
                          <a:cs typeface="Calibri"/>
                          <a:sym typeface="Calibri"/>
                        </a:rPr>
                        <m:t>𝑦</m:t>
                      </m:r>
                      <m:r>
                        <a:rPr lang="es-MX" sz="2800" i="1">
                          <a:solidFill>
                            <a:schemeClr val="dk1"/>
                          </a:solidFill>
                          <a:latin typeface="Cambria Math" panose="02040503050406030204" pitchFamily="18" charset="0"/>
                          <a:ea typeface="Calibri"/>
                          <a:cs typeface="Calibri"/>
                          <a:sym typeface="Calibri"/>
                        </a:rPr>
                        <m:t>=1,2</m:t>
                      </m:r>
                    </m:oMath>
                  </m:oMathPara>
                </a14:m>
                <a:endParaRPr lang="es-MX" sz="2800">
                  <a:solidFill>
                    <a:schemeClr val="dk1"/>
                  </a:solidFill>
                  <a:latin typeface="Calibri" panose="020F0502020204030204" pitchFamily="34" charset="0"/>
                  <a:ea typeface="Calibri"/>
                  <a:cs typeface="Calibri"/>
                  <a:sym typeface="Calibri"/>
                </a:endParaRPr>
              </a:p>
            </p:txBody>
          </p:sp>
        </mc:Choice>
        <mc:Fallback>
          <p:sp>
            <p:nvSpPr>
              <p:cNvPr id="3" name="Rectángulo 2"/>
              <p:cNvSpPr>
                <a:spLocks noRot="1" noChangeAspect="1" noMove="1" noResize="1" noEditPoints="1" noAdjustHandles="1" noChangeArrowheads="1" noChangeShapeType="1" noTextEdit="1"/>
              </p:cNvSpPr>
              <p:nvPr/>
            </p:nvSpPr>
            <p:spPr>
              <a:xfrm>
                <a:off x="1187297" y="4537489"/>
                <a:ext cx="1604782" cy="587853"/>
              </a:xfrm>
              <a:prstGeom prst="rect">
                <a:avLst/>
              </a:prstGeom>
              <a:blipFill>
                <a:blip r:embed="rId4"/>
                <a:stretch>
                  <a:fillRect/>
                </a:stretch>
              </a:blipFill>
            </p:spPr>
            <p:txBody>
              <a:bodyPr/>
              <a:lstStyle/>
              <a:p>
                <a:r>
                  <a:rPr lang="es-CL">
                    <a:noFill/>
                  </a:rPr>
                  <a:t> </a:t>
                </a:r>
              </a:p>
            </p:txBody>
          </p:sp>
        </mc:Fallback>
      </mc:AlternateContent>
      <mc:AlternateContent xmlns:mc="http://schemas.openxmlformats.org/markup-compatibility/2006">
        <mc:Choice xmlns:a14="http://schemas.microsoft.com/office/drawing/2010/main" Requires="a14">
          <p:sp>
            <p:nvSpPr>
              <p:cNvPr id="4" name="Rectángulo 3"/>
              <p:cNvSpPr/>
              <p:nvPr/>
            </p:nvSpPr>
            <p:spPr>
              <a:xfrm>
                <a:off x="1281678" y="3953219"/>
                <a:ext cx="1870769" cy="587853"/>
              </a:xfrm>
              <a:prstGeom prst="rect">
                <a:avLst/>
              </a:prstGeom>
            </p:spPr>
            <p:txBody>
              <a:bodyPr wrap="none">
                <a:spAutoFit/>
              </a:bodyPr>
              <a:lstStyle/>
              <a:p>
                <a:pPr indent="179999" algn="ctr">
                  <a:lnSpc>
                    <a:spcPct val="115000"/>
                  </a:lnSpc>
                  <a:buClr>
                    <a:schemeClr val="dk1"/>
                  </a:buClr>
                  <a:buSzPts val="1100"/>
                </a:pPr>
                <a14:m>
                  <m:oMathPara xmlns:m="http://schemas.openxmlformats.org/officeDocument/2006/math">
                    <m:oMathParaPr>
                      <m:jc m:val="centerGroup"/>
                    </m:oMathParaPr>
                    <m:oMath xmlns:m="http://schemas.openxmlformats.org/officeDocument/2006/math">
                      <m:r>
                        <a:rPr lang="es-MX" sz="2800" i="1">
                          <a:solidFill>
                            <a:schemeClr val="dk1"/>
                          </a:solidFill>
                          <a:latin typeface="Cambria Math" panose="02040503050406030204" pitchFamily="18" charset="0"/>
                          <a:ea typeface="Calibri"/>
                          <a:cs typeface="Calibri"/>
                          <a:sym typeface="Calibri"/>
                        </a:rPr>
                        <m:t>𝑦</m:t>
                      </m:r>
                      <m:r>
                        <a:rPr lang="es-MX" sz="2800" i="1">
                          <a:solidFill>
                            <a:schemeClr val="dk1"/>
                          </a:solidFill>
                          <a:latin typeface="Cambria Math" panose="02040503050406030204" pitchFamily="18" charset="0"/>
                          <a:ea typeface="Calibri"/>
                          <a:cs typeface="Calibri"/>
                          <a:sym typeface="Calibri"/>
                        </a:rPr>
                        <m:t>=0,6∙2</m:t>
                      </m:r>
                    </m:oMath>
                  </m:oMathPara>
                </a14:m>
                <a:endParaRPr lang="es-MX" sz="2800">
                  <a:solidFill>
                    <a:schemeClr val="dk1"/>
                  </a:solidFill>
                  <a:latin typeface="Calibri" panose="020F0502020204030204" pitchFamily="34" charset="0"/>
                  <a:ea typeface="Calibri"/>
                  <a:cs typeface="Calibri"/>
                  <a:sym typeface="Calibri"/>
                </a:endParaRPr>
              </a:p>
            </p:txBody>
          </p:sp>
        </mc:Choice>
        <mc:Fallback>
          <p:sp>
            <p:nvSpPr>
              <p:cNvPr id="4" name="Rectángulo 3"/>
              <p:cNvSpPr>
                <a:spLocks noRot="1" noChangeAspect="1" noMove="1" noResize="1" noEditPoints="1" noAdjustHandles="1" noChangeArrowheads="1" noChangeShapeType="1" noTextEdit="1"/>
              </p:cNvSpPr>
              <p:nvPr/>
            </p:nvSpPr>
            <p:spPr>
              <a:xfrm>
                <a:off x="1281678" y="3953219"/>
                <a:ext cx="1870769" cy="587853"/>
              </a:xfrm>
              <a:prstGeom prst="rect">
                <a:avLst/>
              </a:prstGeom>
              <a:blipFill>
                <a:blip r:embed="rId5"/>
                <a:stretch>
                  <a:fillRect/>
                </a:stretch>
              </a:blipFill>
            </p:spPr>
            <p:txBody>
              <a:bodyPr/>
              <a:lstStyle/>
              <a:p>
                <a:r>
                  <a:rPr lang="es-CL">
                    <a:noFill/>
                  </a:rPr>
                  <a:t> </a:t>
                </a:r>
              </a:p>
            </p:txBody>
          </p:sp>
        </mc:Fallback>
      </mc:AlternateContent>
      <mc:AlternateContent xmlns:mc="http://schemas.openxmlformats.org/markup-compatibility/2006">
        <mc:Choice xmlns:a14="http://schemas.microsoft.com/office/drawing/2010/main" Requires="a14">
          <p:sp>
            <p:nvSpPr>
              <p:cNvPr id="19" name="Rectángulo 18"/>
              <p:cNvSpPr/>
              <p:nvPr/>
            </p:nvSpPr>
            <p:spPr>
              <a:xfrm>
                <a:off x="6751541" y="3300891"/>
                <a:ext cx="1952201" cy="1037592"/>
              </a:xfrm>
              <a:prstGeom prst="rect">
                <a:avLst/>
              </a:prstGeom>
            </p:spPr>
            <p:txBody>
              <a:bodyPr wrap="none">
                <a:spAutoFit/>
              </a:bodyPr>
              <a:lstStyle/>
              <a:p>
                <a:pPr lvl="0" indent="179999" algn="ctr">
                  <a:lnSpc>
                    <a:spcPct val="115000"/>
                  </a:lnSpc>
                  <a:buClr>
                    <a:schemeClr val="dk1"/>
                  </a:buClr>
                  <a:buSzPts val="1100"/>
                </a:pPr>
                <a14:m>
                  <m:oMathPara xmlns:m="http://schemas.openxmlformats.org/officeDocument/2006/math">
                    <m:oMathParaPr>
                      <m:jc m:val="centerGroup"/>
                    </m:oMathParaPr>
                    <m:oMath xmlns:m="http://schemas.openxmlformats.org/officeDocument/2006/math">
                      <m:r>
                        <a:rPr lang="es-MX" sz="2800" i="1" smtClean="0">
                          <a:solidFill>
                            <a:schemeClr val="dk1"/>
                          </a:solidFill>
                          <a:latin typeface="Cambria Math" panose="02040503050406030204" pitchFamily="18" charset="0"/>
                          <a:ea typeface="Calibri"/>
                          <a:cs typeface="Calibri"/>
                          <a:sym typeface="Calibri"/>
                        </a:rPr>
                        <m:t>𝑦</m:t>
                      </m:r>
                      <m:r>
                        <a:rPr lang="es-MX" sz="2800" i="1" smtClean="0">
                          <a:solidFill>
                            <a:schemeClr val="dk1"/>
                          </a:solidFill>
                          <a:latin typeface="Cambria Math" panose="02040503050406030204" pitchFamily="18" charset="0"/>
                          <a:ea typeface="Calibri"/>
                          <a:cs typeface="Calibri"/>
                          <a:sym typeface="Calibri"/>
                        </a:rPr>
                        <m:t>=0,8∙ </m:t>
                      </m:r>
                      <m:r>
                        <a:rPr lang="es-MX" sz="2800" i="1" smtClean="0">
                          <a:solidFill>
                            <a:schemeClr val="dk1"/>
                          </a:solidFill>
                          <a:latin typeface="Cambria Math" panose="02040503050406030204" pitchFamily="18" charset="0"/>
                          <a:ea typeface="Calibri"/>
                          <a:cs typeface="Calibri"/>
                          <a:sym typeface="Calibri"/>
                        </a:rPr>
                        <m:t>𝑥</m:t>
                      </m:r>
                    </m:oMath>
                  </m:oMathPara>
                </a14:m>
                <a:endParaRPr lang="es-MX" sz="2800" smtClean="0">
                  <a:solidFill>
                    <a:schemeClr val="dk1"/>
                  </a:solidFill>
                  <a:latin typeface="Calibri" panose="020F0502020204030204" pitchFamily="34" charset="0"/>
                  <a:ea typeface="Calibri"/>
                  <a:cs typeface="Calibri" panose="020F0502020204030204" pitchFamily="34" charset="0"/>
                  <a:sym typeface="Calibri"/>
                </a:endParaRPr>
              </a:p>
              <a:p>
                <a:pPr lvl="0" indent="179999" algn="ctr">
                  <a:lnSpc>
                    <a:spcPct val="115000"/>
                  </a:lnSpc>
                  <a:buClr>
                    <a:schemeClr val="dk1"/>
                  </a:buClr>
                  <a:buSzPts val="1100"/>
                </a:pPr>
                <a:endParaRPr lang="es-MX" sz="2700">
                  <a:solidFill>
                    <a:schemeClr val="dk1"/>
                  </a:solidFill>
                  <a:latin typeface="Calibri" panose="020F0502020204030204" pitchFamily="34" charset="0"/>
                  <a:ea typeface="Calibri"/>
                  <a:cs typeface="Calibri" panose="020F0502020204030204" pitchFamily="34" charset="0"/>
                  <a:sym typeface="Calibri"/>
                </a:endParaRPr>
              </a:p>
            </p:txBody>
          </p:sp>
        </mc:Choice>
        <mc:Fallback>
          <p:sp>
            <p:nvSpPr>
              <p:cNvPr id="19" name="Rectángulo 18"/>
              <p:cNvSpPr>
                <a:spLocks noRot="1" noChangeAspect="1" noMove="1" noResize="1" noEditPoints="1" noAdjustHandles="1" noChangeArrowheads="1" noChangeShapeType="1" noTextEdit="1"/>
              </p:cNvSpPr>
              <p:nvPr/>
            </p:nvSpPr>
            <p:spPr>
              <a:xfrm>
                <a:off x="6751541" y="3300891"/>
                <a:ext cx="1952201" cy="1037592"/>
              </a:xfrm>
              <a:prstGeom prst="rect">
                <a:avLst/>
              </a:prstGeom>
              <a:blipFill>
                <a:blip r:embed="rId6"/>
                <a:stretch>
                  <a:fillRect/>
                </a:stretch>
              </a:blipFill>
            </p:spPr>
            <p:txBody>
              <a:bodyPr/>
              <a:lstStyle/>
              <a:p>
                <a:r>
                  <a:rPr lang="es-CL">
                    <a:noFill/>
                  </a:rPr>
                  <a:t> </a:t>
                </a:r>
              </a:p>
            </p:txBody>
          </p:sp>
        </mc:Fallback>
      </mc:AlternateContent>
      <mc:AlternateContent xmlns:mc="http://schemas.openxmlformats.org/markup-compatibility/2006">
        <mc:Choice xmlns:a14="http://schemas.microsoft.com/office/drawing/2010/main" Requires="a14">
          <p:sp>
            <p:nvSpPr>
              <p:cNvPr id="20" name="Rectángulo 19"/>
              <p:cNvSpPr/>
              <p:nvPr/>
            </p:nvSpPr>
            <p:spPr>
              <a:xfrm>
                <a:off x="6751541" y="3961772"/>
                <a:ext cx="1952201" cy="1037592"/>
              </a:xfrm>
              <a:prstGeom prst="rect">
                <a:avLst/>
              </a:prstGeom>
            </p:spPr>
            <p:txBody>
              <a:bodyPr wrap="none">
                <a:spAutoFit/>
              </a:bodyPr>
              <a:lstStyle/>
              <a:p>
                <a:pPr lvl="0" indent="179999" algn="ctr">
                  <a:lnSpc>
                    <a:spcPct val="115000"/>
                  </a:lnSpc>
                  <a:buClr>
                    <a:schemeClr val="dk1"/>
                  </a:buClr>
                  <a:buSzPts val="1100"/>
                </a:pPr>
                <a14:m>
                  <m:oMathPara xmlns:m="http://schemas.openxmlformats.org/officeDocument/2006/math">
                    <m:oMathParaPr>
                      <m:jc m:val="centerGroup"/>
                    </m:oMathParaPr>
                    <m:oMath xmlns:m="http://schemas.openxmlformats.org/officeDocument/2006/math">
                      <m:r>
                        <a:rPr lang="es-MX" sz="2800" i="1" smtClean="0">
                          <a:solidFill>
                            <a:schemeClr val="dk1"/>
                          </a:solidFill>
                          <a:latin typeface="Cambria Math" panose="02040503050406030204" pitchFamily="18" charset="0"/>
                          <a:ea typeface="Calibri"/>
                          <a:cs typeface="Calibri"/>
                          <a:sym typeface="Calibri"/>
                        </a:rPr>
                        <m:t>𝑦</m:t>
                      </m:r>
                      <m:r>
                        <a:rPr lang="es-MX" sz="2800" i="1" smtClean="0">
                          <a:solidFill>
                            <a:schemeClr val="dk1"/>
                          </a:solidFill>
                          <a:latin typeface="Cambria Math" panose="02040503050406030204" pitchFamily="18" charset="0"/>
                          <a:ea typeface="Calibri"/>
                          <a:cs typeface="Calibri"/>
                          <a:sym typeface="Calibri"/>
                        </a:rPr>
                        <m:t>=0,8∙ </m:t>
                      </m:r>
                      <m:r>
                        <a:rPr lang="es-MX" sz="2800" i="1" smtClean="0">
                          <a:solidFill>
                            <a:schemeClr val="dk1"/>
                          </a:solidFill>
                          <a:latin typeface="Cambria Math" panose="02040503050406030204" pitchFamily="18" charset="0"/>
                          <a:ea typeface="Calibri"/>
                          <a:cs typeface="Calibri"/>
                          <a:sym typeface="Calibri"/>
                        </a:rPr>
                        <m:t>𝑥</m:t>
                      </m:r>
                    </m:oMath>
                  </m:oMathPara>
                </a14:m>
                <a:endParaRPr lang="es-MX" sz="2800" smtClean="0">
                  <a:solidFill>
                    <a:schemeClr val="dk1"/>
                  </a:solidFill>
                  <a:latin typeface="Calibri" panose="020F0502020204030204" pitchFamily="34" charset="0"/>
                  <a:ea typeface="Calibri"/>
                  <a:cs typeface="Calibri" panose="020F0502020204030204" pitchFamily="34" charset="0"/>
                  <a:sym typeface="Calibri"/>
                </a:endParaRPr>
              </a:p>
              <a:p>
                <a:pPr lvl="0" indent="179999" algn="ctr">
                  <a:lnSpc>
                    <a:spcPct val="115000"/>
                  </a:lnSpc>
                  <a:buClr>
                    <a:schemeClr val="dk1"/>
                  </a:buClr>
                  <a:buSzPts val="1100"/>
                </a:pPr>
                <a:endParaRPr lang="es-MX" sz="2700">
                  <a:solidFill>
                    <a:schemeClr val="dk1"/>
                  </a:solidFill>
                  <a:latin typeface="Calibri" panose="020F0502020204030204" pitchFamily="34" charset="0"/>
                  <a:ea typeface="Calibri"/>
                  <a:cs typeface="Calibri" panose="020F0502020204030204" pitchFamily="34" charset="0"/>
                  <a:sym typeface="Calibri"/>
                </a:endParaRPr>
              </a:p>
            </p:txBody>
          </p:sp>
        </mc:Choice>
        <mc:Fallback>
          <p:sp>
            <p:nvSpPr>
              <p:cNvPr id="20" name="Rectángulo 19"/>
              <p:cNvSpPr>
                <a:spLocks noRot="1" noChangeAspect="1" noMove="1" noResize="1" noEditPoints="1" noAdjustHandles="1" noChangeArrowheads="1" noChangeShapeType="1" noTextEdit="1"/>
              </p:cNvSpPr>
              <p:nvPr/>
            </p:nvSpPr>
            <p:spPr>
              <a:xfrm>
                <a:off x="6751541" y="3961772"/>
                <a:ext cx="1952201" cy="1037592"/>
              </a:xfrm>
              <a:prstGeom prst="rect">
                <a:avLst/>
              </a:prstGeom>
              <a:blipFill>
                <a:blip r:embed="rId7"/>
                <a:stretch>
                  <a:fillRect/>
                </a:stretch>
              </a:blipFill>
            </p:spPr>
            <p:txBody>
              <a:bodyPr/>
              <a:lstStyle/>
              <a:p>
                <a:r>
                  <a:rPr lang="es-CL">
                    <a:noFill/>
                  </a:rPr>
                  <a:t> </a:t>
                </a:r>
              </a:p>
            </p:txBody>
          </p:sp>
        </mc:Fallback>
      </mc:AlternateContent>
      <mc:AlternateContent xmlns:mc="http://schemas.openxmlformats.org/markup-compatibility/2006">
        <mc:Choice xmlns:a14="http://schemas.microsoft.com/office/drawing/2010/main" Requires="a14">
          <p:sp>
            <p:nvSpPr>
              <p:cNvPr id="21" name="Rectángulo 20"/>
              <p:cNvSpPr/>
              <p:nvPr/>
            </p:nvSpPr>
            <p:spPr>
              <a:xfrm>
                <a:off x="6657160" y="4539312"/>
                <a:ext cx="1604782" cy="587853"/>
              </a:xfrm>
              <a:prstGeom prst="rect">
                <a:avLst/>
              </a:prstGeom>
            </p:spPr>
            <p:txBody>
              <a:bodyPr wrap="square">
                <a:spAutoFit/>
              </a:bodyPr>
              <a:lstStyle/>
              <a:p>
                <a:pPr indent="179999" algn="ctr">
                  <a:lnSpc>
                    <a:spcPct val="115000"/>
                  </a:lnSpc>
                  <a:buClr>
                    <a:schemeClr val="dk1"/>
                  </a:buClr>
                  <a:buSzPts val="1100"/>
                </a:pPr>
                <a14:m>
                  <m:oMathPara xmlns:m="http://schemas.openxmlformats.org/officeDocument/2006/math">
                    <m:oMathParaPr>
                      <m:jc m:val="centerGroup"/>
                    </m:oMathParaPr>
                    <m:oMath xmlns:m="http://schemas.openxmlformats.org/officeDocument/2006/math">
                      <m:r>
                        <a:rPr lang="es-MX" sz="2800" i="1" smtClean="0">
                          <a:solidFill>
                            <a:schemeClr val="dk1"/>
                          </a:solidFill>
                          <a:latin typeface="Cambria Math" panose="02040503050406030204" pitchFamily="18" charset="0"/>
                          <a:ea typeface="Calibri"/>
                          <a:cs typeface="Calibri"/>
                          <a:sym typeface="Calibri"/>
                        </a:rPr>
                        <m:t>𝑦</m:t>
                      </m:r>
                      <m:r>
                        <a:rPr lang="es-MX" sz="2800" i="1" smtClean="0">
                          <a:solidFill>
                            <a:schemeClr val="dk1"/>
                          </a:solidFill>
                          <a:latin typeface="Cambria Math" panose="02040503050406030204" pitchFamily="18" charset="0"/>
                          <a:ea typeface="Calibri"/>
                          <a:cs typeface="Calibri"/>
                          <a:sym typeface="Calibri"/>
                        </a:rPr>
                        <m:t>=1,6</m:t>
                      </m:r>
                    </m:oMath>
                  </m:oMathPara>
                </a14:m>
                <a:endParaRPr lang="es-MX" sz="2800">
                  <a:solidFill>
                    <a:schemeClr val="dk1"/>
                  </a:solidFill>
                  <a:latin typeface="Calibri" panose="020F0502020204030204" pitchFamily="34" charset="0"/>
                  <a:ea typeface="Calibri"/>
                  <a:cs typeface="Calibri"/>
                  <a:sym typeface="Calibri"/>
                </a:endParaRPr>
              </a:p>
            </p:txBody>
          </p:sp>
        </mc:Choice>
        <mc:Fallback>
          <p:sp>
            <p:nvSpPr>
              <p:cNvPr id="21" name="Rectángulo 20"/>
              <p:cNvSpPr>
                <a:spLocks noRot="1" noChangeAspect="1" noMove="1" noResize="1" noEditPoints="1" noAdjustHandles="1" noChangeArrowheads="1" noChangeShapeType="1" noTextEdit="1"/>
              </p:cNvSpPr>
              <p:nvPr/>
            </p:nvSpPr>
            <p:spPr>
              <a:xfrm>
                <a:off x="6657160" y="4539312"/>
                <a:ext cx="1604782" cy="587853"/>
              </a:xfrm>
              <a:prstGeom prst="rect">
                <a:avLst/>
              </a:prstGeom>
              <a:blipFill>
                <a:blip r:embed="rId8"/>
                <a:stretch>
                  <a:fillRect/>
                </a:stretch>
              </a:blipFill>
            </p:spPr>
            <p:txBody>
              <a:bodyPr/>
              <a:lstStyle/>
              <a:p>
                <a:r>
                  <a:rPr lang="es-CL">
                    <a:noFill/>
                  </a:rPr>
                  <a:t> </a:t>
                </a:r>
              </a:p>
            </p:txBody>
          </p:sp>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4"/>
          <p:cNvSpPr/>
          <p:nvPr/>
        </p:nvSpPr>
        <p:spPr>
          <a:xfrm>
            <a:off x="402868" y="1670255"/>
            <a:ext cx="11590658" cy="4677382"/>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219" name="Google Shape;219;p34"/>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220" name="Google Shape;220;p34"/>
          <p:cNvSpPr txBox="1"/>
          <p:nvPr/>
        </p:nvSpPr>
        <p:spPr>
          <a:xfrm>
            <a:off x="340345" y="727143"/>
            <a:ext cx="41388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endParaRPr sz="2700" b="1" i="0" u="none" strike="noStrike" cap="none">
              <a:solidFill>
                <a:srgbClr val="423B7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a:solidFill>
                  <a:srgbClr val="423B71"/>
                </a:solidFill>
                <a:latin typeface="Calibri"/>
                <a:ea typeface="Calibri"/>
                <a:cs typeface="Calibri"/>
                <a:sym typeface="Calibri"/>
              </a:rPr>
              <a:t>Analicemos la situación</a:t>
            </a:r>
            <a:endParaRPr sz="1400" b="0" i="0" u="none" strike="noStrike" cap="none">
              <a:solidFill>
                <a:srgbClr val="000000"/>
              </a:solidFill>
              <a:latin typeface="Arial"/>
              <a:ea typeface="Arial"/>
              <a:cs typeface="Arial"/>
              <a:sym typeface="Arial"/>
            </a:endParaRPr>
          </a:p>
        </p:txBody>
      </p:sp>
      <p:sp>
        <p:nvSpPr>
          <p:cNvPr id="221" name="Google Shape;221;p34"/>
          <p:cNvSpPr txBox="1"/>
          <p:nvPr/>
        </p:nvSpPr>
        <p:spPr>
          <a:xfrm>
            <a:off x="340344" y="1721015"/>
            <a:ext cx="11738241" cy="4524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2400" b="0" i="0" u="none" strike="noStrike" cap="none">
                <a:solidFill>
                  <a:srgbClr val="000000"/>
                </a:solidFill>
                <a:latin typeface="Calibri" panose="020F0502020204030204" pitchFamily="34" charset="0"/>
                <a:ea typeface="Calibri"/>
                <a:cs typeface="Calibri" panose="020F0502020204030204" pitchFamily="34" charset="0"/>
                <a:sym typeface="Calibri"/>
              </a:rPr>
              <a:t>7. El año </a:t>
            </a:r>
            <a:r>
              <a:rPr lang="es-419" sz="2400" b="1" i="0" u="none" strike="noStrike" cap="none">
                <a:solidFill>
                  <a:srgbClr val="000000"/>
                </a:solidFill>
                <a:latin typeface="Calibri" panose="020F0502020204030204" pitchFamily="34" charset="0"/>
                <a:ea typeface="Calibri"/>
                <a:cs typeface="Calibri" panose="020F0502020204030204" pitchFamily="34" charset="0"/>
                <a:sym typeface="Calibri"/>
              </a:rPr>
              <a:t>2023</a:t>
            </a:r>
            <a:r>
              <a:rPr lang="es-419" sz="2400" b="0" i="0" u="none" strike="noStrike" cap="none">
                <a:solidFill>
                  <a:srgbClr val="000000"/>
                </a:solidFill>
                <a:latin typeface="Calibri" panose="020F0502020204030204" pitchFamily="34" charset="0"/>
                <a:ea typeface="Calibri"/>
                <a:cs typeface="Calibri" panose="020F0502020204030204" pitchFamily="34" charset="0"/>
                <a:sym typeface="Calibri"/>
              </a:rPr>
              <a:t> se han construido casas a pocos metros de la playa en la zona costera de </a:t>
            </a:r>
            <a:r>
              <a:rPr lang="es-419" sz="2400" b="0" i="0" u="sng" strike="noStrike" cap="none">
                <a:solidFill>
                  <a:srgbClr val="000000"/>
                </a:solidFill>
                <a:latin typeface="Calibri" panose="020F0502020204030204" pitchFamily="34" charset="0"/>
                <a:ea typeface="Calibri"/>
                <a:cs typeface="Calibri" panose="020F0502020204030204" pitchFamily="34" charset="0"/>
                <a:sym typeface="Calibri"/>
              </a:rPr>
              <a:t>Antofagasta</a:t>
            </a:r>
            <a:r>
              <a:rPr lang="es-419" sz="2400" b="0" i="0" u="none" strike="noStrike" cap="none">
                <a:solidFill>
                  <a:srgbClr val="000000"/>
                </a:solidFill>
                <a:latin typeface="Calibri" panose="020F0502020204030204" pitchFamily="34" charset="0"/>
                <a:ea typeface="Calibri"/>
                <a:cs typeface="Calibri" panose="020F0502020204030204" pitchFamily="34" charset="0"/>
                <a:sym typeface="Calibri"/>
              </a:rPr>
              <a:t> y en </a:t>
            </a:r>
            <a:r>
              <a:rPr lang="es-419" sz="2400" b="0" i="0" u="sng" strike="noStrike" cap="none" smtClean="0">
                <a:solidFill>
                  <a:srgbClr val="000000"/>
                </a:solidFill>
                <a:latin typeface="Calibri" panose="020F0502020204030204" pitchFamily="34" charset="0"/>
                <a:ea typeface="Calibri"/>
                <a:cs typeface="Calibri" panose="020F0502020204030204" pitchFamily="34" charset="0"/>
                <a:sym typeface="Calibri"/>
              </a:rPr>
              <a:t>Constitución</a:t>
            </a:r>
            <a:r>
              <a:rPr lang="es-419" sz="2400" b="0" i="0" u="none" strike="noStrike" cap="none" smtClean="0">
                <a:solidFill>
                  <a:srgbClr val="000000"/>
                </a:solidFill>
                <a:latin typeface="Calibri" panose="020F0502020204030204" pitchFamily="34" charset="0"/>
                <a:ea typeface="Calibri"/>
                <a:cs typeface="Calibri" panose="020F0502020204030204" pitchFamily="34" charset="0"/>
                <a:sym typeface="Calibri"/>
              </a:rPr>
              <a:t>.</a:t>
            </a:r>
          </a:p>
          <a:p>
            <a:pPr marL="0" marR="0" lvl="0" indent="0" algn="l" rtl="0">
              <a:lnSpc>
                <a:spcPct val="100000"/>
              </a:lnSpc>
              <a:spcBef>
                <a:spcPts val="0"/>
              </a:spcBef>
              <a:spcAft>
                <a:spcPts val="0"/>
              </a:spcAft>
              <a:buNone/>
            </a:pPr>
            <a:endParaRPr lang="es-419" sz="2400">
              <a:latin typeface="Calibri" panose="020F0502020204030204" pitchFamily="34" charset="0"/>
              <a:ea typeface="Calibri"/>
              <a:cs typeface="Calibri" panose="020F0502020204030204" pitchFamily="34" charset="0"/>
            </a:endParaRPr>
          </a:p>
          <a:p>
            <a:pPr marL="342900" lvl="2" indent="-342900">
              <a:buFont typeface="Arial" panose="020B0604020202020204" pitchFamily="34" charset="0"/>
              <a:buChar char="•"/>
            </a:pPr>
            <a:r>
              <a:rPr lang="es-419" sz="2400" b="0" i="0" u="none" strike="noStrike" cap="none" smtClean="0">
                <a:solidFill>
                  <a:srgbClr val="000000"/>
                </a:solidFill>
                <a:latin typeface="Calibri" panose="020F0502020204030204" pitchFamily="34" charset="0"/>
                <a:ea typeface="Calibri"/>
                <a:cs typeface="Calibri" panose="020F0502020204030204" pitchFamily="34" charset="0"/>
                <a:sym typeface="Calibri"/>
              </a:rPr>
              <a:t>En </a:t>
            </a:r>
            <a:r>
              <a:rPr lang="es-419" sz="2400" b="0" i="0" u="none" strike="noStrike" cap="none">
                <a:solidFill>
                  <a:srgbClr val="000000"/>
                </a:solidFill>
                <a:latin typeface="Calibri" panose="020F0502020204030204" pitchFamily="34" charset="0"/>
                <a:ea typeface="Calibri"/>
                <a:cs typeface="Calibri" panose="020F0502020204030204" pitchFamily="34" charset="0"/>
                <a:sym typeface="Calibri"/>
              </a:rPr>
              <a:t>Antofagasta , la </a:t>
            </a:r>
            <a:r>
              <a:rPr lang="es-419" sz="2400" b="1" i="0" u="none" strike="noStrike" cap="none">
                <a:solidFill>
                  <a:srgbClr val="000000"/>
                </a:solidFill>
                <a:latin typeface="Calibri" panose="020F0502020204030204" pitchFamily="34" charset="0"/>
                <a:ea typeface="Calibri"/>
                <a:cs typeface="Calibri" panose="020F0502020204030204" pitchFamily="34" charset="0"/>
                <a:sym typeface="Calibri"/>
              </a:rPr>
              <a:t>casa</a:t>
            </a:r>
            <a:r>
              <a:rPr lang="es-419" sz="2400" b="0" i="0" u="none" strike="noStrike" cap="none">
                <a:solidFill>
                  <a:srgbClr val="000000"/>
                </a:solidFill>
                <a:latin typeface="Calibri" panose="020F0502020204030204" pitchFamily="34" charset="0"/>
                <a:ea typeface="Calibri"/>
                <a:cs typeface="Calibri" panose="020F0502020204030204" pitchFamily="34" charset="0"/>
                <a:sym typeface="Calibri"/>
              </a:rPr>
              <a:t> está a </a:t>
            </a:r>
            <a:r>
              <a:rPr lang="es-419" sz="2400" b="1" i="0" u="none" strike="noStrike" cap="none">
                <a:solidFill>
                  <a:srgbClr val="000000"/>
                </a:solidFill>
                <a:latin typeface="Calibri" panose="020F0502020204030204" pitchFamily="34" charset="0"/>
                <a:ea typeface="Calibri"/>
                <a:cs typeface="Calibri" panose="020F0502020204030204" pitchFamily="34" charset="0"/>
                <a:sym typeface="Calibri"/>
              </a:rPr>
              <a:t>15 </a:t>
            </a:r>
            <a:r>
              <a:rPr lang="es-419" sz="2400" b="0" i="0" u="none" strike="noStrike" cap="none">
                <a:solidFill>
                  <a:srgbClr val="000000"/>
                </a:solidFill>
                <a:latin typeface="Calibri" panose="020F0502020204030204" pitchFamily="34" charset="0"/>
                <a:ea typeface="Calibri"/>
                <a:cs typeface="Calibri" panose="020F0502020204030204" pitchFamily="34" charset="0"/>
                <a:sym typeface="Calibri"/>
              </a:rPr>
              <a:t>metros de la </a:t>
            </a:r>
            <a:r>
              <a:rPr lang="es-419" sz="2400" b="0" i="0" u="none" strike="noStrike" cap="none" smtClean="0">
                <a:solidFill>
                  <a:srgbClr val="000000"/>
                </a:solidFill>
                <a:latin typeface="Calibri" panose="020F0502020204030204" pitchFamily="34" charset="0"/>
                <a:ea typeface="Calibri"/>
                <a:cs typeface="Calibri" panose="020F0502020204030204" pitchFamily="34" charset="0"/>
                <a:sym typeface="Calibri"/>
              </a:rPr>
              <a:t>costa.</a:t>
            </a:r>
            <a:endParaRPr lang="es-419" sz="2400">
              <a:latin typeface="Calibri" panose="020F0502020204030204" pitchFamily="34" charset="0"/>
              <a:ea typeface="Calibri"/>
              <a:cs typeface="Calibri" panose="020F0502020204030204" pitchFamily="34" charset="0"/>
            </a:endParaRPr>
          </a:p>
          <a:p>
            <a:pPr marL="342900" marR="0" lvl="0" indent="-342900" algn="l" rtl="0">
              <a:lnSpc>
                <a:spcPct val="100000"/>
              </a:lnSpc>
              <a:spcBef>
                <a:spcPts val="0"/>
              </a:spcBef>
              <a:spcAft>
                <a:spcPts val="0"/>
              </a:spcAft>
              <a:buFont typeface="Arial" panose="020B0604020202020204" pitchFamily="34" charset="0"/>
              <a:buChar char="•"/>
            </a:pPr>
            <a:r>
              <a:rPr lang="es-419" sz="2400" b="0" i="0" u="none" strike="noStrike" cap="none" smtClean="0">
                <a:solidFill>
                  <a:srgbClr val="000000"/>
                </a:solidFill>
                <a:latin typeface="Calibri" panose="020F0502020204030204" pitchFamily="34" charset="0"/>
                <a:ea typeface="Calibri"/>
                <a:cs typeface="Calibri" panose="020F0502020204030204" pitchFamily="34" charset="0"/>
                <a:sym typeface="Calibri"/>
              </a:rPr>
              <a:t>En </a:t>
            </a:r>
            <a:r>
              <a:rPr lang="es-419" sz="2400" b="0" i="0" u="none" strike="noStrike" cap="none">
                <a:solidFill>
                  <a:srgbClr val="000000"/>
                </a:solidFill>
                <a:latin typeface="Calibri" panose="020F0502020204030204" pitchFamily="34" charset="0"/>
                <a:ea typeface="Calibri"/>
                <a:cs typeface="Calibri" panose="020F0502020204030204" pitchFamily="34" charset="0"/>
                <a:sym typeface="Calibri"/>
              </a:rPr>
              <a:t>Constitución, la </a:t>
            </a:r>
            <a:r>
              <a:rPr lang="es-419" sz="2400" b="1" i="0" u="none" strike="noStrike" cap="none">
                <a:solidFill>
                  <a:srgbClr val="000000"/>
                </a:solidFill>
                <a:latin typeface="Calibri" panose="020F0502020204030204" pitchFamily="34" charset="0"/>
                <a:ea typeface="Calibri"/>
                <a:cs typeface="Calibri" panose="020F0502020204030204" pitchFamily="34" charset="0"/>
                <a:sym typeface="Calibri"/>
              </a:rPr>
              <a:t>casa</a:t>
            </a:r>
            <a:r>
              <a:rPr lang="es-419" sz="2400" b="0" i="0" u="none" strike="noStrike" cap="none">
                <a:solidFill>
                  <a:srgbClr val="000000"/>
                </a:solidFill>
                <a:latin typeface="Calibri" panose="020F0502020204030204" pitchFamily="34" charset="0"/>
                <a:ea typeface="Calibri"/>
                <a:cs typeface="Calibri" panose="020F0502020204030204" pitchFamily="34" charset="0"/>
                <a:sym typeface="Calibri"/>
              </a:rPr>
              <a:t> está a </a:t>
            </a:r>
            <a:r>
              <a:rPr lang="es-419" sz="2400" b="1" i="0" u="none" strike="noStrike" cap="none">
                <a:solidFill>
                  <a:srgbClr val="000000"/>
                </a:solidFill>
                <a:latin typeface="Calibri" panose="020F0502020204030204" pitchFamily="34" charset="0"/>
                <a:ea typeface="Calibri"/>
                <a:cs typeface="Calibri" panose="020F0502020204030204" pitchFamily="34" charset="0"/>
                <a:sym typeface="Calibri"/>
              </a:rPr>
              <a:t>20 </a:t>
            </a:r>
            <a:r>
              <a:rPr lang="es-419" sz="2400" b="0" i="0" u="none" strike="noStrike" cap="none">
                <a:solidFill>
                  <a:srgbClr val="000000"/>
                </a:solidFill>
                <a:latin typeface="Calibri" panose="020F0502020204030204" pitchFamily="34" charset="0"/>
                <a:ea typeface="Calibri"/>
                <a:cs typeface="Calibri" panose="020F0502020204030204" pitchFamily="34" charset="0"/>
                <a:sym typeface="Calibri"/>
              </a:rPr>
              <a:t>metros de la costa.</a:t>
            </a:r>
            <a:endParaRPr sz="2400" b="0" i="0" u="none" strike="noStrike" cap="none">
              <a:solidFill>
                <a:srgbClr val="000000"/>
              </a:solidFill>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0"/>
              </a:spcBef>
              <a:spcAft>
                <a:spcPts val="0"/>
              </a:spcAft>
              <a:buNone/>
            </a:pPr>
            <a:endParaRPr sz="2400" b="0" i="0" u="none" strike="noStrike" cap="none">
              <a:solidFill>
                <a:srgbClr val="000000"/>
              </a:solidFill>
              <a:latin typeface="Calibri" panose="020F0502020204030204" pitchFamily="34" charset="0"/>
              <a:ea typeface="Calibri"/>
              <a:cs typeface="Calibri" panose="020F0502020204030204" pitchFamily="34" charset="0"/>
              <a:sym typeface="Calibri"/>
            </a:endParaRPr>
          </a:p>
          <a:p>
            <a:pPr marL="0" marR="0" lvl="7" indent="0" algn="l" rtl="0">
              <a:lnSpc>
                <a:spcPct val="100000"/>
              </a:lnSpc>
              <a:spcBef>
                <a:spcPts val="0"/>
              </a:spcBef>
              <a:spcAft>
                <a:spcPts val="0"/>
              </a:spcAft>
              <a:buNone/>
            </a:pPr>
            <a:r>
              <a:rPr lang="es-419" sz="2400" smtClean="0">
                <a:latin typeface="Calibri" panose="020F0502020204030204" pitchFamily="34" charset="0"/>
                <a:ea typeface="Calibri"/>
                <a:cs typeface="Calibri" panose="020F0502020204030204" pitchFamily="34" charset="0"/>
              </a:rPr>
              <a:t>a) </a:t>
            </a:r>
            <a:r>
              <a:rPr lang="es-419" sz="2400" b="0" i="0" u="none" strike="noStrike" cap="none" smtClean="0">
                <a:solidFill>
                  <a:srgbClr val="000000"/>
                </a:solidFill>
                <a:latin typeface="Calibri" panose="020F0502020204030204" pitchFamily="34" charset="0"/>
                <a:ea typeface="Calibri"/>
                <a:cs typeface="Calibri" panose="020F0502020204030204" pitchFamily="34" charset="0"/>
                <a:sym typeface="Calibri"/>
              </a:rPr>
              <a:t>En </a:t>
            </a:r>
            <a:r>
              <a:rPr lang="es-419" sz="2400" b="0" i="0" u="none" strike="noStrike" cap="none">
                <a:solidFill>
                  <a:srgbClr val="000000"/>
                </a:solidFill>
                <a:latin typeface="Calibri" panose="020F0502020204030204" pitchFamily="34" charset="0"/>
                <a:ea typeface="Calibri"/>
                <a:cs typeface="Calibri" panose="020F0502020204030204" pitchFamily="34" charset="0"/>
                <a:sym typeface="Calibri"/>
              </a:rPr>
              <a:t>cada caso, escribe en los carteles el año en que el mar avanzará los metros indicados</a:t>
            </a:r>
            <a:endParaRPr sz="2400">
              <a:latin typeface="Calibri" panose="020F0502020204030204" pitchFamily="34" charset="0"/>
              <a:cs typeface="Calibri" panose="020F0502020204030204" pitchFamily="34" charset="0"/>
            </a:endParaRPr>
          </a:p>
          <a:p>
            <a:pPr marL="0" marR="0" lvl="7" indent="0" algn="l" rtl="0">
              <a:lnSpc>
                <a:spcPct val="100000"/>
              </a:lnSpc>
              <a:spcBef>
                <a:spcPts val="0"/>
              </a:spcBef>
              <a:spcAft>
                <a:spcPts val="0"/>
              </a:spcAft>
              <a:buNone/>
            </a:pPr>
            <a:r>
              <a:rPr lang="es-419" sz="2400" b="0" i="0" u="none" strike="noStrike" cap="none">
                <a:solidFill>
                  <a:srgbClr val="000000"/>
                </a:solidFill>
                <a:latin typeface="Calibri" panose="020F0502020204030204" pitchFamily="34" charset="0"/>
                <a:cs typeface="Calibri" panose="020F0502020204030204" pitchFamily="34" charset="0"/>
                <a:sym typeface="Arial"/>
              </a:rPr>
              <a:t/>
            </a:r>
            <a:br>
              <a:rPr lang="es-419" sz="2400" b="0" i="0" u="none" strike="noStrike" cap="none">
                <a:solidFill>
                  <a:srgbClr val="000000"/>
                </a:solidFill>
                <a:latin typeface="Calibri" panose="020F0502020204030204" pitchFamily="34" charset="0"/>
                <a:cs typeface="Calibri" panose="020F0502020204030204" pitchFamily="34" charset="0"/>
                <a:sym typeface="Arial"/>
              </a:rPr>
            </a:br>
            <a:r>
              <a:rPr lang="es-419" sz="2400" b="0" i="0" u="none" strike="noStrike" cap="none">
                <a:solidFill>
                  <a:srgbClr val="000000"/>
                </a:solidFill>
                <a:latin typeface="Calibri" panose="020F0502020204030204" pitchFamily="34" charset="0"/>
                <a:cs typeface="Calibri" panose="020F0502020204030204" pitchFamily="34" charset="0"/>
                <a:sym typeface="Arial"/>
              </a:rPr>
              <a:t>b) </a:t>
            </a:r>
            <a:r>
              <a:rPr lang="es-419" sz="2400" b="0" i="0" u="none" strike="noStrike" cap="none">
                <a:solidFill>
                  <a:srgbClr val="000000"/>
                </a:solidFill>
                <a:latin typeface="Calibri" panose="020F0502020204030204" pitchFamily="34" charset="0"/>
                <a:ea typeface="Calibri"/>
                <a:cs typeface="Calibri" panose="020F0502020204030204" pitchFamily="34" charset="0"/>
                <a:sym typeface="Calibri"/>
              </a:rPr>
              <a:t>¿A qué casa llegará el mar primero? ¿En qué año? </a:t>
            </a:r>
            <a:endParaRPr sz="2400" b="0" i="0" u="none" strike="noStrike" cap="none">
              <a:solidFill>
                <a:srgbClr val="000000"/>
              </a:solidFill>
              <a:latin typeface="Calibri" panose="020F0502020204030204" pitchFamily="34" charset="0"/>
              <a:cs typeface="Calibri" panose="020F0502020204030204" pitchFamily="34" charset="0"/>
              <a:sym typeface="Arial"/>
            </a:endParaRPr>
          </a:p>
          <a:p>
            <a:pPr marL="0" marR="0" lvl="0" indent="114300" algn="ctr" rtl="0">
              <a:lnSpc>
                <a:spcPct val="100000"/>
              </a:lnSpc>
              <a:spcBef>
                <a:spcPts val="0"/>
              </a:spcBef>
              <a:spcAft>
                <a:spcPts val="0"/>
              </a:spcAft>
              <a:buClr>
                <a:srgbClr val="000000"/>
              </a:buClr>
              <a:buSzPts val="18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45f70d4271_0_47"/>
          <p:cNvSpPr/>
          <p:nvPr/>
        </p:nvSpPr>
        <p:spPr>
          <a:xfrm>
            <a:off x="337577" y="1628435"/>
            <a:ext cx="11645316" cy="646500"/>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227" name="Google Shape;227;g245f70d4271_0_47"/>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228" name="Google Shape;228;g245f70d4271_0_47"/>
          <p:cNvSpPr txBox="1"/>
          <p:nvPr/>
        </p:nvSpPr>
        <p:spPr>
          <a:xfrm>
            <a:off x="337573" y="1675197"/>
            <a:ext cx="115168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a:solidFill>
                  <a:srgbClr val="000000"/>
                </a:solidFill>
                <a:latin typeface="Calibri"/>
                <a:ea typeface="Calibri"/>
                <a:cs typeface="Calibri"/>
                <a:sym typeface="Calibri"/>
              </a:rPr>
              <a:t>a) En cada caso, escribe en los carteles el año en que el mar avanzará los metros indicados</a:t>
            </a:r>
            <a:endParaRPr sz="2400" b="0" i="0" u="none" strike="noStrike" cap="none">
              <a:solidFill>
                <a:srgbClr val="000000"/>
              </a:solidFill>
              <a:latin typeface="Calibri"/>
              <a:ea typeface="Calibri"/>
              <a:cs typeface="Calibri"/>
              <a:sym typeface="Calibri"/>
            </a:endParaRPr>
          </a:p>
        </p:txBody>
      </p:sp>
      <p:sp>
        <p:nvSpPr>
          <p:cNvPr id="229" name="Google Shape;229;g245f70d4271_0_47"/>
          <p:cNvSpPr txBox="1"/>
          <p:nvPr/>
        </p:nvSpPr>
        <p:spPr>
          <a:xfrm>
            <a:off x="337577" y="1057100"/>
            <a:ext cx="4211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700"/>
              <a:buFont typeface="Arial"/>
              <a:buNone/>
            </a:pPr>
            <a:r>
              <a:rPr lang="es-419" sz="2700" b="1" i="0" u="none" strike="noStrike" cap="none">
                <a:solidFill>
                  <a:srgbClr val="423B71"/>
                </a:solidFill>
                <a:latin typeface="Calibri"/>
                <a:ea typeface="Calibri"/>
                <a:cs typeface="Calibri"/>
                <a:sym typeface="Calibri"/>
              </a:rPr>
              <a:t>Analicemos la situación</a:t>
            </a:r>
            <a:endParaRPr sz="1400" b="0" i="0" u="none" strike="noStrike" cap="none">
              <a:solidFill>
                <a:srgbClr val="000000"/>
              </a:solidFill>
              <a:latin typeface="Arial"/>
              <a:ea typeface="Arial"/>
              <a:cs typeface="Arial"/>
              <a:sym typeface="Arial"/>
            </a:endParaRPr>
          </a:p>
        </p:txBody>
      </p:sp>
      <p:pic>
        <p:nvPicPr>
          <p:cNvPr id="230" name="Google Shape;230;g245f70d4271_0_47"/>
          <p:cNvPicPr preferRelativeResize="0"/>
          <p:nvPr/>
        </p:nvPicPr>
        <p:blipFill rotWithShape="1">
          <a:blip r:embed="rId3">
            <a:alphaModFix/>
          </a:blip>
          <a:srcRect/>
          <a:stretch/>
        </p:blipFill>
        <p:spPr>
          <a:xfrm>
            <a:off x="3179135" y="2385132"/>
            <a:ext cx="6233560" cy="41892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5"/>
          <p:cNvSpPr/>
          <p:nvPr/>
        </p:nvSpPr>
        <p:spPr>
          <a:xfrm>
            <a:off x="337574" y="1611762"/>
            <a:ext cx="11645319" cy="738033"/>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236" name="Google Shape;236;p35"/>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237" name="Google Shape;237;p35"/>
          <p:cNvSpPr txBox="1"/>
          <p:nvPr/>
        </p:nvSpPr>
        <p:spPr>
          <a:xfrm>
            <a:off x="337574" y="1675197"/>
            <a:ext cx="11516852"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a:solidFill>
                  <a:srgbClr val="000000"/>
                </a:solidFill>
                <a:latin typeface="Calibri"/>
                <a:ea typeface="Calibri"/>
                <a:cs typeface="Calibri"/>
                <a:sym typeface="Calibri"/>
              </a:rPr>
              <a:t>a) En cada caso, escribe en los carteles el año en que el mar avanzará los metros indicados</a:t>
            </a:r>
            <a:endParaRPr sz="2400" b="0" i="0" u="none" strike="noStrike" cap="none">
              <a:solidFill>
                <a:srgbClr val="000000"/>
              </a:solidFill>
              <a:latin typeface="Calibri"/>
              <a:ea typeface="Calibri"/>
              <a:cs typeface="Calibri"/>
              <a:sym typeface="Calibri"/>
            </a:endParaRPr>
          </a:p>
        </p:txBody>
      </p:sp>
      <p:sp>
        <p:nvSpPr>
          <p:cNvPr id="238" name="Google Shape;238;p35"/>
          <p:cNvSpPr txBox="1"/>
          <p:nvPr/>
        </p:nvSpPr>
        <p:spPr>
          <a:xfrm>
            <a:off x="337577" y="1057100"/>
            <a:ext cx="4211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700"/>
              <a:buFont typeface="Arial"/>
              <a:buNone/>
            </a:pPr>
            <a:r>
              <a:rPr lang="es-419" sz="2700" b="1" i="0" u="none" strike="noStrike" cap="none">
                <a:solidFill>
                  <a:srgbClr val="423B71"/>
                </a:solidFill>
                <a:latin typeface="Calibri"/>
                <a:ea typeface="Calibri"/>
                <a:cs typeface="Calibri"/>
                <a:sym typeface="Calibri"/>
              </a:rPr>
              <a:t>Analicemos la situación</a:t>
            </a:r>
            <a:endParaRPr sz="1400" b="0" i="0" u="none" strike="noStrike" cap="none">
              <a:solidFill>
                <a:srgbClr val="000000"/>
              </a:solidFill>
              <a:latin typeface="Arial"/>
              <a:ea typeface="Arial"/>
              <a:cs typeface="Arial"/>
              <a:sym typeface="Arial"/>
            </a:endParaRPr>
          </a:p>
        </p:txBody>
      </p:sp>
      <p:pic>
        <p:nvPicPr>
          <p:cNvPr id="239" name="Google Shape;239;p35"/>
          <p:cNvPicPr preferRelativeResize="0"/>
          <p:nvPr/>
        </p:nvPicPr>
        <p:blipFill rotWithShape="1">
          <a:blip r:embed="rId3">
            <a:alphaModFix/>
          </a:blip>
          <a:srcRect/>
          <a:stretch/>
        </p:blipFill>
        <p:spPr>
          <a:xfrm>
            <a:off x="3200405" y="2396557"/>
            <a:ext cx="6581850" cy="411454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245f70d4271_0_54"/>
          <p:cNvSpPr/>
          <p:nvPr/>
        </p:nvSpPr>
        <p:spPr>
          <a:xfrm>
            <a:off x="442338" y="1628435"/>
            <a:ext cx="10838876" cy="752364"/>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245" name="Google Shape;245;g245f70d4271_0_54"/>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246" name="Google Shape;246;g245f70d4271_0_54"/>
          <p:cNvSpPr txBox="1"/>
          <p:nvPr/>
        </p:nvSpPr>
        <p:spPr>
          <a:xfrm>
            <a:off x="442338" y="1655533"/>
            <a:ext cx="10009467"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a:solidFill>
                  <a:srgbClr val="000000"/>
                </a:solidFill>
                <a:latin typeface="Calibri"/>
                <a:ea typeface="Calibri"/>
                <a:cs typeface="Calibri"/>
                <a:sym typeface="Calibri"/>
              </a:rPr>
              <a:t>b) ¿A qué casa llegará el mar primero? ¿En qué año? </a:t>
            </a:r>
            <a:endParaRPr sz="2400" b="0" i="0" u="none" strike="noStrike" cap="none">
              <a:solidFill>
                <a:srgbClr val="000000"/>
              </a:solidFill>
              <a:latin typeface="Calibri"/>
              <a:ea typeface="Calibri"/>
              <a:cs typeface="Calibri"/>
              <a:sym typeface="Calibri"/>
            </a:endParaRPr>
          </a:p>
        </p:txBody>
      </p:sp>
      <p:sp>
        <p:nvSpPr>
          <p:cNvPr id="247" name="Google Shape;247;g245f70d4271_0_54"/>
          <p:cNvSpPr txBox="1"/>
          <p:nvPr/>
        </p:nvSpPr>
        <p:spPr>
          <a:xfrm>
            <a:off x="337577" y="1057100"/>
            <a:ext cx="4211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700"/>
              <a:buFont typeface="Arial"/>
              <a:buNone/>
            </a:pPr>
            <a:r>
              <a:rPr lang="es-419" sz="2700" b="1" i="0" u="none" strike="noStrike" cap="none">
                <a:solidFill>
                  <a:srgbClr val="423B71"/>
                </a:solidFill>
                <a:latin typeface="Calibri"/>
                <a:ea typeface="Calibri"/>
                <a:cs typeface="Calibri"/>
                <a:sym typeface="Calibri"/>
              </a:rPr>
              <a:t>Analicemos la situación</a:t>
            </a:r>
            <a:endParaRPr sz="1400" b="0" i="0" u="none" strike="noStrike" cap="none">
              <a:solidFill>
                <a:srgbClr val="000000"/>
              </a:solidFill>
              <a:latin typeface="Arial"/>
              <a:ea typeface="Arial"/>
              <a:cs typeface="Arial"/>
              <a:sym typeface="Arial"/>
            </a:endParaRPr>
          </a:p>
        </p:txBody>
      </p:sp>
      <p:pic>
        <p:nvPicPr>
          <p:cNvPr id="248" name="Google Shape;248;g245f70d4271_0_54"/>
          <p:cNvPicPr preferRelativeResize="0"/>
          <p:nvPr/>
        </p:nvPicPr>
        <p:blipFill rotWithShape="1">
          <a:blip r:embed="rId3">
            <a:alphaModFix/>
          </a:blip>
          <a:srcRect/>
          <a:stretch/>
        </p:blipFill>
        <p:spPr>
          <a:xfrm>
            <a:off x="4676125" y="2471332"/>
            <a:ext cx="2839749" cy="387462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5246c9ad4d_0_20"/>
          <p:cNvSpPr/>
          <p:nvPr/>
        </p:nvSpPr>
        <p:spPr>
          <a:xfrm>
            <a:off x="442338" y="1628435"/>
            <a:ext cx="10838876" cy="752364"/>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254" name="Google Shape;254;g25246c9ad4d_0_20"/>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255" name="Google Shape;255;g25246c9ad4d_0_20"/>
          <p:cNvSpPr txBox="1"/>
          <p:nvPr/>
        </p:nvSpPr>
        <p:spPr>
          <a:xfrm>
            <a:off x="442337" y="1628435"/>
            <a:ext cx="116133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2400" b="0" i="0" u="none" strike="noStrike" cap="none">
                <a:solidFill>
                  <a:srgbClr val="000000"/>
                </a:solidFill>
                <a:latin typeface="Calibri"/>
                <a:ea typeface="Calibri"/>
                <a:cs typeface="Calibri"/>
                <a:sym typeface="Calibri"/>
              </a:rPr>
              <a:t>b) ¿A qué casa llegará el mar primero? ¿En qué año? </a:t>
            </a:r>
            <a:endParaRPr sz="2400" b="0" i="0" u="none" strike="noStrike" cap="none">
              <a:solidFill>
                <a:srgbClr val="000000"/>
              </a:solidFill>
              <a:latin typeface="Calibri"/>
              <a:ea typeface="Calibri"/>
              <a:cs typeface="Calibri"/>
              <a:sym typeface="Calibri"/>
            </a:endParaRPr>
          </a:p>
        </p:txBody>
      </p:sp>
      <p:sp>
        <p:nvSpPr>
          <p:cNvPr id="256" name="Google Shape;256;g25246c9ad4d_0_20"/>
          <p:cNvSpPr txBox="1"/>
          <p:nvPr/>
        </p:nvSpPr>
        <p:spPr>
          <a:xfrm>
            <a:off x="337577" y="1057100"/>
            <a:ext cx="4211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700"/>
              <a:buFont typeface="Arial"/>
              <a:buNone/>
            </a:pPr>
            <a:r>
              <a:rPr lang="es-419" sz="2700" b="1" i="0" u="none" strike="noStrike" cap="none">
                <a:solidFill>
                  <a:srgbClr val="423B71"/>
                </a:solidFill>
                <a:latin typeface="Calibri"/>
                <a:ea typeface="Calibri"/>
                <a:cs typeface="Calibri"/>
                <a:sym typeface="Calibri"/>
              </a:rPr>
              <a:t>Analicemos la situación</a:t>
            </a:r>
            <a:endParaRPr sz="1400" b="0" i="0" u="none" strike="noStrike" cap="none">
              <a:solidFill>
                <a:srgbClr val="000000"/>
              </a:solidFill>
              <a:latin typeface="Arial"/>
              <a:ea typeface="Arial"/>
              <a:cs typeface="Arial"/>
              <a:sym typeface="Arial"/>
            </a:endParaRPr>
          </a:p>
        </p:txBody>
      </p:sp>
      <p:sp>
        <p:nvSpPr>
          <p:cNvPr id="257" name="Google Shape;257;g25246c9ad4d_0_20"/>
          <p:cNvSpPr txBox="1"/>
          <p:nvPr/>
        </p:nvSpPr>
        <p:spPr>
          <a:xfrm>
            <a:off x="2609993" y="5493138"/>
            <a:ext cx="7277989"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419" sz="2800" b="1" i="0" u="none" strike="noStrike" cap="none">
                <a:solidFill>
                  <a:srgbClr val="000000"/>
                </a:solidFill>
                <a:latin typeface="Calibri"/>
                <a:ea typeface="Calibri"/>
                <a:cs typeface="Calibri"/>
                <a:sym typeface="Calibri"/>
              </a:rPr>
              <a:t>¡En ambas casas el mar llegará en el año 2048!</a:t>
            </a:r>
            <a:endParaRPr sz="2800" b="1" i="0" u="none" strike="noStrike" cap="none">
              <a:solidFill>
                <a:srgbClr val="000000"/>
              </a:solidFill>
              <a:latin typeface="Calibri"/>
              <a:ea typeface="Calibri"/>
              <a:cs typeface="Calibri"/>
              <a:sym typeface="Calibri"/>
            </a:endParaRPr>
          </a:p>
        </p:txBody>
      </p:sp>
      <p:sp>
        <p:nvSpPr>
          <p:cNvPr id="258" name="Google Shape;258;g25246c9ad4d_0_20"/>
          <p:cNvSpPr txBox="1"/>
          <p:nvPr/>
        </p:nvSpPr>
        <p:spPr>
          <a:xfrm>
            <a:off x="1713918" y="2710070"/>
            <a:ext cx="3339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600" i="0" u="none" strike="noStrike" cap="none">
                <a:solidFill>
                  <a:srgbClr val="423B71"/>
                </a:solidFill>
                <a:latin typeface="Calibri"/>
                <a:ea typeface="Calibri"/>
                <a:cs typeface="Calibri"/>
                <a:sym typeface="Calibri"/>
              </a:rPr>
              <a:t>En Antofagasta</a:t>
            </a:r>
            <a:endParaRPr>
              <a:solidFill>
                <a:srgbClr val="423B71"/>
              </a:solidFill>
              <a:latin typeface="Calibri"/>
              <a:ea typeface="Calibri"/>
              <a:cs typeface="Calibri"/>
              <a:sym typeface="Calibri"/>
            </a:endParaRPr>
          </a:p>
        </p:txBody>
      </p:sp>
      <p:sp>
        <p:nvSpPr>
          <p:cNvPr id="259" name="Google Shape;259;g25246c9ad4d_0_20"/>
          <p:cNvSpPr txBox="1"/>
          <p:nvPr/>
        </p:nvSpPr>
        <p:spPr>
          <a:xfrm>
            <a:off x="6960372" y="2710080"/>
            <a:ext cx="34164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419" sz="3600" i="0" u="none" strike="noStrike" cap="none">
                <a:solidFill>
                  <a:srgbClr val="433B71"/>
                </a:solidFill>
                <a:latin typeface="Calibri"/>
                <a:ea typeface="Calibri"/>
                <a:cs typeface="Calibri"/>
                <a:sym typeface="Calibri"/>
              </a:rPr>
              <a:t>En Constitución</a:t>
            </a:r>
            <a:endParaRPr>
              <a:solidFill>
                <a:srgbClr val="433B71"/>
              </a:solidFill>
              <a:latin typeface="Calibri"/>
              <a:ea typeface="Calibri"/>
              <a:cs typeface="Calibri"/>
              <a:sym typeface="Calibri"/>
            </a:endParaRPr>
          </a:p>
        </p:txBody>
      </p:sp>
      <p:sp>
        <p:nvSpPr>
          <p:cNvPr id="260" name="Google Shape;260;g25246c9ad4d_0_20"/>
          <p:cNvSpPr/>
          <p:nvPr/>
        </p:nvSpPr>
        <p:spPr>
          <a:xfrm>
            <a:off x="6960375" y="3533475"/>
            <a:ext cx="3416400" cy="1443900"/>
          </a:xfrm>
          <a:prstGeom prst="rect">
            <a:avLst/>
          </a:prstGeom>
          <a:solidFill>
            <a:srgbClr val="7470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419" sz="2400" b="1" i="0" u="none" strike="noStrike" cap="none">
                <a:solidFill>
                  <a:schemeClr val="lt1"/>
                </a:solidFill>
                <a:latin typeface="Calibri"/>
                <a:ea typeface="Calibri"/>
                <a:cs typeface="Calibri"/>
                <a:sym typeface="Calibri"/>
              </a:rPr>
              <a:t>En el año 2048 el mar llega a la casa que está a 20 metros de la costa </a:t>
            </a:r>
            <a:endParaRPr sz="2000">
              <a:latin typeface="Calibri"/>
              <a:ea typeface="Calibri"/>
              <a:cs typeface="Calibri"/>
              <a:sym typeface="Calibri"/>
            </a:endParaRPr>
          </a:p>
        </p:txBody>
      </p:sp>
      <p:sp>
        <p:nvSpPr>
          <p:cNvPr id="261" name="Google Shape;261;g25246c9ad4d_0_20"/>
          <p:cNvSpPr/>
          <p:nvPr/>
        </p:nvSpPr>
        <p:spPr>
          <a:xfrm>
            <a:off x="1675376" y="3586800"/>
            <a:ext cx="3416400" cy="1443900"/>
          </a:xfrm>
          <a:prstGeom prst="rect">
            <a:avLst/>
          </a:prstGeom>
          <a:solidFill>
            <a:srgbClr val="74709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419" sz="2400" b="1" i="0" u="none" strike="noStrike" cap="none">
                <a:solidFill>
                  <a:schemeClr val="lt1"/>
                </a:solidFill>
                <a:latin typeface="Calibri"/>
                <a:ea typeface="Calibri"/>
                <a:cs typeface="Calibri"/>
                <a:sym typeface="Calibri"/>
              </a:rPr>
              <a:t>En el año 2048 el mar llega a la casa que está a 15 metros de la costa </a:t>
            </a:r>
            <a:endParaRPr sz="20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p:nvPr/>
        </p:nvSpPr>
        <p:spPr>
          <a:xfrm>
            <a:off x="685160" y="350874"/>
            <a:ext cx="9147622"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a:solidFill>
                  <a:srgbClr val="423B71"/>
                </a:solidFill>
                <a:latin typeface="Calibri"/>
                <a:ea typeface="Calibri"/>
                <a:cs typeface="Calibri"/>
                <a:sym typeface="Calibri"/>
              </a:rPr>
              <a:t>I</a:t>
            </a:r>
            <a:r>
              <a:rPr lang="es-419" sz="3600" b="1" i="0" u="none" strike="noStrike" cap="none" smtClean="0">
                <a:solidFill>
                  <a:srgbClr val="423B71"/>
                </a:solidFill>
                <a:latin typeface="Calibri"/>
                <a:ea typeface="Calibri"/>
                <a:cs typeface="Calibri"/>
                <a:sym typeface="Calibri"/>
              </a:rPr>
              <a:t>nfografía </a:t>
            </a:r>
            <a:r>
              <a:rPr lang="es-419" sz="3600" b="1" i="0" u="none" strike="noStrike" cap="none">
                <a:solidFill>
                  <a:srgbClr val="423B71"/>
                </a:solidFill>
                <a:latin typeface="Calibri"/>
                <a:ea typeface="Calibri"/>
                <a:cs typeface="Calibri"/>
                <a:sym typeface="Calibri"/>
              </a:rPr>
              <a:t>“Aumento del nivel del mar” </a:t>
            </a:r>
            <a:endParaRPr sz="3600" b="1" i="0" u="none" strike="noStrike" cap="none">
              <a:solidFill>
                <a:srgbClr val="423B71"/>
              </a:solidFill>
              <a:latin typeface="Calibri"/>
              <a:ea typeface="Calibri"/>
              <a:cs typeface="Calibri"/>
              <a:sym typeface="Calibri"/>
            </a:endParaRPr>
          </a:p>
        </p:txBody>
      </p:sp>
      <p:pic>
        <p:nvPicPr>
          <p:cNvPr id="92" name="Google Shape;92;p2"/>
          <p:cNvPicPr preferRelativeResize="0"/>
          <p:nvPr/>
        </p:nvPicPr>
        <p:blipFill rotWithShape="1">
          <a:blip r:embed="rId3">
            <a:alphaModFix/>
          </a:blip>
          <a:srcRect r="863" b="7997"/>
          <a:stretch/>
        </p:blipFill>
        <p:spPr>
          <a:xfrm>
            <a:off x="685159" y="1089506"/>
            <a:ext cx="9691895" cy="535166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1ecdf1ad19c_0_12"/>
          <p:cNvSpPr/>
          <p:nvPr/>
        </p:nvSpPr>
        <p:spPr>
          <a:xfrm>
            <a:off x="1348122" y="3860310"/>
            <a:ext cx="2809206" cy="2324036"/>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267" name="Google Shape;267;g1ecdf1ad19c_0_12"/>
          <p:cNvSpPr/>
          <p:nvPr/>
        </p:nvSpPr>
        <p:spPr>
          <a:xfrm>
            <a:off x="277091" y="1396693"/>
            <a:ext cx="11481880" cy="4752900"/>
          </a:xfrm>
          <a:prstGeom prst="rect">
            <a:avLst/>
          </a:prstGeom>
          <a:noFill/>
          <a:ln>
            <a:noFill/>
          </a:ln>
        </p:spPr>
        <p:txBody>
          <a:bodyPr spcFirstLastPara="1" wrap="square" lIns="91425" tIns="91425" rIns="91425" bIns="91425" anchor="t" anchorCtr="0">
            <a:noAutofit/>
          </a:bodyPr>
          <a:lstStyle/>
          <a:p>
            <a:pPr marL="95250" marR="0" lvl="0" algn="just" rtl="0">
              <a:spcBef>
                <a:spcPts val="0"/>
              </a:spcBef>
              <a:spcAft>
                <a:spcPts val="0"/>
              </a:spcAft>
              <a:buClr>
                <a:schemeClr val="dk1"/>
              </a:buClr>
              <a:buSzPts val="2100"/>
            </a:pPr>
            <a:r>
              <a:rPr lang="es-419" sz="2400" b="0" i="0" u="none" strike="noStrike" cap="none" smtClean="0">
                <a:solidFill>
                  <a:srgbClr val="000000"/>
                </a:solidFill>
                <a:latin typeface="Calibri"/>
                <a:ea typeface="Calibri"/>
                <a:cs typeface="Calibri"/>
                <a:sym typeface="Calibri"/>
              </a:rPr>
              <a:t>Las </a:t>
            </a:r>
            <a:r>
              <a:rPr lang="es-419" sz="2400" b="0" i="0" u="none" strike="noStrike" cap="none">
                <a:solidFill>
                  <a:srgbClr val="000000"/>
                </a:solidFill>
                <a:latin typeface="Calibri"/>
                <a:ea typeface="Calibri"/>
                <a:cs typeface="Calibri"/>
                <a:sym typeface="Calibri"/>
              </a:rPr>
              <a:t>predicciones dadas sobre el avance del mar en las zonas costeras, establecen una relación de proporcionalidad directa entre las variables. Es decir, se asume que el ritmo de avance del mar es constante. Dada esta relación, se trazaron las rectas correspondientes desde el origen a los puntos encontrados.</a:t>
            </a:r>
            <a:r>
              <a:rPr lang="es-419" sz="2400" b="0" i="0" u="none" strike="noStrike" cap="none">
                <a:solidFill>
                  <a:schemeClr val="dk1"/>
                </a:solidFill>
                <a:latin typeface="Calibri"/>
                <a:ea typeface="Calibri"/>
                <a:cs typeface="Calibri"/>
                <a:sym typeface="Calibri"/>
              </a:rPr>
              <a:t>  </a:t>
            </a:r>
            <a:endParaRPr sz="2400" b="0" i="0" u="none" strike="noStrike" cap="none">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268" name="Google Shape;268;g1ecdf1ad19c_0_12"/>
          <p:cNvSpPr txBox="1"/>
          <p:nvPr/>
        </p:nvSpPr>
        <p:spPr>
          <a:xfrm>
            <a:off x="630980" y="438100"/>
            <a:ext cx="8166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Algunas ideas y conclusiones: </a:t>
            </a:r>
            <a:endParaRPr sz="3600" b="1" i="0" u="none" strike="noStrike" cap="none">
              <a:solidFill>
                <a:srgbClr val="423B71"/>
              </a:solidFill>
              <a:latin typeface="Calibri"/>
              <a:ea typeface="Calibri"/>
              <a:cs typeface="Calibri"/>
              <a:sym typeface="Calibri"/>
            </a:endParaRPr>
          </a:p>
        </p:txBody>
      </p:sp>
      <p:pic>
        <p:nvPicPr>
          <p:cNvPr id="269" name="Google Shape;269;g1ecdf1ad19c_0_12"/>
          <p:cNvPicPr preferRelativeResize="0"/>
          <p:nvPr/>
        </p:nvPicPr>
        <p:blipFill rotWithShape="1">
          <a:blip r:embed="rId3">
            <a:alphaModFix/>
          </a:blip>
          <a:srcRect t="13163"/>
          <a:stretch/>
        </p:blipFill>
        <p:spPr>
          <a:xfrm>
            <a:off x="4629772" y="2909333"/>
            <a:ext cx="7273637" cy="3678344"/>
          </a:xfrm>
          <a:prstGeom prst="rect">
            <a:avLst/>
          </a:prstGeom>
          <a:noFill/>
          <a:ln>
            <a:noFill/>
          </a:ln>
        </p:spPr>
      </p:pic>
      <p:sp>
        <p:nvSpPr>
          <p:cNvPr id="270" name="Google Shape;270;g1ecdf1ad19c_0_12"/>
          <p:cNvSpPr txBox="1"/>
          <p:nvPr/>
        </p:nvSpPr>
        <p:spPr>
          <a:xfrm>
            <a:off x="421529" y="3548217"/>
            <a:ext cx="4607671" cy="120028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None/>
            </a:pPr>
            <a:r>
              <a:rPr lang="es-419" sz="2400" b="0" i="0" u="none" strike="noStrike" cap="none">
                <a:solidFill>
                  <a:schemeClr val="dk1"/>
                </a:solidFill>
                <a:latin typeface="Calibri"/>
                <a:ea typeface="Calibri"/>
                <a:cs typeface="Calibri"/>
                <a:sym typeface="Calibri"/>
              </a:rPr>
              <a:t>La constante de proporcionalidad del avance del mar en Constitución es mayor que la de Antofagasta</a:t>
            </a:r>
            <a:endParaRPr sz="2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6"/>
          <p:cNvSpPr/>
          <p:nvPr/>
        </p:nvSpPr>
        <p:spPr>
          <a:xfrm>
            <a:off x="189601" y="1434383"/>
            <a:ext cx="11757379" cy="4482300"/>
          </a:xfrm>
          <a:prstGeom prst="rect">
            <a:avLst/>
          </a:prstGeom>
          <a:noFill/>
          <a:ln>
            <a:noFill/>
          </a:ln>
        </p:spPr>
        <p:txBody>
          <a:bodyPr spcFirstLastPara="1" wrap="square" lIns="91425" tIns="91425" rIns="91425" bIns="91425" anchor="t" anchorCtr="0">
            <a:noAutofit/>
          </a:bodyPr>
          <a:lstStyle/>
          <a:p>
            <a:pPr marL="152400" marR="0" lvl="0" algn="just" rtl="0">
              <a:lnSpc>
                <a:spcPct val="115000"/>
              </a:lnSpc>
              <a:spcBef>
                <a:spcPts val="0"/>
              </a:spcBef>
              <a:spcAft>
                <a:spcPts val="0"/>
              </a:spcAft>
              <a:buClr>
                <a:schemeClr val="dk1"/>
              </a:buClr>
              <a:buSzPts val="1200"/>
            </a:pPr>
            <a:r>
              <a:rPr lang="es-419" sz="2400" b="0" i="0" u="none" strike="noStrike" cap="none">
                <a:solidFill>
                  <a:srgbClr val="000000"/>
                </a:solidFill>
                <a:latin typeface="Calibri"/>
                <a:ea typeface="Calibri"/>
                <a:cs typeface="Calibri"/>
                <a:sym typeface="Calibri"/>
              </a:rPr>
              <a:t>Para obtener la expresión algebraica de proporcionalidad directa de cada zona costera, es necesario encontrar la constante de proporcionalidad. Para ello, identificamos </a:t>
            </a:r>
            <a:r>
              <a:rPr lang="es-419" sz="2400" b="1" i="0" u="none" strike="noStrike" cap="none">
                <a:solidFill>
                  <a:srgbClr val="000000"/>
                </a:solidFill>
                <a:latin typeface="Calibri"/>
                <a:ea typeface="Calibri"/>
                <a:cs typeface="Calibri"/>
                <a:sym typeface="Calibri"/>
              </a:rPr>
              <a:t>el avance </a:t>
            </a:r>
            <a:r>
              <a:rPr lang="es-419" sz="2400" b="0" i="0" u="none" strike="noStrike" cap="none">
                <a:solidFill>
                  <a:srgbClr val="000000"/>
                </a:solidFill>
                <a:latin typeface="Calibri"/>
                <a:ea typeface="Calibri"/>
                <a:cs typeface="Calibri"/>
                <a:sym typeface="Calibri"/>
              </a:rPr>
              <a:t>en </a:t>
            </a:r>
            <a:r>
              <a:rPr lang="es-419" sz="2400" b="1" i="0" u="none" strike="noStrike" cap="none">
                <a:solidFill>
                  <a:srgbClr val="000000"/>
                </a:solidFill>
                <a:latin typeface="Calibri"/>
                <a:ea typeface="Calibri"/>
                <a:cs typeface="Calibri"/>
                <a:sym typeface="Calibri"/>
              </a:rPr>
              <a:t>metros</a:t>
            </a:r>
            <a:r>
              <a:rPr lang="es-419" sz="2400" b="0" i="0" u="none" strike="noStrike" cap="none">
                <a:solidFill>
                  <a:srgbClr val="000000"/>
                </a:solidFill>
                <a:latin typeface="Calibri"/>
                <a:ea typeface="Calibri"/>
                <a:cs typeface="Calibri"/>
                <a:sym typeface="Calibri"/>
              </a:rPr>
              <a:t> cuando ha pasado </a:t>
            </a:r>
            <a:r>
              <a:rPr lang="es-419" sz="2400" b="1" i="0" u="none" strike="noStrike" cap="none">
                <a:solidFill>
                  <a:srgbClr val="000000"/>
                </a:solidFill>
                <a:latin typeface="Calibri"/>
                <a:ea typeface="Calibri"/>
                <a:cs typeface="Calibri"/>
                <a:sym typeface="Calibri"/>
              </a:rPr>
              <a:t>un</a:t>
            </a:r>
            <a:r>
              <a:rPr lang="es-419" sz="2400" b="0" i="0" u="none" strike="noStrike" cap="none">
                <a:solidFill>
                  <a:srgbClr val="000000"/>
                </a:solidFill>
                <a:latin typeface="Calibri"/>
                <a:ea typeface="Calibri"/>
                <a:cs typeface="Calibri"/>
                <a:sym typeface="Calibri"/>
              </a:rPr>
              <a:t> año, es decir, el valor de </a:t>
            </a:r>
            <a:r>
              <a:rPr lang="es-419" sz="2400" b="1" i="0" u="none" strike="noStrike" cap="none">
                <a:solidFill>
                  <a:srgbClr val="000000"/>
                </a:solidFill>
                <a:latin typeface="Calibri"/>
                <a:ea typeface="Calibri"/>
                <a:cs typeface="Calibri"/>
                <a:sym typeface="Calibri"/>
              </a:rPr>
              <a:t>y </a:t>
            </a:r>
            <a:r>
              <a:rPr lang="es-419" sz="2400" b="0" i="0" u="none" strike="noStrike" cap="none">
                <a:solidFill>
                  <a:srgbClr val="000000"/>
                </a:solidFill>
                <a:latin typeface="Calibri"/>
                <a:ea typeface="Calibri"/>
                <a:cs typeface="Calibri"/>
                <a:sym typeface="Calibri"/>
              </a:rPr>
              <a:t>cuando </a:t>
            </a:r>
            <a:r>
              <a:rPr lang="es-419" sz="2400" b="1" i="0" u="none" strike="noStrike" cap="none">
                <a:solidFill>
                  <a:srgbClr val="000000"/>
                </a:solidFill>
                <a:latin typeface="Calibri"/>
                <a:ea typeface="Calibri"/>
                <a:cs typeface="Calibri"/>
                <a:sym typeface="Calibri"/>
              </a:rPr>
              <a:t>x=1.</a:t>
            </a:r>
            <a:endParaRPr sz="2400" b="1" i="0" u="none" strike="noStrike" cap="none">
              <a:solidFill>
                <a:srgbClr val="000000"/>
              </a:solidFill>
              <a:latin typeface="Calibri"/>
              <a:ea typeface="Calibri"/>
              <a:cs typeface="Calibri"/>
              <a:sym typeface="Calibri"/>
            </a:endParaRPr>
          </a:p>
          <a:p>
            <a:pPr marL="457200" marR="0" lvl="0" indent="0" algn="just" rtl="0">
              <a:lnSpc>
                <a:spcPct val="115000"/>
              </a:lnSpc>
              <a:spcBef>
                <a:spcPts val="0"/>
              </a:spcBef>
              <a:spcAft>
                <a:spcPts val="0"/>
              </a:spcAft>
              <a:buClr>
                <a:srgbClr val="000000"/>
              </a:buClr>
              <a:buSzPts val="1200"/>
              <a:buFont typeface="Arial"/>
              <a:buNone/>
            </a:pPr>
            <a:endParaRPr sz="2400" b="0" i="0" u="none" strike="noStrike" cap="none">
              <a:solidFill>
                <a:schemeClr val="dk1"/>
              </a:solidFill>
              <a:latin typeface="Nunito"/>
              <a:ea typeface="Nunito"/>
              <a:cs typeface="Nunito"/>
              <a:sym typeface="Nunito"/>
            </a:endParaRPr>
          </a:p>
          <a:p>
            <a:pPr marL="152400" marR="0" lvl="0" algn="just" rtl="0">
              <a:lnSpc>
                <a:spcPct val="115000"/>
              </a:lnSpc>
              <a:spcBef>
                <a:spcPts val="0"/>
              </a:spcBef>
              <a:spcAft>
                <a:spcPts val="0"/>
              </a:spcAft>
              <a:buClr>
                <a:schemeClr val="dk1"/>
              </a:buClr>
              <a:buSzPts val="1200"/>
            </a:pPr>
            <a:r>
              <a:rPr lang="es-419" sz="2400" b="0" i="0" u="none" strike="noStrike" cap="none">
                <a:solidFill>
                  <a:srgbClr val="000000"/>
                </a:solidFill>
                <a:latin typeface="Calibri"/>
                <a:ea typeface="Calibri"/>
                <a:cs typeface="Calibri"/>
                <a:sym typeface="Calibri"/>
              </a:rPr>
              <a:t>En el caso de Antofagasta, donde se predice "un avance del mar de 6 metros cada 10 años", podemos expresarlo como "un avance del mar de 0,6 metros por año". De manera similar, para Constitución, podemos expresarlo como "un avance del mar de 0,8 metros por año".</a:t>
            </a:r>
            <a:endParaRPr sz="2400" b="0" i="0" u="none" strike="noStrike" cap="none">
              <a:solidFill>
                <a:srgbClr val="000000"/>
              </a:solidFill>
              <a:latin typeface="Calibri"/>
              <a:ea typeface="Calibri"/>
              <a:cs typeface="Calibri"/>
              <a:sym typeface="Calibri"/>
            </a:endParaRPr>
          </a:p>
          <a:p>
            <a:pPr marL="457200" marR="0" lvl="0" indent="0" algn="just"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Nunito"/>
              <a:ea typeface="Nunito"/>
              <a:cs typeface="Nunito"/>
              <a:sym typeface="Nunito"/>
            </a:endParaRPr>
          </a:p>
          <a:p>
            <a:pPr marL="0" marR="0" lvl="0" indent="179999" algn="ctr" rtl="0">
              <a:lnSpc>
                <a:spcPct val="115000"/>
              </a:lnSpc>
              <a:spcBef>
                <a:spcPts val="0"/>
              </a:spcBef>
              <a:spcAft>
                <a:spcPts val="0"/>
              </a:spcAft>
              <a:buClr>
                <a:schemeClr val="dk1"/>
              </a:buClr>
              <a:buSzPts val="1100"/>
              <a:buFont typeface="Arial"/>
              <a:buNone/>
            </a:pPr>
            <a:r>
              <a:rPr lang="es-419" sz="2700" i="0" u="none" strike="noStrike" cap="none">
                <a:solidFill>
                  <a:schemeClr val="dk1"/>
                </a:solidFill>
                <a:latin typeface="Calibri"/>
                <a:ea typeface="Calibri"/>
                <a:cs typeface="Calibri"/>
                <a:sym typeface="Calibri"/>
              </a:rPr>
              <a:t>  </a:t>
            </a:r>
            <a:r>
              <a:rPr lang="es-419" sz="2700" b="1" i="0" u="none" strike="noStrike" cap="none">
                <a:solidFill>
                  <a:schemeClr val="dk1"/>
                </a:solidFill>
                <a:latin typeface="Calibri"/>
                <a:ea typeface="Calibri"/>
                <a:cs typeface="Calibri"/>
                <a:sym typeface="Calibri"/>
              </a:rPr>
              <a:t>  </a:t>
            </a:r>
            <a:r>
              <a:rPr lang="es-419" sz="2700" b="1" i="0" u="sng" strike="noStrike" cap="none">
                <a:solidFill>
                  <a:schemeClr val="dk1"/>
                </a:solidFill>
                <a:latin typeface="Calibri"/>
                <a:ea typeface="Calibri"/>
                <a:cs typeface="Calibri"/>
                <a:sym typeface="Calibri"/>
              </a:rPr>
              <a:t>En Antofagasta</a:t>
            </a:r>
            <a:r>
              <a:rPr lang="es-419" sz="2700" b="1" i="0" u="none" strike="noStrike" cap="none">
                <a:solidFill>
                  <a:schemeClr val="dk1"/>
                </a:solidFill>
                <a:latin typeface="Calibri"/>
                <a:ea typeface="Calibri"/>
                <a:cs typeface="Calibri"/>
                <a:sym typeface="Calibri"/>
              </a:rPr>
              <a:t>                                </a:t>
            </a:r>
            <a:r>
              <a:rPr lang="es-419" sz="2700" b="1" i="0" u="none" strike="noStrike" cap="none" smtClean="0">
                <a:solidFill>
                  <a:schemeClr val="dk1"/>
                </a:solidFill>
                <a:latin typeface="Calibri"/>
                <a:ea typeface="Calibri"/>
                <a:cs typeface="Calibri"/>
                <a:sym typeface="Calibri"/>
              </a:rPr>
              <a:t>             </a:t>
            </a:r>
            <a:r>
              <a:rPr lang="es-419" sz="2700" b="1" i="0" u="sng" strike="noStrike" cap="none">
                <a:solidFill>
                  <a:schemeClr val="dk1"/>
                </a:solidFill>
                <a:latin typeface="Calibri"/>
                <a:ea typeface="Calibri"/>
                <a:cs typeface="Calibri"/>
                <a:sym typeface="Calibri"/>
              </a:rPr>
              <a:t>En Constitución</a:t>
            </a:r>
            <a:endParaRPr sz="2700" b="1" i="0" u="sng" strike="noStrike" cap="none">
              <a:solidFill>
                <a:schemeClr val="dk1"/>
              </a:solidFill>
              <a:latin typeface="Calibri"/>
              <a:ea typeface="Calibri"/>
              <a:cs typeface="Calibri"/>
              <a:sym typeface="Calibri"/>
            </a:endParaRPr>
          </a:p>
          <a:p>
            <a:pPr algn="ctr">
              <a:buClr>
                <a:schemeClr val="dk1"/>
              </a:buClr>
              <a:buSzPts val="1100"/>
            </a:pPr>
            <a:r>
              <a:rPr lang="es-419" sz="2700" i="0" u="none" strike="noStrike" cap="none" smtClean="0">
                <a:solidFill>
                  <a:schemeClr val="dk1"/>
                </a:solidFill>
                <a:latin typeface="Calibri"/>
                <a:ea typeface="Calibri"/>
                <a:cs typeface="Calibri"/>
                <a:sym typeface="Calibri"/>
              </a:rPr>
              <a:t>                             </a:t>
            </a:r>
          </a:p>
          <a:p>
            <a:pPr algn="ctr">
              <a:buClr>
                <a:schemeClr val="dk1"/>
              </a:buClr>
              <a:buSzPts val="1100"/>
            </a:pPr>
            <a:r>
              <a:rPr lang="es-419" sz="2700" i="0" u="none" strike="noStrike" cap="none" smtClean="0">
                <a:solidFill>
                  <a:schemeClr val="dk1"/>
                </a:solidFill>
                <a:latin typeface="Calibri"/>
                <a:ea typeface="Calibri"/>
                <a:cs typeface="Calibri"/>
                <a:sym typeface="Calibri"/>
              </a:rPr>
              <a:t>( </a:t>
            </a:r>
            <a:r>
              <a:rPr lang="es-419" sz="2700" i="0" u="none" strike="noStrike" cap="none">
                <a:solidFill>
                  <a:schemeClr val="dk1"/>
                </a:solidFill>
                <a:latin typeface="Calibri"/>
                <a:ea typeface="Calibri"/>
                <a:cs typeface="Calibri"/>
                <a:sym typeface="Calibri"/>
              </a:rPr>
              <a:t>x años, y metros) </a:t>
            </a:r>
            <a:r>
              <a:rPr lang="es-419" sz="2700" i="0" u="none" strike="noStrike" cap="none" smtClean="0">
                <a:solidFill>
                  <a:schemeClr val="dk1"/>
                </a:solidFill>
                <a:latin typeface="Calibri"/>
                <a:ea typeface="Calibri"/>
                <a:cs typeface="Calibri"/>
                <a:sym typeface="Calibri"/>
              </a:rPr>
              <a:t>                                          ( </a:t>
            </a:r>
            <a:r>
              <a:rPr lang="es-419" sz="2700" i="0" u="none" strike="noStrike" cap="none">
                <a:solidFill>
                  <a:schemeClr val="dk1"/>
                </a:solidFill>
                <a:latin typeface="Calibri"/>
                <a:ea typeface="Calibri"/>
                <a:cs typeface="Calibri"/>
                <a:sym typeface="Calibri"/>
              </a:rPr>
              <a:t>x años, y metros)</a:t>
            </a:r>
            <a:endParaRPr sz="2700" i="0" u="none" strike="noStrike" cap="none">
              <a:solidFill>
                <a:schemeClr val="dk1"/>
              </a:solidFill>
              <a:latin typeface="Calibri"/>
              <a:ea typeface="Calibri"/>
              <a:cs typeface="Calibri"/>
              <a:sym typeface="Calibri"/>
            </a:endParaRPr>
          </a:p>
          <a:p>
            <a:pPr marL="457200" marR="0" lvl="0" indent="0" algn="just" rtl="0">
              <a:lnSpc>
                <a:spcPct val="115000"/>
              </a:lnSpc>
              <a:spcBef>
                <a:spcPts val="0"/>
              </a:spcBef>
              <a:spcAft>
                <a:spcPts val="0"/>
              </a:spcAft>
              <a:buClr>
                <a:srgbClr val="000000"/>
              </a:buClr>
              <a:buSzPts val="1200"/>
              <a:buFont typeface="Arial"/>
              <a:buNone/>
            </a:pPr>
            <a:endParaRPr sz="1200" i="0" u="none" strike="noStrike" cap="none">
              <a:solidFill>
                <a:schemeClr val="dk1"/>
              </a:solidFill>
              <a:latin typeface="Nunito"/>
              <a:ea typeface="Nunito"/>
              <a:cs typeface="Nunito"/>
              <a:sym typeface="Nunito"/>
            </a:endParaRPr>
          </a:p>
        </p:txBody>
      </p:sp>
      <p:sp>
        <p:nvSpPr>
          <p:cNvPr id="276" name="Google Shape;276;p36"/>
          <p:cNvSpPr txBox="1"/>
          <p:nvPr/>
        </p:nvSpPr>
        <p:spPr>
          <a:xfrm>
            <a:off x="630980" y="438100"/>
            <a:ext cx="8166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Algunas ideas y conclusiones: </a:t>
            </a:r>
            <a:endParaRPr sz="3600" b="1" i="0" u="none" strike="noStrike" cap="none">
              <a:solidFill>
                <a:srgbClr val="423B71"/>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 name="Rectángulo 1"/>
              <p:cNvSpPr/>
              <p:nvPr/>
            </p:nvSpPr>
            <p:spPr>
              <a:xfrm>
                <a:off x="2016851" y="5061449"/>
                <a:ext cx="2697129" cy="570156"/>
              </a:xfrm>
              <a:prstGeom prst="rect">
                <a:avLst/>
              </a:prstGeom>
            </p:spPr>
            <p:txBody>
              <a:bodyPr wrap="square">
                <a:spAutoFit/>
              </a:bodyPr>
              <a:lstStyle/>
              <a:p>
                <a:pPr lvl="0" indent="179999" algn="ctr">
                  <a:lnSpc>
                    <a:spcPct val="115000"/>
                  </a:lnSpc>
                  <a:buClr>
                    <a:schemeClr val="dk1"/>
                  </a:buClr>
                  <a:buSzPts val="1100"/>
                </a:pPr>
                <a14:m>
                  <m:oMathPara xmlns:m="http://schemas.openxmlformats.org/officeDocument/2006/math">
                    <m:oMathParaPr>
                      <m:jc m:val="centerGroup"/>
                    </m:oMathParaPr>
                    <m:oMath xmlns:m="http://schemas.openxmlformats.org/officeDocument/2006/math">
                      <m:r>
                        <a:rPr lang="es-MX" sz="2700" i="1">
                          <a:solidFill>
                            <a:schemeClr val="dk1"/>
                          </a:solidFill>
                          <a:latin typeface="Cambria Math" panose="02040503050406030204" pitchFamily="18" charset="0"/>
                          <a:ea typeface="Calibri"/>
                          <a:cs typeface="Calibri"/>
                          <a:sym typeface="Calibri"/>
                        </a:rPr>
                        <m:t>𝑦</m:t>
                      </m:r>
                      <m:r>
                        <a:rPr lang="es-MX" sz="2700" i="1">
                          <a:solidFill>
                            <a:schemeClr val="dk1"/>
                          </a:solidFill>
                          <a:latin typeface="Cambria Math" panose="02040503050406030204" pitchFamily="18" charset="0"/>
                          <a:ea typeface="Calibri"/>
                          <a:cs typeface="Calibri"/>
                          <a:sym typeface="Calibri"/>
                        </a:rPr>
                        <m:t>=</m:t>
                      </m:r>
                      <m:r>
                        <a:rPr lang="es-MX" sz="2700" i="1">
                          <a:solidFill>
                            <a:schemeClr val="dk1"/>
                          </a:solidFill>
                          <a:latin typeface="Cambria Math" panose="02040503050406030204" pitchFamily="18" charset="0"/>
                          <a:ea typeface="Calibri"/>
                          <a:cs typeface="Calibri"/>
                          <a:sym typeface="Calibri"/>
                        </a:rPr>
                        <m:t>0</m:t>
                      </m:r>
                      <m:r>
                        <a:rPr lang="es-MX" sz="2700" i="1">
                          <a:solidFill>
                            <a:schemeClr val="dk1"/>
                          </a:solidFill>
                          <a:latin typeface="Cambria Math" panose="02040503050406030204" pitchFamily="18" charset="0"/>
                          <a:ea typeface="Calibri"/>
                          <a:cs typeface="Calibri"/>
                          <a:sym typeface="Calibri"/>
                        </a:rPr>
                        <m:t>,</m:t>
                      </m:r>
                      <m:r>
                        <a:rPr lang="es-MX" sz="2700" i="1">
                          <a:solidFill>
                            <a:schemeClr val="dk1"/>
                          </a:solidFill>
                          <a:latin typeface="Cambria Math" panose="02040503050406030204" pitchFamily="18" charset="0"/>
                          <a:ea typeface="Calibri"/>
                          <a:cs typeface="Calibri"/>
                          <a:sym typeface="Calibri"/>
                        </a:rPr>
                        <m:t>6</m:t>
                      </m:r>
                      <m:r>
                        <a:rPr lang="es-MX" sz="2700" i="1">
                          <a:solidFill>
                            <a:schemeClr val="dk1"/>
                          </a:solidFill>
                          <a:latin typeface="Cambria Math" panose="02040503050406030204" pitchFamily="18" charset="0"/>
                          <a:ea typeface="Cambria Math" panose="02040503050406030204" pitchFamily="18" charset="0"/>
                          <a:cs typeface="Calibri"/>
                          <a:sym typeface="Calibri"/>
                        </a:rPr>
                        <m:t>∙</m:t>
                      </m:r>
                      <m:r>
                        <a:rPr lang="es-MX" sz="2700" i="1">
                          <a:solidFill>
                            <a:schemeClr val="dk1"/>
                          </a:solidFill>
                          <a:latin typeface="Cambria Math" panose="02040503050406030204" pitchFamily="18" charset="0"/>
                          <a:ea typeface="Calibri"/>
                          <a:cs typeface="Calibri"/>
                          <a:sym typeface="Calibri"/>
                        </a:rPr>
                        <m:t> </m:t>
                      </m:r>
                      <m:r>
                        <a:rPr lang="es-MX" sz="2700" i="1">
                          <a:solidFill>
                            <a:schemeClr val="dk1"/>
                          </a:solidFill>
                          <a:latin typeface="Cambria Math" panose="02040503050406030204" pitchFamily="18" charset="0"/>
                          <a:ea typeface="Calibri"/>
                          <a:cs typeface="Calibri"/>
                          <a:sym typeface="Calibri"/>
                        </a:rPr>
                        <m:t>𝑥</m:t>
                      </m:r>
                    </m:oMath>
                  </m:oMathPara>
                </a14:m>
                <a:endParaRPr lang="es-MX" sz="2700">
                  <a:solidFill>
                    <a:schemeClr val="dk1"/>
                  </a:solidFill>
                  <a:latin typeface="Calibri" panose="020F0502020204030204" pitchFamily="34" charset="0"/>
                  <a:ea typeface="Calibri"/>
                  <a:cs typeface="Calibri" panose="020F0502020204030204" pitchFamily="34" charset="0"/>
                  <a:sym typeface="Calibri"/>
                </a:endParaRPr>
              </a:p>
            </p:txBody>
          </p:sp>
        </mc:Choice>
        <mc:Fallback>
          <p:sp>
            <p:nvSpPr>
              <p:cNvPr id="2" name="Rectángulo 1"/>
              <p:cNvSpPr>
                <a:spLocks noRot="1" noChangeAspect="1" noMove="1" noResize="1" noEditPoints="1" noAdjustHandles="1" noChangeArrowheads="1" noChangeShapeType="1" noTextEdit="1"/>
              </p:cNvSpPr>
              <p:nvPr/>
            </p:nvSpPr>
            <p:spPr>
              <a:xfrm>
                <a:off x="2016851" y="5061449"/>
                <a:ext cx="2697129" cy="570156"/>
              </a:xfrm>
              <a:prstGeom prst="rect">
                <a:avLst/>
              </a:prstGeom>
              <a:blipFill>
                <a:blip r:embed="rId3"/>
                <a:stretch>
                  <a:fillRect/>
                </a:stretch>
              </a:blipFill>
            </p:spPr>
            <p:txBody>
              <a:bodyPr/>
              <a:lstStyle/>
              <a:p>
                <a:r>
                  <a:rPr lang="es-CL">
                    <a:noFill/>
                  </a:rPr>
                  <a:t> </a:t>
                </a:r>
              </a:p>
            </p:txBody>
          </p:sp>
        </mc:Fallback>
      </mc:AlternateContent>
      <mc:AlternateContent xmlns:mc="http://schemas.openxmlformats.org/markup-compatibility/2006">
        <mc:Choice xmlns:a14="http://schemas.microsoft.com/office/drawing/2010/main" Requires="a14">
          <p:sp>
            <p:nvSpPr>
              <p:cNvPr id="5" name="Rectángulo 4"/>
              <p:cNvSpPr/>
              <p:nvPr/>
            </p:nvSpPr>
            <p:spPr>
              <a:xfrm>
                <a:off x="7821905" y="5061449"/>
                <a:ext cx="2697129" cy="570156"/>
              </a:xfrm>
              <a:prstGeom prst="rect">
                <a:avLst/>
              </a:prstGeom>
            </p:spPr>
            <p:txBody>
              <a:bodyPr wrap="square">
                <a:spAutoFit/>
              </a:bodyPr>
              <a:lstStyle/>
              <a:p>
                <a:pPr lvl="0" indent="179999" algn="ctr">
                  <a:lnSpc>
                    <a:spcPct val="115000"/>
                  </a:lnSpc>
                  <a:buClr>
                    <a:schemeClr val="dk1"/>
                  </a:buClr>
                  <a:buSzPts val="1100"/>
                </a:pPr>
                <a14:m>
                  <m:oMathPara xmlns:m="http://schemas.openxmlformats.org/officeDocument/2006/math">
                    <m:oMathParaPr>
                      <m:jc m:val="centerGroup"/>
                    </m:oMathParaPr>
                    <m:oMath xmlns:m="http://schemas.openxmlformats.org/officeDocument/2006/math">
                      <m:r>
                        <a:rPr lang="es-MX" sz="2700" i="1" smtClean="0">
                          <a:solidFill>
                            <a:schemeClr val="dk1"/>
                          </a:solidFill>
                          <a:latin typeface="Cambria Math" panose="02040503050406030204" pitchFamily="18" charset="0"/>
                          <a:ea typeface="Calibri"/>
                          <a:cs typeface="Calibri"/>
                          <a:sym typeface="Calibri"/>
                        </a:rPr>
                        <m:t>𝑦</m:t>
                      </m:r>
                      <m:r>
                        <a:rPr lang="es-MX" sz="2700" i="1" smtClean="0">
                          <a:solidFill>
                            <a:schemeClr val="dk1"/>
                          </a:solidFill>
                          <a:latin typeface="Cambria Math" panose="02040503050406030204" pitchFamily="18" charset="0"/>
                          <a:ea typeface="Calibri"/>
                          <a:cs typeface="Calibri"/>
                          <a:sym typeface="Calibri"/>
                        </a:rPr>
                        <m:t>=</m:t>
                      </m:r>
                      <m:r>
                        <a:rPr lang="es-MX" sz="2700" i="1" smtClean="0">
                          <a:solidFill>
                            <a:schemeClr val="dk1"/>
                          </a:solidFill>
                          <a:latin typeface="Cambria Math" panose="02040503050406030204" pitchFamily="18" charset="0"/>
                          <a:ea typeface="Calibri"/>
                          <a:cs typeface="Calibri"/>
                          <a:sym typeface="Calibri"/>
                        </a:rPr>
                        <m:t>0</m:t>
                      </m:r>
                      <m:r>
                        <a:rPr lang="es-MX" sz="2700" i="1" smtClean="0">
                          <a:solidFill>
                            <a:schemeClr val="dk1"/>
                          </a:solidFill>
                          <a:latin typeface="Cambria Math" panose="02040503050406030204" pitchFamily="18" charset="0"/>
                          <a:ea typeface="Calibri"/>
                          <a:cs typeface="Calibri"/>
                          <a:sym typeface="Calibri"/>
                        </a:rPr>
                        <m:t>,</m:t>
                      </m:r>
                      <m:r>
                        <a:rPr lang="es-MX" sz="2700" b="0" i="1" smtClean="0">
                          <a:solidFill>
                            <a:schemeClr val="dk1"/>
                          </a:solidFill>
                          <a:latin typeface="Cambria Math" panose="02040503050406030204" pitchFamily="18" charset="0"/>
                          <a:ea typeface="Calibri"/>
                          <a:cs typeface="Calibri"/>
                          <a:sym typeface="Calibri"/>
                        </a:rPr>
                        <m:t>8</m:t>
                      </m:r>
                      <m:r>
                        <a:rPr lang="es-MX" sz="2700" i="1">
                          <a:solidFill>
                            <a:schemeClr val="dk1"/>
                          </a:solidFill>
                          <a:latin typeface="Cambria Math" panose="02040503050406030204" pitchFamily="18" charset="0"/>
                          <a:ea typeface="Cambria Math" panose="02040503050406030204" pitchFamily="18" charset="0"/>
                          <a:cs typeface="Calibri"/>
                          <a:sym typeface="Calibri"/>
                        </a:rPr>
                        <m:t>∙</m:t>
                      </m:r>
                      <m:r>
                        <a:rPr lang="es-MX" sz="2700" i="1">
                          <a:solidFill>
                            <a:schemeClr val="dk1"/>
                          </a:solidFill>
                          <a:latin typeface="Cambria Math" panose="02040503050406030204" pitchFamily="18" charset="0"/>
                          <a:ea typeface="Calibri"/>
                          <a:cs typeface="Calibri"/>
                          <a:sym typeface="Calibri"/>
                        </a:rPr>
                        <m:t> </m:t>
                      </m:r>
                      <m:r>
                        <a:rPr lang="es-MX" sz="2700" i="1">
                          <a:solidFill>
                            <a:schemeClr val="dk1"/>
                          </a:solidFill>
                          <a:latin typeface="Cambria Math" panose="02040503050406030204" pitchFamily="18" charset="0"/>
                          <a:ea typeface="Calibri"/>
                          <a:cs typeface="Calibri"/>
                          <a:sym typeface="Calibri"/>
                        </a:rPr>
                        <m:t>𝑥</m:t>
                      </m:r>
                    </m:oMath>
                  </m:oMathPara>
                </a14:m>
                <a:endParaRPr lang="es-MX" sz="2700">
                  <a:solidFill>
                    <a:schemeClr val="dk1"/>
                  </a:solidFill>
                  <a:latin typeface="Calibri" panose="020F0502020204030204" pitchFamily="34" charset="0"/>
                  <a:ea typeface="Calibri"/>
                  <a:cs typeface="Calibri" panose="020F0502020204030204" pitchFamily="34" charset="0"/>
                  <a:sym typeface="Calibri"/>
                </a:endParaRPr>
              </a:p>
            </p:txBody>
          </p:sp>
        </mc:Choice>
        <mc:Fallback>
          <p:sp>
            <p:nvSpPr>
              <p:cNvPr id="5" name="Rectángulo 4"/>
              <p:cNvSpPr>
                <a:spLocks noRot="1" noChangeAspect="1" noMove="1" noResize="1" noEditPoints="1" noAdjustHandles="1" noChangeArrowheads="1" noChangeShapeType="1" noTextEdit="1"/>
              </p:cNvSpPr>
              <p:nvPr/>
            </p:nvSpPr>
            <p:spPr>
              <a:xfrm>
                <a:off x="7821905" y="5061449"/>
                <a:ext cx="2697129" cy="570156"/>
              </a:xfrm>
              <a:prstGeom prst="rect">
                <a:avLst/>
              </a:prstGeom>
              <a:blipFill>
                <a:blip r:embed="rId4"/>
                <a:stretch>
                  <a:fillRect/>
                </a:stretch>
              </a:blipFill>
            </p:spPr>
            <p:txBody>
              <a:bodyPr/>
              <a:lstStyle/>
              <a:p>
                <a:r>
                  <a:rPr lang="es-CL">
                    <a:noFill/>
                  </a:rPr>
                  <a:t> </a:t>
                </a:r>
              </a:p>
            </p:txBody>
          </p:sp>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221145bc0a5_0_5"/>
          <p:cNvSpPr txBox="1"/>
          <p:nvPr/>
        </p:nvSpPr>
        <p:spPr>
          <a:xfrm>
            <a:off x="630980" y="438100"/>
            <a:ext cx="8166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Algunas ideas y conclusiones: </a:t>
            </a:r>
            <a:endParaRPr sz="3600" b="1" i="0" u="none" strike="noStrike" cap="none">
              <a:solidFill>
                <a:srgbClr val="423B71"/>
              </a:solidFill>
              <a:latin typeface="Calibri"/>
              <a:ea typeface="Calibri"/>
              <a:cs typeface="Calibri"/>
              <a:sym typeface="Calibri"/>
            </a:endParaRPr>
          </a:p>
        </p:txBody>
      </p:sp>
      <p:sp>
        <p:nvSpPr>
          <p:cNvPr id="282" name="Google Shape;282;g221145bc0a5_0_5"/>
          <p:cNvSpPr txBox="1"/>
          <p:nvPr/>
        </p:nvSpPr>
        <p:spPr>
          <a:xfrm>
            <a:off x="278676" y="1603643"/>
            <a:ext cx="11096700" cy="1883562"/>
          </a:xfrm>
          <a:prstGeom prst="rect">
            <a:avLst/>
          </a:prstGeom>
          <a:noFill/>
          <a:ln>
            <a:noFill/>
          </a:ln>
        </p:spPr>
        <p:txBody>
          <a:bodyPr spcFirstLastPara="1" wrap="square" lIns="91425" tIns="91425" rIns="91425" bIns="91425" anchor="t" anchorCtr="0">
            <a:spAutoFit/>
          </a:bodyPr>
          <a:lstStyle/>
          <a:p>
            <a:pPr marL="152400" marR="0" lvl="0" algn="just" rtl="0">
              <a:lnSpc>
                <a:spcPct val="115000"/>
              </a:lnSpc>
              <a:spcBef>
                <a:spcPts val="0"/>
              </a:spcBef>
              <a:spcAft>
                <a:spcPts val="0"/>
              </a:spcAft>
              <a:buClr>
                <a:schemeClr val="dk1"/>
              </a:buClr>
              <a:buSzPts val="1200"/>
            </a:pPr>
            <a:r>
              <a:rPr lang="es-419" sz="2400" b="0" i="0" u="none" strike="noStrike" cap="none">
                <a:solidFill>
                  <a:srgbClr val="000000"/>
                </a:solidFill>
                <a:latin typeface="Calibri"/>
                <a:ea typeface="Calibri"/>
                <a:cs typeface="Calibri"/>
                <a:sym typeface="Calibri"/>
              </a:rPr>
              <a:t>Utilizando las fórmulas de proporcionalidad directa, podemos determinar el avance en metros del mar en cada zona después de transcurridos un número de años. Además de calcular la cantidad de años necesarios para que el avance del mar alcance una determinada cantidad en metros. Por ejemplo: </a:t>
            </a:r>
            <a:endParaRPr sz="2400" b="0" i="0" u="none" strike="noStrike" cap="none">
              <a:solidFill>
                <a:srgbClr val="000000"/>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283" name="Google Shape;283;g221145bc0a5_0_5"/>
              <p:cNvSpPr txBox="1"/>
              <p:nvPr/>
            </p:nvSpPr>
            <p:spPr>
              <a:xfrm>
                <a:off x="2763785" y="3816814"/>
                <a:ext cx="6494400" cy="2074374"/>
              </a:xfrm>
              <a:prstGeom prst="rect">
                <a:avLst/>
              </a:prstGeom>
              <a:noFill/>
              <a:ln>
                <a:noFill/>
              </a:ln>
            </p:spPr>
            <p:txBody>
              <a:bodyPr spcFirstLastPara="1" wrap="square" lIns="91425" tIns="45700" rIns="91425" bIns="45700" anchor="t" anchorCtr="0">
                <a:spAutoFit/>
              </a:bodyPr>
              <a:lstStyle/>
              <a:p>
                <a:pPr marL="0" marR="0" lvl="0" indent="179999" algn="ctr" rtl="0">
                  <a:lnSpc>
                    <a:spcPct val="115000"/>
                  </a:lnSpc>
                  <a:spcBef>
                    <a:spcPts val="0"/>
                  </a:spcBef>
                  <a:spcAft>
                    <a:spcPts val="0"/>
                  </a:spcAft>
                  <a:buClr>
                    <a:schemeClr val="dk1"/>
                  </a:buClr>
                  <a:buSzPts val="1100"/>
                  <a:buFont typeface="Arial"/>
                  <a:buNone/>
                </a:pPr>
                <a:r>
                  <a:rPr lang="es-MX" sz="2800" b="1" i="0" u="sng" strike="noStrike" cap="none" smtClean="0">
                    <a:solidFill>
                      <a:schemeClr val="dk1"/>
                    </a:solidFill>
                    <a:latin typeface="Calibri"/>
                    <a:ea typeface="Calibri"/>
                    <a:cs typeface="Calibri"/>
                    <a:sym typeface="Calibri"/>
                  </a:rPr>
                  <a:t>En Antofagasta</a:t>
                </a:r>
                <a:endParaRPr lang="es-MX" b="1" u="sng">
                  <a:solidFill>
                    <a:schemeClr val="dk1"/>
                  </a:solidFill>
                  <a:latin typeface="Calibri"/>
                  <a:ea typeface="Calibri"/>
                  <a:cs typeface="Calibri"/>
                  <a:sym typeface="Calibri"/>
                </a:endParaRPr>
              </a:p>
              <a:p>
                <a:pPr marL="0" marR="0" lvl="0" indent="179999" algn="ctr" rtl="0">
                  <a:lnSpc>
                    <a:spcPct val="115000"/>
                  </a:lnSpc>
                  <a:spcBef>
                    <a:spcPts val="0"/>
                  </a:spcBef>
                  <a:spcAft>
                    <a:spcPts val="0"/>
                  </a:spcAft>
                  <a:buClr>
                    <a:schemeClr val="dk1"/>
                  </a:buClr>
                  <a:buSzPts val="1100"/>
                  <a:buFont typeface="Arial"/>
                  <a:buNone/>
                </a:pPr>
                <a14:m>
                  <m:oMathPara xmlns:m="http://schemas.openxmlformats.org/officeDocument/2006/math">
                    <m:oMathParaPr>
                      <m:jc m:val="centerGroup"/>
                    </m:oMathParaPr>
                    <m:oMath xmlns:m="http://schemas.openxmlformats.org/officeDocument/2006/math">
                      <m:r>
                        <a:rPr lang="es-MX" sz="2800" b="0" i="1" u="none" strike="noStrike" cap="none" smtClean="0">
                          <a:solidFill>
                            <a:schemeClr val="dk1"/>
                          </a:solidFill>
                          <a:latin typeface="Cambria Math" panose="02040503050406030204" pitchFamily="18" charset="0"/>
                          <a:ea typeface="Calibri"/>
                          <a:cs typeface="Calibri"/>
                          <a:sym typeface="Calibri"/>
                        </a:rPr>
                        <m:t>𝑦</m:t>
                      </m:r>
                      <m:r>
                        <a:rPr lang="es-MX" sz="2800" b="0" i="1" u="none" strike="noStrike" cap="none" smtClean="0">
                          <a:solidFill>
                            <a:schemeClr val="dk1"/>
                          </a:solidFill>
                          <a:latin typeface="Cambria Math" panose="02040503050406030204" pitchFamily="18" charset="0"/>
                          <a:ea typeface="Calibri"/>
                          <a:cs typeface="Calibri"/>
                          <a:sym typeface="Calibri"/>
                        </a:rPr>
                        <m:t>=</m:t>
                      </m:r>
                      <m:r>
                        <a:rPr lang="es-MX" sz="2800" b="0" i="1" u="none" strike="noStrike" cap="none" smtClean="0">
                          <a:solidFill>
                            <a:schemeClr val="dk1"/>
                          </a:solidFill>
                          <a:latin typeface="Cambria Math" panose="02040503050406030204" pitchFamily="18" charset="0"/>
                          <a:ea typeface="Calibri"/>
                          <a:cs typeface="Calibri"/>
                          <a:sym typeface="Calibri"/>
                        </a:rPr>
                        <m:t>0</m:t>
                      </m:r>
                      <m:r>
                        <a:rPr lang="es-MX" sz="2800" b="0" i="1" u="none" strike="noStrike" cap="none" smtClean="0">
                          <a:solidFill>
                            <a:schemeClr val="dk1"/>
                          </a:solidFill>
                          <a:latin typeface="Cambria Math" panose="02040503050406030204" pitchFamily="18" charset="0"/>
                          <a:ea typeface="Calibri"/>
                          <a:cs typeface="Calibri"/>
                          <a:sym typeface="Calibri"/>
                        </a:rPr>
                        <m:t>,</m:t>
                      </m:r>
                      <m:r>
                        <a:rPr lang="es-MX" sz="2800" b="0" i="1" u="none" strike="noStrike" cap="none" smtClean="0">
                          <a:solidFill>
                            <a:schemeClr val="dk1"/>
                          </a:solidFill>
                          <a:latin typeface="Cambria Math" panose="02040503050406030204" pitchFamily="18" charset="0"/>
                          <a:ea typeface="Calibri"/>
                          <a:cs typeface="Calibri"/>
                          <a:sym typeface="Calibri"/>
                        </a:rPr>
                        <m:t>6</m:t>
                      </m:r>
                      <m:r>
                        <a:rPr lang="es-MX" sz="2800" b="0" i="1" u="none" strike="noStrike" cap="none" smtClean="0">
                          <a:solidFill>
                            <a:schemeClr val="dk1"/>
                          </a:solidFill>
                          <a:latin typeface="Cambria Math" panose="02040503050406030204" pitchFamily="18" charset="0"/>
                          <a:ea typeface="Cambria Math" panose="02040503050406030204" pitchFamily="18" charset="0"/>
                          <a:cs typeface="Calibri"/>
                          <a:sym typeface="Calibri"/>
                        </a:rPr>
                        <m:t>∙</m:t>
                      </m:r>
                      <m:r>
                        <a:rPr lang="es-MX" sz="2800" b="0" i="1" u="none" strike="noStrike" cap="none" smtClean="0">
                          <a:solidFill>
                            <a:schemeClr val="dk1"/>
                          </a:solidFill>
                          <a:latin typeface="Cambria Math" panose="02040503050406030204" pitchFamily="18" charset="0"/>
                          <a:ea typeface="Calibri"/>
                          <a:cs typeface="Calibri"/>
                          <a:sym typeface="Calibri"/>
                        </a:rPr>
                        <m:t> </m:t>
                      </m:r>
                      <m:r>
                        <a:rPr lang="es-MX" sz="2800" b="0" i="1" u="none" strike="noStrike" cap="none" smtClean="0">
                          <a:solidFill>
                            <a:schemeClr val="dk1"/>
                          </a:solidFill>
                          <a:latin typeface="Cambria Math" panose="02040503050406030204" pitchFamily="18" charset="0"/>
                          <a:ea typeface="Calibri"/>
                          <a:cs typeface="Calibri"/>
                          <a:sym typeface="Calibri"/>
                        </a:rPr>
                        <m:t>𝑥</m:t>
                      </m:r>
                    </m:oMath>
                  </m:oMathPara>
                </a14:m>
                <a:endParaRPr lang="es-MX" sz="2800" b="0" i="0" u="none" strike="noStrike" cap="none" smtClean="0">
                  <a:solidFill>
                    <a:schemeClr val="dk1"/>
                  </a:solidFill>
                  <a:latin typeface="Calibri"/>
                  <a:ea typeface="Calibri"/>
                  <a:cs typeface="Calibri"/>
                  <a:sym typeface="Calibri"/>
                </a:endParaRPr>
              </a:p>
              <a:p>
                <a:pPr indent="179999" algn="ctr">
                  <a:lnSpc>
                    <a:spcPct val="115000"/>
                  </a:lnSpc>
                  <a:buClr>
                    <a:schemeClr val="dk1"/>
                  </a:buClr>
                  <a:buSzPts val="1100"/>
                </a:pPr>
                <a14:m>
                  <m:oMathPara xmlns:m="http://schemas.openxmlformats.org/officeDocument/2006/math">
                    <m:oMathParaPr>
                      <m:jc m:val="centerGroup"/>
                    </m:oMathParaPr>
                    <m:oMath xmlns:m="http://schemas.openxmlformats.org/officeDocument/2006/math">
                      <m:r>
                        <a:rPr lang="es-MX" sz="2800" i="1">
                          <a:solidFill>
                            <a:schemeClr val="dk1"/>
                          </a:solidFill>
                          <a:latin typeface="Cambria Math" panose="02040503050406030204" pitchFamily="18" charset="0"/>
                          <a:ea typeface="Calibri"/>
                          <a:cs typeface="Calibri"/>
                          <a:sym typeface="Calibri"/>
                        </a:rPr>
                        <m:t>𝑦</m:t>
                      </m:r>
                      <m:r>
                        <a:rPr lang="es-MX" sz="2800" i="1">
                          <a:solidFill>
                            <a:schemeClr val="dk1"/>
                          </a:solidFill>
                          <a:latin typeface="Cambria Math" panose="02040503050406030204" pitchFamily="18" charset="0"/>
                          <a:ea typeface="Calibri"/>
                          <a:cs typeface="Calibri"/>
                          <a:sym typeface="Calibri"/>
                        </a:rPr>
                        <m:t>=</m:t>
                      </m:r>
                      <m:r>
                        <a:rPr lang="es-MX" sz="2800" i="1">
                          <a:solidFill>
                            <a:schemeClr val="dk1"/>
                          </a:solidFill>
                          <a:latin typeface="Cambria Math" panose="02040503050406030204" pitchFamily="18" charset="0"/>
                          <a:ea typeface="Calibri"/>
                          <a:cs typeface="Calibri"/>
                          <a:sym typeface="Calibri"/>
                        </a:rPr>
                        <m:t>0</m:t>
                      </m:r>
                      <m:r>
                        <a:rPr lang="es-MX" sz="2800" i="1">
                          <a:solidFill>
                            <a:schemeClr val="dk1"/>
                          </a:solidFill>
                          <a:latin typeface="Cambria Math" panose="02040503050406030204" pitchFamily="18" charset="0"/>
                          <a:ea typeface="Calibri"/>
                          <a:cs typeface="Calibri"/>
                          <a:sym typeface="Calibri"/>
                        </a:rPr>
                        <m:t>,</m:t>
                      </m:r>
                      <m:r>
                        <a:rPr lang="es-MX" sz="2800" i="1">
                          <a:solidFill>
                            <a:schemeClr val="dk1"/>
                          </a:solidFill>
                          <a:latin typeface="Cambria Math" panose="02040503050406030204" pitchFamily="18" charset="0"/>
                          <a:ea typeface="Calibri"/>
                          <a:cs typeface="Calibri"/>
                          <a:sym typeface="Calibri"/>
                        </a:rPr>
                        <m:t>6</m:t>
                      </m:r>
                      <m:r>
                        <a:rPr lang="es-MX" sz="2800" i="1">
                          <a:solidFill>
                            <a:schemeClr val="dk1"/>
                          </a:solidFill>
                          <a:latin typeface="Cambria Math" panose="02040503050406030204" pitchFamily="18" charset="0"/>
                          <a:ea typeface="Calibri"/>
                          <a:cs typeface="Calibri"/>
                          <a:sym typeface="Calibri"/>
                        </a:rPr>
                        <m:t>∙</m:t>
                      </m:r>
                      <m:r>
                        <a:rPr lang="es-MX" sz="2800" b="0" i="1" smtClean="0">
                          <a:solidFill>
                            <a:schemeClr val="dk1"/>
                          </a:solidFill>
                          <a:latin typeface="Cambria Math" panose="02040503050406030204" pitchFamily="18" charset="0"/>
                          <a:ea typeface="Calibri"/>
                          <a:cs typeface="Calibri"/>
                          <a:sym typeface="Calibri"/>
                        </a:rPr>
                        <m:t>3</m:t>
                      </m:r>
                    </m:oMath>
                  </m:oMathPara>
                </a14:m>
                <a:endParaRPr lang="es-MX" sz="2800" b="0" i="0" smtClean="0">
                  <a:solidFill>
                    <a:schemeClr val="dk1"/>
                  </a:solidFill>
                  <a:latin typeface="Calibri"/>
                  <a:ea typeface="Calibri"/>
                  <a:cs typeface="Calibri"/>
                  <a:sym typeface="Calibri"/>
                </a:endParaRPr>
              </a:p>
              <a:p>
                <a:pPr lvl="0" indent="179999" algn="ctr">
                  <a:lnSpc>
                    <a:spcPct val="115000"/>
                  </a:lnSpc>
                  <a:buClr>
                    <a:schemeClr val="dk1"/>
                  </a:buClr>
                  <a:buSzPts val="1100"/>
                </a:pPr>
                <a14:m>
                  <m:oMath xmlns:m="http://schemas.openxmlformats.org/officeDocument/2006/math">
                    <m:r>
                      <a:rPr lang="es-MX" sz="2800" i="1">
                        <a:solidFill>
                          <a:schemeClr val="dk1"/>
                        </a:solidFill>
                        <a:latin typeface="Cambria Math" panose="02040503050406030204" pitchFamily="18" charset="0"/>
                        <a:ea typeface="Calibri"/>
                        <a:cs typeface="Calibri"/>
                        <a:sym typeface="Calibri"/>
                      </a:rPr>
                      <m:t>𝑦</m:t>
                    </m:r>
                    <m:r>
                      <a:rPr lang="es-MX" sz="2800" i="1">
                        <a:solidFill>
                          <a:schemeClr val="dk1"/>
                        </a:solidFill>
                        <a:latin typeface="Cambria Math" panose="02040503050406030204" pitchFamily="18" charset="0"/>
                        <a:ea typeface="Calibri"/>
                        <a:cs typeface="Calibri"/>
                        <a:sym typeface="Calibri"/>
                      </a:rPr>
                      <m:t>=</m:t>
                    </m:r>
                    <m:r>
                      <a:rPr lang="es-MX" sz="2800" b="0" i="1" smtClean="0">
                        <a:solidFill>
                          <a:schemeClr val="dk1"/>
                        </a:solidFill>
                        <a:latin typeface="Cambria Math" panose="02040503050406030204" pitchFamily="18" charset="0"/>
                        <a:ea typeface="Calibri"/>
                        <a:cs typeface="Calibri"/>
                        <a:sym typeface="Calibri"/>
                      </a:rPr>
                      <m:t>1</m:t>
                    </m:r>
                    <m:r>
                      <a:rPr lang="es-MX" sz="2800" b="0" i="1" smtClean="0">
                        <a:solidFill>
                          <a:schemeClr val="dk1"/>
                        </a:solidFill>
                        <a:latin typeface="Cambria Math" panose="02040503050406030204" pitchFamily="18" charset="0"/>
                        <a:ea typeface="Calibri"/>
                        <a:cs typeface="Calibri"/>
                        <a:sym typeface="Calibri"/>
                      </a:rPr>
                      <m:t>,</m:t>
                    </m:r>
                    <m:r>
                      <a:rPr lang="es-MX" sz="2800" b="0" i="1" smtClean="0">
                        <a:solidFill>
                          <a:schemeClr val="dk1"/>
                        </a:solidFill>
                        <a:latin typeface="Cambria Math" panose="02040503050406030204" pitchFamily="18" charset="0"/>
                        <a:ea typeface="Calibri"/>
                        <a:cs typeface="Calibri"/>
                        <a:sym typeface="Calibri"/>
                      </a:rPr>
                      <m:t>8</m:t>
                    </m:r>
                  </m:oMath>
                </a14:m>
                <a:r>
                  <a:rPr lang="es-MX" sz="2800" b="0" i="0" smtClean="0">
                    <a:solidFill>
                      <a:schemeClr val="dk1"/>
                    </a:solidFill>
                    <a:latin typeface="Calibri"/>
                    <a:ea typeface="Calibri"/>
                    <a:cs typeface="Calibri"/>
                    <a:sym typeface="Calibri"/>
                  </a:rPr>
                  <a:t> metros</a:t>
                </a:r>
              </a:p>
            </p:txBody>
          </p:sp>
        </mc:Choice>
        <mc:Fallback>
          <p:sp>
            <p:nvSpPr>
              <p:cNvPr id="283" name="Google Shape;283;g221145bc0a5_0_5"/>
              <p:cNvSpPr txBox="1">
                <a:spLocks noRot="1" noChangeAspect="1" noMove="1" noResize="1" noEditPoints="1" noAdjustHandles="1" noChangeArrowheads="1" noChangeShapeType="1" noTextEdit="1"/>
              </p:cNvSpPr>
              <p:nvPr/>
            </p:nvSpPr>
            <p:spPr>
              <a:xfrm>
                <a:off x="2763785" y="3816814"/>
                <a:ext cx="6494400" cy="2074374"/>
              </a:xfrm>
              <a:prstGeom prst="rect">
                <a:avLst/>
              </a:prstGeom>
              <a:blipFill>
                <a:blip r:embed="rId3"/>
                <a:stretch>
                  <a:fillRect t="-1176" b="-6176"/>
                </a:stretch>
              </a:blipFill>
              <a:ln>
                <a:noFill/>
              </a:ln>
            </p:spPr>
            <p:txBody>
              <a:bodyPr/>
              <a:lstStyle/>
              <a:p>
                <a:r>
                  <a:rPr lang="es-CL">
                    <a:noFill/>
                  </a:rPr>
                  <a:t> </a:t>
                </a:r>
              </a:p>
            </p:txBody>
          </p:sp>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221145bc0a5_0_0"/>
          <p:cNvSpPr txBox="1"/>
          <p:nvPr/>
        </p:nvSpPr>
        <p:spPr>
          <a:xfrm>
            <a:off x="630980" y="438100"/>
            <a:ext cx="8166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Algunas ideas y conclusiones: </a:t>
            </a:r>
            <a:endParaRPr sz="3600" b="1" i="0" u="none" strike="noStrike" cap="none">
              <a:solidFill>
                <a:srgbClr val="423B71"/>
              </a:solidFill>
              <a:latin typeface="Calibri"/>
              <a:ea typeface="Calibri"/>
              <a:cs typeface="Calibri"/>
              <a:sym typeface="Calibri"/>
            </a:endParaRPr>
          </a:p>
        </p:txBody>
      </p:sp>
      <p:sp>
        <p:nvSpPr>
          <p:cNvPr id="289" name="Google Shape;289;g221145bc0a5_0_0"/>
          <p:cNvSpPr/>
          <p:nvPr/>
        </p:nvSpPr>
        <p:spPr>
          <a:xfrm>
            <a:off x="183150" y="1640238"/>
            <a:ext cx="11227800" cy="7581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g221145bc0a5_0_0"/>
          <p:cNvSpPr txBox="1"/>
          <p:nvPr/>
        </p:nvSpPr>
        <p:spPr>
          <a:xfrm>
            <a:off x="359438" y="1640238"/>
            <a:ext cx="6940800" cy="2308294"/>
          </a:xfrm>
          <a:prstGeom prst="rect">
            <a:avLst/>
          </a:prstGeom>
          <a:noFill/>
          <a:ln>
            <a:noFill/>
          </a:ln>
        </p:spPr>
        <p:txBody>
          <a:bodyPr spcFirstLastPara="1" wrap="square" lIns="91425" tIns="91425" rIns="91425" bIns="91425" anchor="t" anchorCtr="0">
            <a:spAutoFit/>
          </a:bodyPr>
          <a:lstStyle/>
          <a:p>
            <a:pPr marL="152400" marR="0" lvl="0" algn="just" rtl="0">
              <a:lnSpc>
                <a:spcPct val="115000"/>
              </a:lnSpc>
              <a:spcBef>
                <a:spcPts val="0"/>
              </a:spcBef>
              <a:spcAft>
                <a:spcPts val="0"/>
              </a:spcAft>
              <a:buClr>
                <a:schemeClr val="dk1"/>
              </a:buClr>
              <a:buSzPts val="1200"/>
            </a:pPr>
            <a:r>
              <a:rPr lang="es-419" sz="2400" b="0" i="0" u="none" strike="noStrike" cap="none">
                <a:solidFill>
                  <a:srgbClr val="000000"/>
                </a:solidFill>
                <a:latin typeface="Calibri"/>
                <a:ea typeface="Calibri"/>
                <a:cs typeface="Calibri"/>
                <a:sym typeface="Calibri"/>
              </a:rPr>
              <a:t>Tomar conciencia del aumento del nivel del mar producto del cambio climático es fundamental para adoptar medidas precautorias y reducir el impacto y las consecuencias para la población y el medio ambiente.</a:t>
            </a:r>
            <a:endParaRPr sz="2400" b="0" i="0" u="none" strike="noStrike" cap="none">
              <a:solidFill>
                <a:srgbClr val="000000"/>
              </a:solidFill>
              <a:latin typeface="Calibri"/>
              <a:ea typeface="Calibri"/>
              <a:cs typeface="Calibri"/>
              <a:sym typeface="Calibri"/>
            </a:endParaRPr>
          </a:p>
        </p:txBody>
      </p:sp>
      <p:pic>
        <p:nvPicPr>
          <p:cNvPr id="291" name="Google Shape;291;g221145bc0a5_0_0"/>
          <p:cNvPicPr preferRelativeResize="0"/>
          <p:nvPr/>
        </p:nvPicPr>
        <p:blipFill rotWithShape="1">
          <a:blip r:embed="rId3">
            <a:alphaModFix/>
          </a:blip>
          <a:srcRect/>
          <a:stretch/>
        </p:blipFill>
        <p:spPr>
          <a:xfrm>
            <a:off x="7476526" y="1894175"/>
            <a:ext cx="4715474" cy="334778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g1e4bf851bcc_0_78"/>
          <p:cNvPicPr preferRelativeResize="0"/>
          <p:nvPr/>
        </p:nvPicPr>
        <p:blipFill>
          <a:blip r:embed="rId3">
            <a:alphaModFix/>
          </a:blip>
          <a:stretch>
            <a:fillRect/>
          </a:stretch>
        </p:blipFill>
        <p:spPr>
          <a:xfrm>
            <a:off x="0" y="0"/>
            <a:ext cx="12192005" cy="6858003"/>
          </a:xfrm>
          <a:prstGeom prst="rect">
            <a:avLst/>
          </a:prstGeom>
          <a:noFill/>
          <a:ln>
            <a:noFill/>
          </a:ln>
        </p:spPr>
      </p:pic>
      <p:sp>
        <p:nvSpPr>
          <p:cNvPr id="297" name="Google Shape;297;g1e4bf851bcc_0_78"/>
          <p:cNvSpPr txBox="1"/>
          <p:nvPr/>
        </p:nvSpPr>
        <p:spPr>
          <a:xfrm>
            <a:off x="645246" y="3063339"/>
            <a:ext cx="109011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s-419" sz="4400" b="1">
                <a:solidFill>
                  <a:schemeClr val="lt1"/>
                </a:solidFill>
                <a:latin typeface="Calibri"/>
                <a:ea typeface="Calibri"/>
                <a:cs typeface="Calibri"/>
                <a:sym typeface="Calibri"/>
              </a:rPr>
              <a:t>Avance del mar</a:t>
            </a:r>
            <a:endParaRPr sz="4400" b="1"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9" name="Google Shape;99;g21c4d409464_0_0"/>
          <p:cNvSpPr/>
          <p:nvPr/>
        </p:nvSpPr>
        <p:spPr>
          <a:xfrm>
            <a:off x="290524" y="1759291"/>
            <a:ext cx="11773885" cy="2434696"/>
          </a:xfrm>
          <a:prstGeom prst="rect">
            <a:avLst/>
          </a:prstGeom>
          <a:solidFill>
            <a:srgbClr val="F3F3F3"/>
          </a:solidFill>
          <a:ln>
            <a:noFill/>
          </a:ln>
        </p:spPr>
        <p:txBody>
          <a:bodyPr spcFirstLastPara="1" wrap="square" lIns="68575" tIns="68575" rIns="68575" bIns="68575" anchor="ctr" anchorCtr="0">
            <a:noAutofit/>
          </a:bodyPr>
          <a:lstStyle/>
          <a:p>
            <a:pPr marL="812800" indent="-342900" algn="just">
              <a:buSzPts val="3000"/>
              <a:buFont typeface="Arial" panose="020B0604020202020204" pitchFamily="34" charset="0"/>
              <a:buChar char="•"/>
            </a:pPr>
            <a:r>
              <a:rPr lang="es-MX" sz="2400" smtClean="0">
                <a:solidFill>
                  <a:schemeClr val="dk1"/>
                </a:solidFill>
                <a:latin typeface="Calibri"/>
                <a:ea typeface="Calibri"/>
                <a:cs typeface="Calibri"/>
                <a:sym typeface="Calibri"/>
              </a:rPr>
              <a:t>¿</a:t>
            </a:r>
            <a:r>
              <a:rPr lang="es-MX" sz="2400">
                <a:solidFill>
                  <a:schemeClr val="dk1"/>
                </a:solidFill>
                <a:latin typeface="Calibri"/>
                <a:ea typeface="Calibri"/>
                <a:cs typeface="Calibri"/>
                <a:sym typeface="Calibri"/>
              </a:rPr>
              <a:t>Qué entendemos por cambio climático y cómo afecta al aumento del nivel del mar?</a:t>
            </a:r>
            <a:endParaRPr lang="es-MX" sz="2400"/>
          </a:p>
          <a:p>
            <a:pPr marL="812800" marR="0" lvl="0" indent="-342900" algn="just" rtl="0">
              <a:lnSpc>
                <a:spcPct val="100000"/>
              </a:lnSpc>
              <a:spcBef>
                <a:spcPts val="0"/>
              </a:spcBef>
              <a:spcAft>
                <a:spcPts val="0"/>
              </a:spcAft>
              <a:buClr>
                <a:srgbClr val="000000"/>
              </a:buClr>
              <a:buSzPts val="3000"/>
              <a:buFont typeface="Arial" panose="020B0604020202020204" pitchFamily="34" charset="0"/>
              <a:buChar char="•"/>
            </a:pPr>
            <a:endParaRPr lang="es-419" sz="2400" b="0" i="0" u="none" strike="noStrike" cap="none" smtClean="0">
              <a:solidFill>
                <a:schemeClr val="dk1"/>
              </a:solidFill>
              <a:latin typeface="Calibri"/>
              <a:ea typeface="Calibri"/>
              <a:cs typeface="Calibri"/>
              <a:sym typeface="Calibri"/>
            </a:endParaRPr>
          </a:p>
          <a:p>
            <a:pPr marL="812800" marR="0" lvl="0" indent="-342900" algn="just" rtl="0">
              <a:lnSpc>
                <a:spcPct val="100000"/>
              </a:lnSpc>
              <a:spcBef>
                <a:spcPts val="0"/>
              </a:spcBef>
              <a:spcAft>
                <a:spcPts val="0"/>
              </a:spcAft>
              <a:buClr>
                <a:srgbClr val="000000"/>
              </a:buClr>
              <a:buSzPts val="3000"/>
              <a:buFont typeface="Arial" panose="020B0604020202020204" pitchFamily="34" charset="0"/>
              <a:buChar char="•"/>
            </a:pPr>
            <a:r>
              <a:rPr lang="es-419" sz="2400" b="0" i="0" u="none" strike="noStrike" cap="none" smtClean="0">
                <a:solidFill>
                  <a:schemeClr val="dk1"/>
                </a:solidFill>
                <a:latin typeface="Calibri"/>
                <a:ea typeface="Calibri"/>
                <a:cs typeface="Calibri"/>
                <a:sym typeface="Calibri"/>
              </a:rPr>
              <a:t>¿Cómo </a:t>
            </a:r>
            <a:r>
              <a:rPr lang="es-419" sz="2400" b="0" i="0" u="none" strike="noStrike" cap="none">
                <a:solidFill>
                  <a:schemeClr val="dk1"/>
                </a:solidFill>
                <a:latin typeface="Calibri"/>
                <a:ea typeface="Calibri"/>
                <a:cs typeface="Calibri"/>
                <a:sym typeface="Calibri"/>
              </a:rPr>
              <a:t>influye el aumento del nivel del mar en la costa de Chile?</a:t>
            </a:r>
            <a:endParaRPr sz="2400"/>
          </a:p>
          <a:p>
            <a:pPr marL="457200" marR="0" lvl="0" indent="0" algn="just"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812800" marR="0" lvl="0" indent="-342900" algn="just" rtl="0">
              <a:lnSpc>
                <a:spcPct val="100000"/>
              </a:lnSpc>
              <a:spcBef>
                <a:spcPts val="0"/>
              </a:spcBef>
              <a:spcAft>
                <a:spcPts val="0"/>
              </a:spcAft>
              <a:buClr>
                <a:srgbClr val="000000"/>
              </a:buClr>
              <a:buSzPts val="3000"/>
              <a:buFont typeface="Arial" panose="020B0604020202020204" pitchFamily="34" charset="0"/>
              <a:buChar char="•"/>
            </a:pPr>
            <a:r>
              <a:rPr lang="es-419" sz="2400" b="0" i="0" u="none" strike="noStrike" cap="none">
                <a:solidFill>
                  <a:schemeClr val="dk1"/>
                </a:solidFill>
                <a:latin typeface="Calibri"/>
                <a:ea typeface="Calibri"/>
                <a:cs typeface="Calibri"/>
                <a:sym typeface="Calibri"/>
              </a:rPr>
              <a:t>¿Han notado el avance del mar en alguna playa? o ¿Han escuchado sobre esto?</a:t>
            </a:r>
            <a:endParaRPr sz="2400"/>
          </a:p>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pic>
        <p:nvPicPr>
          <p:cNvPr id="100" name="Google Shape;100;g21c4d409464_0_0"/>
          <p:cNvPicPr preferRelativeResize="0"/>
          <p:nvPr/>
        </p:nvPicPr>
        <p:blipFill rotWithShape="1">
          <a:blip r:embed="rId3">
            <a:alphaModFix/>
          </a:blip>
          <a:srcRect/>
          <a:stretch/>
        </p:blipFill>
        <p:spPr>
          <a:xfrm>
            <a:off x="4214161" y="4378036"/>
            <a:ext cx="3502821" cy="2051456"/>
          </a:xfrm>
          <a:prstGeom prst="rect">
            <a:avLst/>
          </a:prstGeom>
          <a:noFill/>
          <a:ln>
            <a:noFill/>
          </a:ln>
        </p:spPr>
      </p:pic>
      <p:sp>
        <p:nvSpPr>
          <p:cNvPr id="6" name="Google Shape;97;g21c4d409464_0_0"/>
          <p:cNvSpPr txBox="1"/>
          <p:nvPr/>
        </p:nvSpPr>
        <p:spPr>
          <a:xfrm>
            <a:off x="693905" y="887000"/>
            <a:ext cx="5525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Para comenzar…</a:t>
            </a:r>
            <a:endParaRPr sz="3600" b="1" i="0" u="none" strike="noStrike" cap="none">
              <a:solidFill>
                <a:srgbClr val="423B7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319453" y="1739323"/>
            <a:ext cx="11773885" cy="2744066"/>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7" name="Google Shape;107;p4"/>
          <p:cNvSpPr txBox="1"/>
          <p:nvPr/>
        </p:nvSpPr>
        <p:spPr>
          <a:xfrm>
            <a:off x="429143" y="1769819"/>
            <a:ext cx="11554503"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smtClean="0">
                <a:solidFill>
                  <a:srgbClr val="000000"/>
                </a:solidFill>
                <a:latin typeface="Calibri" panose="020F0502020204030204" pitchFamily="34" charset="0"/>
                <a:ea typeface="Calibri"/>
                <a:cs typeface="Calibri" panose="020F0502020204030204" pitchFamily="34" charset="0"/>
                <a:sym typeface="Calibri"/>
              </a:rPr>
              <a:t>Se han hecho diferentes predicciones acerca de la velocidad a la que el mar avanzará en ciertas zonas de la costa de Chile. A continuación se presentan dos de ellas:</a:t>
            </a:r>
            <a:endParaRPr sz="2400" b="0" i="0" u="none" strike="noStrike" cap="none" smtClean="0">
              <a:solidFill>
                <a:srgbClr val="000000"/>
              </a:solidFill>
              <a:latin typeface="Calibri" panose="020F0502020204030204" pitchFamily="34" charset="0"/>
              <a:ea typeface="Calibri"/>
              <a:cs typeface="Calibri" panose="020F0502020204030204" pitchFamily="34" charset="0"/>
              <a:sym typeface="Calibri"/>
            </a:endParaRPr>
          </a:p>
          <a:p>
            <a:pPr marL="0" marR="0" lvl="0" indent="0" algn="just" rtl="0">
              <a:lnSpc>
                <a:spcPct val="100000"/>
              </a:lnSpc>
              <a:spcBef>
                <a:spcPts val="0"/>
              </a:spcBef>
              <a:spcAft>
                <a:spcPts val="0"/>
              </a:spcAft>
              <a:buClr>
                <a:srgbClr val="000000"/>
              </a:buClr>
              <a:buSzPts val="3200"/>
              <a:buFont typeface="Arial"/>
              <a:buNone/>
            </a:pPr>
            <a:endParaRPr sz="2400" b="0" i="0" u="none" strike="noStrike" cap="none" smtClean="0">
              <a:solidFill>
                <a:srgbClr val="000000"/>
              </a:solidFill>
              <a:latin typeface="Calibri" panose="020F0502020204030204" pitchFamily="34" charset="0"/>
              <a:cs typeface="Calibri" panose="020F0502020204030204" pitchFamily="34" charset="0"/>
              <a:sym typeface="Arial"/>
            </a:endParaRPr>
          </a:p>
          <a:p>
            <a:pPr marL="457200" marR="0" lvl="0" indent="-457200" algn="just" rtl="0">
              <a:lnSpc>
                <a:spcPct val="100000"/>
              </a:lnSpc>
              <a:spcBef>
                <a:spcPts val="0"/>
              </a:spcBef>
              <a:spcAft>
                <a:spcPts val="0"/>
              </a:spcAft>
              <a:buClr>
                <a:srgbClr val="000000"/>
              </a:buClr>
              <a:buSzPts val="2800"/>
              <a:buFont typeface="Arial"/>
              <a:buChar char="•"/>
            </a:pPr>
            <a:r>
              <a:rPr lang="es-419" sz="2400" b="0" i="0" u="none" strike="noStrike" cap="none" smtClean="0">
                <a:solidFill>
                  <a:srgbClr val="000000"/>
                </a:solidFill>
                <a:latin typeface="Calibri" panose="020F0502020204030204" pitchFamily="34" charset="0"/>
                <a:ea typeface="Calibri"/>
                <a:cs typeface="Calibri" panose="020F0502020204030204" pitchFamily="34" charset="0"/>
                <a:sym typeface="Calibri"/>
              </a:rPr>
              <a:t>En Antofagasta el ritmo de avance del mar será de </a:t>
            </a:r>
            <a:r>
              <a:rPr lang="es-419" sz="2400" b="1" i="0" u="none" strike="noStrike" cap="none" smtClean="0">
                <a:solidFill>
                  <a:srgbClr val="000000"/>
                </a:solidFill>
                <a:latin typeface="Calibri" panose="020F0502020204030204" pitchFamily="34" charset="0"/>
                <a:ea typeface="Calibri"/>
                <a:cs typeface="Calibri" panose="020F0502020204030204" pitchFamily="34" charset="0"/>
                <a:sym typeface="Calibri"/>
              </a:rPr>
              <a:t>6 metros cada 10 años</a:t>
            </a:r>
            <a:r>
              <a:rPr lang="es-419" sz="2400" b="0" i="0" u="none" strike="noStrike" cap="none" smtClean="0">
                <a:solidFill>
                  <a:srgbClr val="000000"/>
                </a:solidFill>
                <a:latin typeface="Calibri" panose="020F0502020204030204" pitchFamily="34" charset="0"/>
                <a:ea typeface="Calibri"/>
                <a:cs typeface="Calibri" panose="020F0502020204030204" pitchFamily="34" charset="0"/>
                <a:sym typeface="Calibri"/>
              </a:rPr>
              <a:t>.</a:t>
            </a:r>
          </a:p>
          <a:p>
            <a:pPr marR="0" lvl="0" algn="just" rtl="0">
              <a:lnSpc>
                <a:spcPct val="100000"/>
              </a:lnSpc>
              <a:spcBef>
                <a:spcPts val="0"/>
              </a:spcBef>
              <a:spcAft>
                <a:spcPts val="0"/>
              </a:spcAft>
              <a:buClr>
                <a:srgbClr val="000000"/>
              </a:buClr>
              <a:buSzPts val="2800"/>
            </a:pPr>
            <a:endParaRPr sz="2400" b="0" i="0" u="none" strike="noStrike" cap="none" smtClean="0">
              <a:solidFill>
                <a:srgbClr val="000000"/>
              </a:solidFill>
              <a:latin typeface="Calibri" panose="020F0502020204030204" pitchFamily="34" charset="0"/>
              <a:ea typeface="Calibri"/>
              <a:cs typeface="Calibri" panose="020F0502020204030204" pitchFamily="34" charset="0"/>
              <a:sym typeface="Calibri"/>
            </a:endParaRPr>
          </a:p>
          <a:p>
            <a:pPr marL="457200" marR="0" lvl="0" indent="-457200" algn="just" rtl="0">
              <a:lnSpc>
                <a:spcPct val="100000"/>
              </a:lnSpc>
              <a:spcBef>
                <a:spcPts val="0"/>
              </a:spcBef>
              <a:spcAft>
                <a:spcPts val="0"/>
              </a:spcAft>
              <a:buClr>
                <a:srgbClr val="000000"/>
              </a:buClr>
              <a:buSzPts val="2800"/>
              <a:buFont typeface="Arial"/>
              <a:buChar char="•"/>
            </a:pPr>
            <a:r>
              <a:rPr lang="es-419" sz="2400" b="0" i="0" u="none" strike="noStrike" cap="none" smtClean="0">
                <a:solidFill>
                  <a:srgbClr val="000000"/>
                </a:solidFill>
                <a:latin typeface="Calibri" panose="020F0502020204030204" pitchFamily="34" charset="0"/>
                <a:ea typeface="Calibri"/>
                <a:cs typeface="Calibri" panose="020F0502020204030204" pitchFamily="34" charset="0"/>
                <a:sym typeface="Calibri"/>
              </a:rPr>
              <a:t>En Constitución el ritmo de avance del mar será de </a:t>
            </a:r>
            <a:r>
              <a:rPr lang="es-419" sz="2400" b="1" i="0" u="none" strike="noStrike" cap="none" smtClean="0">
                <a:solidFill>
                  <a:srgbClr val="000000"/>
                </a:solidFill>
                <a:latin typeface="Calibri" panose="020F0502020204030204" pitchFamily="34" charset="0"/>
                <a:ea typeface="Calibri"/>
                <a:cs typeface="Calibri" panose="020F0502020204030204" pitchFamily="34" charset="0"/>
                <a:sym typeface="Calibri"/>
              </a:rPr>
              <a:t>8 metros</a:t>
            </a:r>
            <a:r>
              <a:rPr lang="es-419" sz="2400" b="0" i="0" u="none" strike="noStrike" cap="none" smtClean="0">
                <a:solidFill>
                  <a:srgbClr val="000000"/>
                </a:solidFill>
                <a:latin typeface="Calibri" panose="020F0502020204030204" pitchFamily="34" charset="0"/>
                <a:ea typeface="Calibri"/>
                <a:cs typeface="Calibri" panose="020F0502020204030204" pitchFamily="34" charset="0"/>
                <a:sym typeface="Calibri"/>
              </a:rPr>
              <a:t> </a:t>
            </a:r>
            <a:r>
              <a:rPr lang="es-419" sz="2400" b="1" i="0" u="none" strike="noStrike" cap="none" smtClean="0">
                <a:solidFill>
                  <a:srgbClr val="000000"/>
                </a:solidFill>
                <a:latin typeface="Calibri" panose="020F0502020204030204" pitchFamily="34" charset="0"/>
                <a:ea typeface="Calibri"/>
                <a:cs typeface="Calibri" panose="020F0502020204030204" pitchFamily="34" charset="0"/>
                <a:sym typeface="Calibri"/>
              </a:rPr>
              <a:t>cada 10 años.</a:t>
            </a:r>
            <a:endParaRPr sz="2400" b="0" i="0" u="none" strike="noStrike" cap="none">
              <a:solidFill>
                <a:srgbClr val="000000"/>
              </a:solidFill>
              <a:latin typeface="Calibri" panose="020F0502020204030204" pitchFamily="34" charset="0"/>
              <a:cs typeface="Calibri" panose="020F0502020204030204" pitchFamily="34" charset="0"/>
              <a:sym typeface="Arial"/>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2700" b="1" i="0" u="none" strike="noStrike" cap="none">
                <a:solidFill>
                  <a:srgbClr val="423B71"/>
                </a:solidFill>
                <a:latin typeface="Calibri"/>
                <a:ea typeface="Calibri"/>
                <a:cs typeface="Calibri"/>
                <a:sym typeface="Calibri"/>
              </a:rPr>
              <a:t>Lee la siguiente situación:</a:t>
            </a:r>
            <a:endParaRPr sz="2700" b="1" i="0" u="none" strike="noStrike" cap="none">
              <a:solidFill>
                <a:srgbClr val="423B7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4"/>
          <p:cNvSpPr/>
          <p:nvPr/>
        </p:nvSpPr>
        <p:spPr>
          <a:xfrm>
            <a:off x="319453" y="1739323"/>
            <a:ext cx="11773885" cy="2744066"/>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06" name="Google Shape;106;p4"/>
          <p:cNvSpPr txBox="1"/>
          <p:nvPr/>
        </p:nvSpPr>
        <p:spPr>
          <a:xfrm>
            <a:off x="1595901" y="330973"/>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07" name="Google Shape;107;p4"/>
          <p:cNvSpPr txBox="1"/>
          <p:nvPr/>
        </p:nvSpPr>
        <p:spPr>
          <a:xfrm>
            <a:off x="429143" y="1769819"/>
            <a:ext cx="11554503"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a:solidFill>
                  <a:srgbClr val="000000"/>
                </a:solidFill>
                <a:latin typeface="Calibri"/>
                <a:ea typeface="Calibri"/>
                <a:cs typeface="Calibri"/>
                <a:sym typeface="Calibri"/>
              </a:rPr>
              <a:t>Se han hecho diferentes predicciones acerca de la velocidad a la que el mar avanzará en ciertas zonas de la costa de Chile. A continuación se presentan dos de ellas:</a:t>
            </a:r>
            <a:endParaRPr sz="2400" b="0" i="0" u="none" strike="noStrike" cap="none">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3200"/>
              <a:buFont typeface="Arial"/>
              <a:buNone/>
            </a:pPr>
            <a:endParaRPr sz="2400" b="0" i="0" u="none" strike="noStrike" cap="none">
              <a:solidFill>
                <a:srgbClr val="000000"/>
              </a:solidFill>
              <a:sym typeface="Arial"/>
            </a:endParaRPr>
          </a:p>
          <a:p>
            <a:pPr marL="457200" marR="0" lvl="0" indent="-457200" algn="just" rtl="0">
              <a:lnSpc>
                <a:spcPct val="100000"/>
              </a:lnSpc>
              <a:spcBef>
                <a:spcPts val="0"/>
              </a:spcBef>
              <a:spcAft>
                <a:spcPts val="0"/>
              </a:spcAft>
              <a:buClr>
                <a:srgbClr val="000000"/>
              </a:buClr>
              <a:buSzPts val="2800"/>
              <a:buFont typeface="Arial"/>
              <a:buChar char="•"/>
            </a:pPr>
            <a:r>
              <a:rPr lang="es-419" sz="2400" b="0" i="0" u="none" strike="noStrike" cap="none">
                <a:solidFill>
                  <a:srgbClr val="000000"/>
                </a:solidFill>
                <a:latin typeface="Calibri"/>
                <a:ea typeface="Calibri"/>
                <a:cs typeface="Calibri"/>
                <a:sym typeface="Calibri"/>
              </a:rPr>
              <a:t>En Antofagasta el ritmo de avance del mar será de </a:t>
            </a:r>
            <a:r>
              <a:rPr lang="es-419" sz="2400" b="1" i="0" u="none" strike="noStrike" cap="none">
                <a:solidFill>
                  <a:srgbClr val="000000"/>
                </a:solidFill>
                <a:latin typeface="Calibri"/>
                <a:ea typeface="Calibri"/>
                <a:cs typeface="Calibri"/>
                <a:sym typeface="Calibri"/>
              </a:rPr>
              <a:t>6 metros cada 10 años</a:t>
            </a:r>
            <a:r>
              <a:rPr lang="es-419" sz="2400" b="0" i="0" u="none" strike="noStrike" cap="none" smtClean="0">
                <a:solidFill>
                  <a:srgbClr val="000000"/>
                </a:solidFill>
                <a:latin typeface="Calibri"/>
                <a:ea typeface="Calibri"/>
                <a:cs typeface="Calibri"/>
                <a:sym typeface="Calibri"/>
              </a:rPr>
              <a:t>.</a:t>
            </a:r>
          </a:p>
          <a:p>
            <a:pPr marR="0" lvl="0" algn="just" rtl="0">
              <a:lnSpc>
                <a:spcPct val="100000"/>
              </a:lnSpc>
              <a:spcBef>
                <a:spcPts val="0"/>
              </a:spcBef>
              <a:spcAft>
                <a:spcPts val="0"/>
              </a:spcAft>
              <a:buClr>
                <a:srgbClr val="000000"/>
              </a:buClr>
              <a:buSzPts val="2800"/>
            </a:pPr>
            <a:endParaRPr sz="2400" b="0" i="0" u="none" strike="noStrike" cap="none">
              <a:solidFill>
                <a:srgbClr val="000000"/>
              </a:solidFill>
              <a:latin typeface="Calibri"/>
              <a:ea typeface="Calibri"/>
              <a:cs typeface="Calibri"/>
              <a:sym typeface="Calibri"/>
            </a:endParaRPr>
          </a:p>
          <a:p>
            <a:pPr marL="457200" marR="0" lvl="0" indent="-457200" algn="just" rtl="0">
              <a:lnSpc>
                <a:spcPct val="100000"/>
              </a:lnSpc>
              <a:spcBef>
                <a:spcPts val="0"/>
              </a:spcBef>
              <a:spcAft>
                <a:spcPts val="0"/>
              </a:spcAft>
              <a:buClr>
                <a:srgbClr val="000000"/>
              </a:buClr>
              <a:buSzPts val="2800"/>
              <a:buFont typeface="Arial"/>
              <a:buChar char="•"/>
            </a:pPr>
            <a:r>
              <a:rPr lang="es-419" sz="2400" b="0" i="0" u="none" strike="noStrike" cap="none">
                <a:solidFill>
                  <a:srgbClr val="000000"/>
                </a:solidFill>
                <a:latin typeface="Calibri"/>
                <a:ea typeface="Calibri"/>
                <a:cs typeface="Calibri"/>
                <a:sym typeface="Calibri"/>
              </a:rPr>
              <a:t>En Constitución el ritmo de avance del mar será de </a:t>
            </a:r>
            <a:r>
              <a:rPr lang="es-419" sz="2400" b="1" i="0" u="none" strike="noStrike" cap="none">
                <a:solidFill>
                  <a:srgbClr val="000000"/>
                </a:solidFill>
                <a:latin typeface="Calibri"/>
                <a:ea typeface="Calibri"/>
                <a:cs typeface="Calibri"/>
                <a:sym typeface="Calibri"/>
              </a:rPr>
              <a:t>8 metros</a:t>
            </a:r>
            <a:r>
              <a:rPr lang="es-419" sz="2400" b="0" i="0" u="none" strike="noStrike" cap="none">
                <a:solidFill>
                  <a:srgbClr val="000000"/>
                </a:solidFill>
                <a:latin typeface="Calibri"/>
                <a:ea typeface="Calibri"/>
                <a:cs typeface="Calibri"/>
                <a:sym typeface="Calibri"/>
              </a:rPr>
              <a:t> </a:t>
            </a:r>
            <a:r>
              <a:rPr lang="es-419" sz="2400" b="1" i="0" u="none" strike="noStrike" cap="none">
                <a:solidFill>
                  <a:srgbClr val="000000"/>
                </a:solidFill>
                <a:latin typeface="Calibri"/>
                <a:ea typeface="Calibri"/>
                <a:cs typeface="Calibri"/>
                <a:sym typeface="Calibri"/>
              </a:rPr>
              <a:t>cada 10 años.</a:t>
            </a:r>
            <a:endParaRPr sz="2400" b="0" i="0" u="none" strike="noStrike" cap="none">
              <a:solidFill>
                <a:srgbClr val="000000"/>
              </a:solidFill>
              <a:sym typeface="Arial"/>
            </a:endParaRPr>
          </a:p>
        </p:txBody>
      </p:sp>
      <p:sp>
        <p:nvSpPr>
          <p:cNvPr id="108" name="Google Shape;108;p4"/>
          <p:cNvSpPr txBox="1"/>
          <p:nvPr/>
        </p:nvSpPr>
        <p:spPr>
          <a:xfrm>
            <a:off x="319455" y="1231423"/>
            <a:ext cx="5525700" cy="507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s-419" sz="2700" b="1" i="0" u="none" strike="noStrike" cap="none">
                <a:solidFill>
                  <a:srgbClr val="423B71"/>
                </a:solidFill>
                <a:latin typeface="Calibri"/>
                <a:ea typeface="Calibri"/>
                <a:cs typeface="Calibri"/>
                <a:sym typeface="Calibri"/>
              </a:rPr>
              <a:t>Lee la siguiente situación:</a:t>
            </a:r>
            <a:endParaRPr sz="2700" b="1" i="0" u="none" strike="noStrike" cap="none">
              <a:solidFill>
                <a:srgbClr val="423B71"/>
              </a:solidFill>
              <a:latin typeface="Calibri"/>
              <a:ea typeface="Calibri"/>
              <a:cs typeface="Calibri"/>
              <a:sym typeface="Calibri"/>
            </a:endParaRPr>
          </a:p>
        </p:txBody>
      </p:sp>
      <p:sp>
        <p:nvSpPr>
          <p:cNvPr id="6" name="Google Shape;117;p19"/>
          <p:cNvSpPr txBox="1"/>
          <p:nvPr/>
        </p:nvSpPr>
        <p:spPr>
          <a:xfrm>
            <a:off x="3089563" y="4919170"/>
            <a:ext cx="7951973" cy="1661963"/>
          </a:xfrm>
          <a:prstGeom prst="rect">
            <a:avLst/>
          </a:prstGeom>
          <a:noFill/>
          <a:ln>
            <a:noFill/>
          </a:ln>
        </p:spPr>
        <p:txBody>
          <a:bodyPr spcFirstLastPara="1" wrap="square" lIns="91425" tIns="91425" rIns="91425" bIns="91425" anchor="t" anchorCtr="0">
            <a:spAutoFit/>
          </a:bodyPr>
          <a:lstStyle/>
          <a:p>
            <a:pPr marL="457200" marR="0" lvl="0" indent="0" algn="ctr" rtl="0">
              <a:lnSpc>
                <a:spcPct val="100000"/>
              </a:lnSpc>
              <a:spcBef>
                <a:spcPts val="0"/>
              </a:spcBef>
              <a:spcAft>
                <a:spcPts val="0"/>
              </a:spcAft>
              <a:buClr>
                <a:srgbClr val="000000"/>
              </a:buClr>
              <a:buSzPts val="2800"/>
              <a:buFont typeface="Arial"/>
              <a:buNone/>
            </a:pPr>
            <a:r>
              <a:rPr lang="es-419" sz="2400" i="0" u="none" strike="noStrike" cap="none">
                <a:solidFill>
                  <a:schemeClr val="dk1"/>
                </a:solidFill>
                <a:latin typeface="Calibri"/>
                <a:ea typeface="Calibri"/>
                <a:cs typeface="Calibri"/>
                <a:sym typeface="Calibri"/>
              </a:rPr>
              <a:t>¿Cuál es el ritmo de avance del mar para cada zona</a:t>
            </a:r>
            <a:r>
              <a:rPr lang="es-419" sz="2400" i="0" u="none" strike="noStrike" cap="none" smtClean="0">
                <a:solidFill>
                  <a:schemeClr val="dk1"/>
                </a:solidFill>
                <a:latin typeface="Calibri"/>
                <a:ea typeface="Calibri"/>
                <a:cs typeface="Calibri"/>
                <a:sym typeface="Calibri"/>
              </a:rPr>
              <a:t>?</a:t>
            </a:r>
          </a:p>
          <a:p>
            <a:pPr marL="457200" marR="0" lvl="0" indent="0" algn="ctr" rtl="0">
              <a:lnSpc>
                <a:spcPct val="100000"/>
              </a:lnSpc>
              <a:spcBef>
                <a:spcPts val="0"/>
              </a:spcBef>
              <a:spcAft>
                <a:spcPts val="0"/>
              </a:spcAft>
              <a:buClr>
                <a:srgbClr val="000000"/>
              </a:buClr>
              <a:buSzPts val="2800"/>
              <a:buFont typeface="Arial"/>
              <a:buNone/>
            </a:pPr>
            <a:endParaRPr sz="2400" i="0" u="none" strike="noStrike" cap="none">
              <a:solidFill>
                <a:schemeClr val="dk1"/>
              </a:solidFill>
              <a:latin typeface="Calibri"/>
              <a:ea typeface="Calibri"/>
              <a:cs typeface="Calibri"/>
              <a:sym typeface="Calibri"/>
            </a:endParaRPr>
          </a:p>
          <a:p>
            <a:pPr marL="457200" marR="0" lvl="0" indent="0" algn="ctr" rtl="0">
              <a:lnSpc>
                <a:spcPct val="100000"/>
              </a:lnSpc>
              <a:spcBef>
                <a:spcPts val="0"/>
              </a:spcBef>
              <a:spcAft>
                <a:spcPts val="0"/>
              </a:spcAft>
              <a:buClr>
                <a:srgbClr val="000000"/>
              </a:buClr>
              <a:buSzPts val="2800"/>
              <a:buFont typeface="Arial"/>
              <a:buNone/>
            </a:pPr>
            <a:r>
              <a:rPr lang="es-419" sz="2400" i="0" u="none" strike="noStrike" cap="none">
                <a:solidFill>
                  <a:schemeClr val="dk1"/>
                </a:solidFill>
                <a:latin typeface="Calibri"/>
                <a:ea typeface="Calibri"/>
                <a:cs typeface="Calibri"/>
                <a:sym typeface="Calibri"/>
              </a:rPr>
              <a:t>¿Cuál sería el avance luego de 20 años? </a:t>
            </a:r>
            <a:endParaRPr lang="es-419" sz="2400" i="0" u="none" strike="noStrike" cap="none" smtClean="0">
              <a:solidFill>
                <a:schemeClr val="dk1"/>
              </a:solidFill>
              <a:latin typeface="Calibri"/>
              <a:ea typeface="Calibri"/>
              <a:cs typeface="Calibri"/>
              <a:sym typeface="Calibri"/>
            </a:endParaRPr>
          </a:p>
          <a:p>
            <a:pPr marL="457200" marR="0" lvl="0" indent="0" algn="ctr" rtl="0">
              <a:lnSpc>
                <a:spcPct val="100000"/>
              </a:lnSpc>
              <a:spcBef>
                <a:spcPts val="0"/>
              </a:spcBef>
              <a:spcAft>
                <a:spcPts val="0"/>
              </a:spcAft>
              <a:buClr>
                <a:srgbClr val="000000"/>
              </a:buClr>
              <a:buSzPts val="2800"/>
              <a:buFont typeface="Arial"/>
              <a:buNone/>
            </a:pPr>
            <a:r>
              <a:rPr lang="es-419" sz="2400" i="0" u="none" strike="noStrike" cap="none" smtClean="0">
                <a:solidFill>
                  <a:schemeClr val="dk1"/>
                </a:solidFill>
                <a:latin typeface="Calibri"/>
                <a:ea typeface="Calibri"/>
                <a:cs typeface="Calibri"/>
                <a:sym typeface="Calibri"/>
              </a:rPr>
              <a:t>¿</a:t>
            </a:r>
            <a:r>
              <a:rPr lang="es-419" sz="2400" i="0" u="none" strike="noStrike" cap="none">
                <a:solidFill>
                  <a:schemeClr val="dk1"/>
                </a:solidFill>
                <a:latin typeface="Calibri"/>
                <a:ea typeface="Calibri"/>
                <a:cs typeface="Calibri"/>
                <a:sym typeface="Calibri"/>
              </a:rPr>
              <a:t>por qué?</a:t>
            </a:r>
            <a:r>
              <a:rPr lang="es-419" sz="2400" b="0" i="0" u="none" strike="noStrike" cap="none">
                <a:solidFill>
                  <a:schemeClr val="dk1"/>
                </a:solidFill>
                <a:latin typeface="Nunito"/>
                <a:ea typeface="Nunito"/>
                <a:cs typeface="Nunito"/>
                <a:sym typeface="Nunito"/>
              </a:rPr>
              <a:t> </a:t>
            </a:r>
            <a:endParaRPr sz="2400" b="0" i="0" u="none" strike="noStrike" cap="none">
              <a:solidFill>
                <a:srgbClr val="000000"/>
              </a:solidFill>
              <a:sym typeface="Arial"/>
            </a:endParaRPr>
          </a:p>
        </p:txBody>
      </p:sp>
      <p:pic>
        <p:nvPicPr>
          <p:cNvPr id="7" name="Google Shape;118;p19"/>
          <p:cNvPicPr preferRelativeResize="0"/>
          <p:nvPr/>
        </p:nvPicPr>
        <p:blipFill rotWithShape="1">
          <a:blip r:embed="rId3">
            <a:alphaModFix/>
          </a:blip>
          <a:srcRect/>
          <a:stretch/>
        </p:blipFill>
        <p:spPr>
          <a:xfrm>
            <a:off x="2158670" y="4716752"/>
            <a:ext cx="1598239" cy="1741856"/>
          </a:xfrm>
          <a:prstGeom prst="rect">
            <a:avLst/>
          </a:prstGeom>
          <a:noFill/>
          <a:ln>
            <a:noFill/>
          </a:ln>
        </p:spPr>
      </p:pic>
    </p:spTree>
    <p:extLst>
      <p:ext uri="{BB962C8B-B14F-4D97-AF65-F5344CB8AC3E}">
        <p14:creationId xmlns:p14="http://schemas.microsoft.com/office/powerpoint/2010/main" val="727450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245f5b426fc_0_2"/>
          <p:cNvSpPr/>
          <p:nvPr/>
        </p:nvSpPr>
        <p:spPr>
          <a:xfrm>
            <a:off x="402869" y="1716711"/>
            <a:ext cx="11345786" cy="872323"/>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24" name="Google Shape;124;g245f5b426fc_0_2"/>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25" name="Google Shape;125;g245f5b426fc_0_2"/>
          <p:cNvSpPr txBox="1"/>
          <p:nvPr/>
        </p:nvSpPr>
        <p:spPr>
          <a:xfrm>
            <a:off x="402869" y="1737395"/>
            <a:ext cx="11345786"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a:solidFill>
                  <a:srgbClr val="000000"/>
                </a:solidFill>
                <a:latin typeface="Calibri"/>
                <a:ea typeface="Calibri"/>
                <a:cs typeface="Calibri"/>
                <a:sym typeface="Calibri"/>
              </a:rPr>
              <a:t>1. Dibuja los gráficos de las predicciones del avance del mar para cada una de las zonas costeras mencionadas.  </a:t>
            </a:r>
            <a:endParaRPr sz="2400" b="0" i="0" u="none" strike="noStrike" cap="none">
              <a:solidFill>
                <a:srgbClr val="000000"/>
              </a:solidFill>
              <a:latin typeface="Arial"/>
              <a:ea typeface="Arial"/>
              <a:cs typeface="Arial"/>
              <a:sym typeface="Arial"/>
            </a:endParaRPr>
          </a:p>
        </p:txBody>
      </p:sp>
      <p:sp>
        <p:nvSpPr>
          <p:cNvPr id="126" name="Google Shape;126;g245f5b426fc_0_2"/>
          <p:cNvSpPr txBox="1"/>
          <p:nvPr/>
        </p:nvSpPr>
        <p:spPr>
          <a:xfrm>
            <a:off x="340345" y="727143"/>
            <a:ext cx="41388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endParaRPr sz="2700" b="1" i="0" u="none" strike="noStrike" cap="none">
              <a:solidFill>
                <a:srgbClr val="423B7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a:solidFill>
                  <a:srgbClr val="423B71"/>
                </a:solidFill>
                <a:latin typeface="Calibri"/>
                <a:ea typeface="Calibri"/>
                <a:cs typeface="Calibri"/>
                <a:sym typeface="Calibri"/>
              </a:rPr>
              <a:t>Analicemos la situación</a:t>
            </a:r>
            <a:endParaRPr sz="1400" b="0" i="0" u="none" strike="noStrike" cap="none">
              <a:solidFill>
                <a:srgbClr val="000000"/>
              </a:solidFill>
              <a:latin typeface="Arial"/>
              <a:ea typeface="Arial"/>
              <a:cs typeface="Arial"/>
              <a:sym typeface="Arial"/>
            </a:endParaRPr>
          </a:p>
        </p:txBody>
      </p:sp>
      <p:pic>
        <p:nvPicPr>
          <p:cNvPr id="127" name="Google Shape;127;g245f5b426fc_0_2"/>
          <p:cNvPicPr preferRelativeResize="0"/>
          <p:nvPr/>
        </p:nvPicPr>
        <p:blipFill rotWithShape="1">
          <a:blip r:embed="rId3">
            <a:alphaModFix/>
          </a:blip>
          <a:srcRect/>
          <a:stretch/>
        </p:blipFill>
        <p:spPr>
          <a:xfrm>
            <a:off x="3242930" y="2721726"/>
            <a:ext cx="6120280" cy="38358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2"/>
          <p:cNvSpPr/>
          <p:nvPr/>
        </p:nvSpPr>
        <p:spPr>
          <a:xfrm>
            <a:off x="402868" y="1847544"/>
            <a:ext cx="11463067" cy="865884"/>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33" name="Google Shape;133;p22"/>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34" name="Google Shape;134;p22"/>
          <p:cNvSpPr txBox="1"/>
          <p:nvPr/>
        </p:nvSpPr>
        <p:spPr>
          <a:xfrm>
            <a:off x="340345" y="727143"/>
            <a:ext cx="41388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endParaRPr sz="2700" b="1" i="0" u="none" strike="noStrike" cap="none">
              <a:solidFill>
                <a:srgbClr val="423B7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a:solidFill>
                  <a:srgbClr val="423B71"/>
                </a:solidFill>
                <a:latin typeface="Calibri"/>
                <a:ea typeface="Calibri"/>
                <a:cs typeface="Calibri"/>
                <a:sym typeface="Calibri"/>
              </a:rPr>
              <a:t>Analicemos la situación</a:t>
            </a:r>
            <a:endParaRPr sz="1400" b="0" i="0" u="none" strike="noStrike" cap="none">
              <a:solidFill>
                <a:srgbClr val="000000"/>
              </a:solidFill>
              <a:latin typeface="Arial"/>
              <a:ea typeface="Arial"/>
              <a:cs typeface="Arial"/>
              <a:sym typeface="Arial"/>
            </a:endParaRPr>
          </a:p>
        </p:txBody>
      </p:sp>
      <p:sp>
        <p:nvSpPr>
          <p:cNvPr id="135" name="Google Shape;135;p22"/>
          <p:cNvSpPr txBox="1"/>
          <p:nvPr/>
        </p:nvSpPr>
        <p:spPr>
          <a:xfrm>
            <a:off x="340345" y="1845481"/>
            <a:ext cx="10899542"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a:solidFill>
                  <a:srgbClr val="000000"/>
                </a:solidFill>
                <a:latin typeface="Calibri"/>
                <a:ea typeface="Calibri"/>
                <a:cs typeface="Calibri"/>
                <a:sym typeface="Calibri"/>
              </a:rPr>
              <a:t>2.  ¿En qué zona costera está avanzando más rápido el mar</a:t>
            </a:r>
            <a:r>
              <a:rPr lang="es-419" sz="2400" b="0" i="0" u="none" strike="noStrike" cap="none" smtClean="0">
                <a:solidFill>
                  <a:srgbClr val="000000"/>
                </a:solidFill>
                <a:latin typeface="Calibri"/>
                <a:ea typeface="Calibri"/>
                <a:cs typeface="Calibri"/>
                <a:sym typeface="Calibri"/>
              </a:rPr>
              <a:t>? ¿Cómo se relaciona con el gráfico? </a:t>
            </a:r>
            <a:endParaRPr sz="2400" b="0" i="0" u="none" strike="noStrike" cap="none">
              <a:solidFill>
                <a:srgbClr val="000000"/>
              </a:solidFill>
              <a:latin typeface="Calibri"/>
              <a:ea typeface="Calibri"/>
              <a:cs typeface="Calibri"/>
              <a:sym typeface="Calibri"/>
            </a:endParaRPr>
          </a:p>
        </p:txBody>
      </p:sp>
      <p:pic>
        <p:nvPicPr>
          <p:cNvPr id="136" name="Google Shape;136;p22"/>
          <p:cNvPicPr preferRelativeResize="0"/>
          <p:nvPr/>
        </p:nvPicPr>
        <p:blipFill rotWithShape="1">
          <a:blip r:embed="rId3">
            <a:alphaModFix/>
          </a:blip>
          <a:srcRect/>
          <a:stretch/>
        </p:blipFill>
        <p:spPr>
          <a:xfrm>
            <a:off x="1765114" y="3186627"/>
            <a:ext cx="8251325" cy="26510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4"/>
          <p:cNvSpPr/>
          <p:nvPr/>
        </p:nvSpPr>
        <p:spPr>
          <a:xfrm>
            <a:off x="402868" y="1716712"/>
            <a:ext cx="10665623" cy="813838"/>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42" name="Google Shape;142;p24"/>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43" name="Google Shape;143;p24"/>
          <p:cNvSpPr txBox="1"/>
          <p:nvPr/>
        </p:nvSpPr>
        <p:spPr>
          <a:xfrm>
            <a:off x="340345" y="727143"/>
            <a:ext cx="41388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endParaRPr sz="2700" b="1" i="0" u="none" strike="noStrike" cap="none">
              <a:solidFill>
                <a:srgbClr val="423B7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a:solidFill>
                  <a:srgbClr val="423B71"/>
                </a:solidFill>
                <a:latin typeface="Calibri"/>
                <a:ea typeface="Calibri"/>
                <a:cs typeface="Calibri"/>
                <a:sym typeface="Calibri"/>
              </a:rPr>
              <a:t>Analicemos la situación</a:t>
            </a:r>
            <a:endParaRPr sz="1400" b="0" i="0" u="none" strike="noStrike" cap="none">
              <a:solidFill>
                <a:srgbClr val="000000"/>
              </a:solidFill>
              <a:latin typeface="Arial"/>
              <a:ea typeface="Arial"/>
              <a:cs typeface="Arial"/>
              <a:sym typeface="Arial"/>
            </a:endParaRPr>
          </a:p>
        </p:txBody>
      </p:sp>
      <p:sp>
        <p:nvSpPr>
          <p:cNvPr id="144" name="Google Shape;144;p24"/>
          <p:cNvSpPr txBox="1"/>
          <p:nvPr/>
        </p:nvSpPr>
        <p:spPr>
          <a:xfrm>
            <a:off x="402869" y="1746711"/>
            <a:ext cx="10665624"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419" sz="2400" b="0" i="0" u="none" strike="noStrike" cap="none">
                <a:solidFill>
                  <a:srgbClr val="000000"/>
                </a:solidFill>
                <a:latin typeface="Calibri"/>
                <a:ea typeface="Calibri"/>
                <a:cs typeface="Calibri"/>
                <a:sym typeface="Calibri"/>
              </a:rPr>
              <a:t>2. ¿En qué zona costera está avanzando más rápido el mar? ¿Cómo se relaciona con el gráfico? </a:t>
            </a:r>
            <a:endParaRPr sz="2400" b="0" i="0" u="none" strike="noStrike" cap="none">
              <a:solidFill>
                <a:srgbClr val="000000"/>
              </a:solidFill>
              <a:latin typeface="Calibri"/>
              <a:ea typeface="Calibri"/>
              <a:cs typeface="Calibri"/>
              <a:sym typeface="Calibri"/>
            </a:endParaRPr>
          </a:p>
        </p:txBody>
      </p:sp>
      <p:pic>
        <p:nvPicPr>
          <p:cNvPr id="145" name="Google Shape;145;p24"/>
          <p:cNvPicPr preferRelativeResize="0"/>
          <p:nvPr/>
        </p:nvPicPr>
        <p:blipFill rotWithShape="1">
          <a:blip r:embed="rId3">
            <a:alphaModFix/>
          </a:blip>
          <a:srcRect t="13562"/>
          <a:stretch/>
        </p:blipFill>
        <p:spPr>
          <a:xfrm>
            <a:off x="2817628" y="2589915"/>
            <a:ext cx="7225636" cy="396768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9"/>
          <p:cNvSpPr/>
          <p:nvPr/>
        </p:nvSpPr>
        <p:spPr>
          <a:xfrm>
            <a:off x="398187" y="5571388"/>
            <a:ext cx="11133458" cy="813838"/>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51" name="Google Shape;151;p29"/>
          <p:cNvSpPr/>
          <p:nvPr/>
        </p:nvSpPr>
        <p:spPr>
          <a:xfrm>
            <a:off x="340345" y="1998921"/>
            <a:ext cx="4912139" cy="3042983"/>
          </a:xfrm>
          <a:prstGeom prst="rect">
            <a:avLst/>
          </a:prstGeom>
          <a:solidFill>
            <a:srgbClr val="F3F3F3"/>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
        <p:nvSpPr>
          <p:cNvPr id="152" name="Google Shape;152;p29"/>
          <p:cNvSpPr txBox="1"/>
          <p:nvPr/>
        </p:nvSpPr>
        <p:spPr>
          <a:xfrm>
            <a:off x="1616255" y="300400"/>
            <a:ext cx="8166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419" sz="3600" b="1" i="0" u="none" strike="noStrike" cap="none">
                <a:solidFill>
                  <a:srgbClr val="423B71"/>
                </a:solidFill>
                <a:latin typeface="Calibri"/>
                <a:ea typeface="Calibri"/>
                <a:cs typeface="Calibri"/>
                <a:sym typeface="Calibri"/>
              </a:rPr>
              <a:t>Situación: Avance del mar</a:t>
            </a:r>
            <a:endParaRPr sz="3600" b="1" i="0" u="none" strike="noStrike" cap="none">
              <a:solidFill>
                <a:srgbClr val="423B71"/>
              </a:solidFill>
              <a:latin typeface="Calibri"/>
              <a:ea typeface="Calibri"/>
              <a:cs typeface="Calibri"/>
              <a:sym typeface="Calibri"/>
            </a:endParaRPr>
          </a:p>
        </p:txBody>
      </p:sp>
      <p:sp>
        <p:nvSpPr>
          <p:cNvPr id="153" name="Google Shape;153;p29"/>
          <p:cNvSpPr txBox="1"/>
          <p:nvPr/>
        </p:nvSpPr>
        <p:spPr>
          <a:xfrm>
            <a:off x="340345" y="727143"/>
            <a:ext cx="41388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endParaRPr sz="2700" b="1" i="0" u="none" strike="noStrike" cap="none">
              <a:solidFill>
                <a:srgbClr val="423B7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700"/>
              <a:buFont typeface="Arial"/>
              <a:buNone/>
            </a:pPr>
            <a:r>
              <a:rPr lang="es-419" sz="2700" b="1" i="0" u="none" strike="noStrike" cap="none">
                <a:solidFill>
                  <a:srgbClr val="423B71"/>
                </a:solidFill>
                <a:latin typeface="Calibri"/>
                <a:ea typeface="Calibri"/>
                <a:cs typeface="Calibri"/>
                <a:sym typeface="Calibri"/>
              </a:rPr>
              <a:t>Analicemos la situación</a:t>
            </a:r>
            <a:endParaRPr sz="1400" b="0" i="0" u="none" strike="noStrike" cap="none">
              <a:solidFill>
                <a:srgbClr val="000000"/>
              </a:solidFill>
              <a:latin typeface="Arial"/>
              <a:ea typeface="Arial"/>
              <a:cs typeface="Arial"/>
              <a:sym typeface="Arial"/>
            </a:endParaRPr>
          </a:p>
        </p:txBody>
      </p:sp>
      <p:sp>
        <p:nvSpPr>
          <p:cNvPr id="154" name="Google Shape;154;p29"/>
          <p:cNvSpPr txBox="1"/>
          <p:nvPr/>
        </p:nvSpPr>
        <p:spPr>
          <a:xfrm>
            <a:off x="340345" y="1998921"/>
            <a:ext cx="4717578" cy="267761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s-419" sz="2400" b="0" i="0" u="none" strike="noStrike" cap="none">
                <a:solidFill>
                  <a:srgbClr val="000000"/>
                </a:solidFill>
                <a:latin typeface="Calibri"/>
                <a:ea typeface="Calibri"/>
                <a:cs typeface="Calibri"/>
                <a:sym typeface="Calibri"/>
              </a:rPr>
              <a:t>El avance del mar en la zona costera de Constitución ocurre a un ritmo más rápido que en la zona costera de Antofagasta, ya que cada 10 años el mar avanza 8 metros, mientras que en Antofagasta avanza 6 metros en el mismo periodo de tiempo. </a:t>
            </a:r>
            <a:r>
              <a:rPr lang="es-419" sz="2400" b="1" i="0" u="none" strike="noStrike" cap="none">
                <a:solidFill>
                  <a:srgbClr val="000000"/>
                </a:solidFill>
                <a:latin typeface="Nunito"/>
                <a:ea typeface="Nunito"/>
                <a:cs typeface="Nunito"/>
                <a:sym typeface="Nunito"/>
              </a:rPr>
              <a:t> </a:t>
            </a:r>
            <a:endParaRPr/>
          </a:p>
        </p:txBody>
      </p:sp>
      <p:pic>
        <p:nvPicPr>
          <p:cNvPr id="155" name="Google Shape;155;p29"/>
          <p:cNvPicPr preferRelativeResize="0"/>
          <p:nvPr/>
        </p:nvPicPr>
        <p:blipFill rotWithShape="1">
          <a:blip r:embed="rId3">
            <a:alphaModFix/>
          </a:blip>
          <a:srcRect t="13562"/>
          <a:stretch/>
        </p:blipFill>
        <p:spPr>
          <a:xfrm>
            <a:off x="5503563" y="1788619"/>
            <a:ext cx="6688437" cy="3602052"/>
          </a:xfrm>
          <a:prstGeom prst="rect">
            <a:avLst/>
          </a:prstGeom>
          <a:noFill/>
          <a:ln>
            <a:noFill/>
          </a:ln>
        </p:spPr>
      </p:pic>
      <p:sp>
        <p:nvSpPr>
          <p:cNvPr id="156" name="Google Shape;156;p29"/>
          <p:cNvSpPr txBox="1"/>
          <p:nvPr/>
        </p:nvSpPr>
        <p:spPr>
          <a:xfrm>
            <a:off x="398187" y="5509020"/>
            <a:ext cx="11133458" cy="923299"/>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s-419" sz="2400" b="0" i="0" u="none" strike="noStrike" cap="none">
                <a:solidFill>
                  <a:srgbClr val="000000"/>
                </a:solidFill>
                <a:latin typeface="Calibri"/>
                <a:ea typeface="Calibri"/>
                <a:cs typeface="Calibri"/>
                <a:sym typeface="Calibri"/>
              </a:rPr>
              <a:t>La recta de avance del mar en Constitución se encuentra por encima de la recta de avance del mar en Antofagasta.</a:t>
            </a:r>
            <a:endParaRPr sz="2400" b="0" i="0" u="none" strike="noStrike" cap="none">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10305</TotalTime>
  <Words>1177</Words>
  <Application>Microsoft Office PowerPoint</Application>
  <PresentationFormat>Panorámica</PresentationFormat>
  <Paragraphs>133</Paragraphs>
  <Slides>24</Slides>
  <Notes>24</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24</vt:i4>
      </vt:variant>
    </vt:vector>
  </HeadingPairs>
  <TitlesOfParts>
    <vt:vector size="29" baseType="lpstr">
      <vt:lpstr>Arial</vt:lpstr>
      <vt:lpstr>Calibri</vt:lpstr>
      <vt:lpstr>Nunito</vt:lpstr>
      <vt:lpstr>Cambria Math</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Ricardo Felipe Fredes Silva (ricardo.fredes)</dc:creator>
  <cp:lastModifiedBy>admin</cp:lastModifiedBy>
  <cp:revision>2</cp:revision>
  <dcterms:created xsi:type="dcterms:W3CDTF">2022-11-30T14:02:43Z</dcterms:created>
  <dcterms:modified xsi:type="dcterms:W3CDTF">2023-08-24T01:10:35Z</dcterms:modified>
</cp:coreProperties>
</file>