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6858000" cx="12192000"/>
  <p:notesSz cx="6858000" cy="9144000"/>
  <p:embeddedFontLst>
    <p:embeddedFont>
      <p:font typeface="Nunito"/>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3" roundtripDataSignature="AMtx7mhjhdWGwmV0jn7U5zpsZ1/0hUuOE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Nunito-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Nunito-italic.fntdata"/><Relationship Id="rId30" Type="http://schemas.openxmlformats.org/officeDocument/2006/relationships/font" Target="fonts/Nunito-bold.fntdata"/><Relationship Id="rId11" Type="http://schemas.openxmlformats.org/officeDocument/2006/relationships/slide" Target="slides/slide7.xml"/><Relationship Id="rId33" Type="http://customschemas.google.com/relationships/presentationmetadata" Target="metadata"/><Relationship Id="rId10" Type="http://schemas.openxmlformats.org/officeDocument/2006/relationships/slide" Target="slides/slide6.xml"/><Relationship Id="rId32" Type="http://schemas.openxmlformats.org/officeDocument/2006/relationships/font" Target="fonts/Nunito-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419"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e4bf851bcc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g1e4bf851bcc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 name="Google Shape;15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7" name="Google Shape;17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 name="Google Shape;19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 name="Google Shape;21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45f70d4271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g245f70d4271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 name="Google Shape;23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45f70d4271_0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 name="Google Shape;242;g245f70d4271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5246c9ad4d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 name="Google Shape;251;g25246c9ad4d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s-419"/>
              <a:t>Muestre la infografía “aumento del nivel del mar” que encuentra de forma completa en recursos </a:t>
            </a:r>
            <a:endParaRPr/>
          </a:p>
        </p:txBody>
      </p:sp>
      <p:sp>
        <p:nvSpPr>
          <p:cNvPr id="89" name="Google Shape;8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ecdf1ad19c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4" name="Google Shape;264;g1ecdf1ad19c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3" name="Google Shape;27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21145bc0a5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9" name="Google Shape;279;g221145bc0a5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21145bc0a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6" name="Google Shape;286;g221145bc0a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e4bf851bcc_0_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g1e4bf851bcc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1c4d40946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 name="Google Shape;95;g21c4d40946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 name="Google Shape;10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 name="Google Shape;11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45f5b426fc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 name="Google Shape;121;g245f5b426fc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 name="Google Shape;13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 name="Google Shape;13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 name="Google Shape;14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14" name="Shape 14"/>
        <p:cNvGrpSpPr/>
        <p:nvPr/>
      </p:nvGrpSpPr>
      <p:grpSpPr>
        <a:xfrm>
          <a:off x="0" y="0"/>
          <a:ext cx="0" cy="0"/>
          <a:chOff x="0" y="0"/>
          <a:chExt cx="0" cy="0"/>
        </a:xfrm>
      </p:grpSpPr>
      <p:sp>
        <p:nvSpPr>
          <p:cNvPr id="15" name="Google Shape;15;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2" name="Shape 62"/>
        <p:cNvGrpSpPr/>
        <p:nvPr/>
      </p:nvGrpSpPr>
      <p:grpSpPr>
        <a:xfrm>
          <a:off x="0" y="0"/>
          <a:ext cx="0" cy="0"/>
          <a:chOff x="0" y="0"/>
          <a:chExt cx="0" cy="0"/>
        </a:xfrm>
      </p:grpSpPr>
      <p:sp>
        <p:nvSpPr>
          <p:cNvPr id="63" name="Google Shape;63;p1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4" name="Google Shape;64;p16"/>
          <p:cNvSpPr/>
          <p:nvPr>
            <p:ph idx="2" type="pic"/>
          </p:nvPr>
        </p:nvSpPr>
        <p:spPr>
          <a:xfrm>
            <a:off x="5183188" y="987425"/>
            <a:ext cx="6172200" cy="4873625"/>
          </a:xfrm>
          <a:prstGeom prst="rect">
            <a:avLst/>
          </a:prstGeom>
          <a:noFill/>
          <a:ln>
            <a:noFill/>
          </a:ln>
        </p:spPr>
      </p:sp>
      <p:sp>
        <p:nvSpPr>
          <p:cNvPr id="65" name="Google Shape;65;p1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6" name="Google Shape;66;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69" name="Shape 69"/>
        <p:cNvGrpSpPr/>
        <p:nvPr/>
      </p:nvGrpSpPr>
      <p:grpSpPr>
        <a:xfrm>
          <a:off x="0" y="0"/>
          <a:ext cx="0" cy="0"/>
          <a:chOff x="0" y="0"/>
          <a:chExt cx="0" cy="0"/>
        </a:xfrm>
      </p:grpSpPr>
      <p:sp>
        <p:nvSpPr>
          <p:cNvPr id="70" name="Google Shape;70;p17"/>
          <p:cNvSpPr txBox="1"/>
          <p:nvPr>
            <p:ph type="title"/>
          </p:nvPr>
        </p:nvSpPr>
        <p:spPr>
          <a:xfrm>
            <a:off x="838200" y="338492"/>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1" name="Google Shape;71;p1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5" name="Shape 75"/>
        <p:cNvGrpSpPr/>
        <p:nvPr/>
      </p:nvGrpSpPr>
      <p:grpSpPr>
        <a:xfrm>
          <a:off x="0" y="0"/>
          <a:ext cx="0" cy="0"/>
          <a:chOff x="0" y="0"/>
          <a:chExt cx="0" cy="0"/>
        </a:xfrm>
      </p:grpSpPr>
      <p:sp>
        <p:nvSpPr>
          <p:cNvPr id="76" name="Google Shape;76;p18"/>
          <p:cNvSpPr txBox="1"/>
          <p:nvPr>
            <p:ph type="title"/>
          </p:nvPr>
        </p:nvSpPr>
        <p:spPr>
          <a:xfrm rot="5400000">
            <a:off x="7133431" y="1956594"/>
            <a:ext cx="5811838" cy="26289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7" name="Google Shape;77;p1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apositiva de título">
  <p:cSld name="1_Diapositiva de título">
    <p:spTree>
      <p:nvGrpSpPr>
        <p:cNvPr id="18" name="Shape 18"/>
        <p:cNvGrpSpPr/>
        <p:nvPr/>
      </p:nvGrpSpPr>
      <p:grpSpPr>
        <a:xfrm>
          <a:off x="0" y="0"/>
          <a:ext cx="0" cy="0"/>
          <a:chOff x="0" y="0"/>
          <a:chExt cx="0" cy="0"/>
        </a:xfrm>
      </p:grpSpPr>
      <p:pic>
        <p:nvPicPr>
          <p:cNvPr descr="Forma" id="19" name="Google Shape;19;p7"/>
          <p:cNvPicPr preferRelativeResize="0"/>
          <p:nvPr/>
        </p:nvPicPr>
        <p:blipFill rotWithShape="1">
          <a:blip r:embed="rId2">
            <a:alphaModFix/>
          </a:blip>
          <a:srcRect b="0" l="0" r="0" t="0"/>
          <a:stretch/>
        </p:blipFill>
        <p:spPr>
          <a:xfrm>
            <a:off x="381" y="0"/>
            <a:ext cx="12191238"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iapositiva de título">
  <p:cSld name="2_Diapositiva de título">
    <p:spTree>
      <p:nvGrpSpPr>
        <p:cNvPr id="20" name="Shape 20"/>
        <p:cNvGrpSpPr/>
        <p:nvPr/>
      </p:nvGrpSpPr>
      <p:grpSpPr>
        <a:xfrm>
          <a:off x="0" y="0"/>
          <a:ext cx="0" cy="0"/>
          <a:chOff x="0" y="0"/>
          <a:chExt cx="0" cy="0"/>
        </a:xfrm>
      </p:grpSpPr>
      <p:pic>
        <p:nvPicPr>
          <p:cNvPr descr="Imagen que contiene Forma&#10;&#10;Descripción generada automáticamente" id="21" name="Google Shape;21;p8"/>
          <p:cNvPicPr preferRelativeResize="0"/>
          <p:nvPr/>
        </p:nvPicPr>
        <p:blipFill rotWithShape="1">
          <a:blip r:embed="rId2">
            <a:alphaModFix/>
          </a:blip>
          <a:srcRect b="0" l="0" r="0" t="0"/>
          <a:stretch/>
        </p:blipFill>
        <p:spPr>
          <a:xfrm>
            <a:off x="381" y="0"/>
            <a:ext cx="12191238"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2" name="Shape 22"/>
        <p:cNvGrpSpPr/>
        <p:nvPr/>
      </p:nvGrpSpPr>
      <p:grpSpPr>
        <a:xfrm>
          <a:off x="0" y="0"/>
          <a:ext cx="0" cy="0"/>
          <a:chOff x="0" y="0"/>
          <a:chExt cx="0" cy="0"/>
        </a:xfrm>
      </p:grpSpPr>
      <p:sp>
        <p:nvSpPr>
          <p:cNvPr id="23" name="Google Shape;23;p9"/>
          <p:cNvSpPr txBox="1"/>
          <p:nvPr>
            <p:ph type="title"/>
          </p:nvPr>
        </p:nvSpPr>
        <p:spPr>
          <a:xfrm>
            <a:off x="838200" y="338492"/>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4" name="Google Shape;24;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8" name="Shape 28"/>
        <p:cNvGrpSpPr/>
        <p:nvPr/>
      </p:nvGrpSpPr>
      <p:grpSpPr>
        <a:xfrm>
          <a:off x="0" y="0"/>
          <a:ext cx="0" cy="0"/>
          <a:chOff x="0" y="0"/>
          <a:chExt cx="0" cy="0"/>
        </a:xfrm>
      </p:grpSpPr>
      <p:sp>
        <p:nvSpPr>
          <p:cNvPr id="29" name="Google Shape;29;p1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0" name="Google Shape;30;p1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1" name="Google Shape;31;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4" name="Shape 34"/>
        <p:cNvGrpSpPr/>
        <p:nvPr/>
      </p:nvGrpSpPr>
      <p:grpSpPr>
        <a:xfrm>
          <a:off x="0" y="0"/>
          <a:ext cx="0" cy="0"/>
          <a:chOff x="0" y="0"/>
          <a:chExt cx="0" cy="0"/>
        </a:xfrm>
      </p:grpSpPr>
      <p:sp>
        <p:nvSpPr>
          <p:cNvPr id="35" name="Google Shape;35;p11"/>
          <p:cNvSpPr txBox="1"/>
          <p:nvPr>
            <p:ph type="title"/>
          </p:nvPr>
        </p:nvSpPr>
        <p:spPr>
          <a:xfrm>
            <a:off x="838200" y="338492"/>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6" name="Google Shape;36;p1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1" name="Shape 41"/>
        <p:cNvGrpSpPr/>
        <p:nvPr/>
      </p:nvGrpSpPr>
      <p:grpSpPr>
        <a:xfrm>
          <a:off x="0" y="0"/>
          <a:ext cx="0" cy="0"/>
          <a:chOff x="0" y="0"/>
          <a:chExt cx="0" cy="0"/>
        </a:xfrm>
      </p:grpSpPr>
      <p:sp>
        <p:nvSpPr>
          <p:cNvPr id="42" name="Google Shape;42;p12"/>
          <p:cNvSpPr txBox="1"/>
          <p:nvPr>
            <p:ph type="title"/>
          </p:nvPr>
        </p:nvSpPr>
        <p:spPr>
          <a:xfrm>
            <a:off x="839788"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3" name="Google Shape;43;p1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1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1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1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50" name="Shape 50"/>
        <p:cNvGrpSpPr/>
        <p:nvPr/>
      </p:nvGrpSpPr>
      <p:grpSpPr>
        <a:xfrm>
          <a:off x="0" y="0"/>
          <a:ext cx="0" cy="0"/>
          <a:chOff x="0" y="0"/>
          <a:chExt cx="0" cy="0"/>
        </a:xfrm>
      </p:grpSpPr>
      <p:sp>
        <p:nvSpPr>
          <p:cNvPr id="51" name="Google Shape;51;p13"/>
          <p:cNvSpPr txBox="1"/>
          <p:nvPr>
            <p:ph type="title"/>
          </p:nvPr>
        </p:nvSpPr>
        <p:spPr>
          <a:xfrm>
            <a:off x="838200" y="338492"/>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 name="Google Shape;52;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5" name="Shape 55"/>
        <p:cNvGrpSpPr/>
        <p:nvPr/>
      </p:nvGrpSpPr>
      <p:grpSpPr>
        <a:xfrm>
          <a:off x="0" y="0"/>
          <a:ext cx="0" cy="0"/>
          <a:chOff x="0" y="0"/>
          <a:chExt cx="0" cy="0"/>
        </a:xfrm>
      </p:grpSpPr>
      <p:sp>
        <p:nvSpPr>
          <p:cNvPr id="56" name="Google Shape;56;p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7" name="Google Shape;57;p1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8" name="Google Shape;58;p1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9" name="Google Shape;59;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 name="Google Shape;11;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 name="Google Shape;12;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419"/>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9.png"/><Relationship Id="rId7" Type="http://schemas.openxmlformats.org/officeDocument/2006/relationships/image" Target="../media/image5.png"/><Relationship Id="rId8"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id="85" name="Google Shape;85;g1e4bf851bcc_0_1"/>
          <p:cNvPicPr preferRelativeResize="0"/>
          <p:nvPr/>
        </p:nvPicPr>
        <p:blipFill>
          <a:blip r:embed="rId3">
            <a:alphaModFix/>
          </a:blip>
          <a:stretch>
            <a:fillRect/>
          </a:stretch>
        </p:blipFill>
        <p:spPr>
          <a:xfrm>
            <a:off x="0" y="0"/>
            <a:ext cx="12192005" cy="6858003"/>
          </a:xfrm>
          <a:prstGeom prst="rect">
            <a:avLst/>
          </a:prstGeom>
          <a:noFill/>
          <a:ln>
            <a:noFill/>
          </a:ln>
        </p:spPr>
      </p:pic>
      <p:sp>
        <p:nvSpPr>
          <p:cNvPr id="86" name="Google Shape;86;g1e4bf851bcc_0_1"/>
          <p:cNvSpPr txBox="1"/>
          <p:nvPr/>
        </p:nvSpPr>
        <p:spPr>
          <a:xfrm>
            <a:off x="645246" y="3063339"/>
            <a:ext cx="109011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400"/>
              <a:buFont typeface="Arial"/>
              <a:buNone/>
            </a:pPr>
            <a:r>
              <a:rPr b="1" lang="es-419" sz="4400">
                <a:solidFill>
                  <a:schemeClr val="lt1"/>
                </a:solidFill>
                <a:latin typeface="Calibri"/>
                <a:ea typeface="Calibri"/>
                <a:cs typeface="Calibri"/>
                <a:sym typeface="Calibri"/>
              </a:rPr>
              <a:t>Avance del mar</a:t>
            </a:r>
            <a:endParaRPr b="1" i="0" sz="44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0"/>
          <p:cNvSpPr/>
          <p:nvPr/>
        </p:nvSpPr>
        <p:spPr>
          <a:xfrm>
            <a:off x="402868" y="1716712"/>
            <a:ext cx="11386264" cy="1037840"/>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100" u="none" cap="none" strike="noStrike">
              <a:solidFill>
                <a:srgbClr val="000000"/>
              </a:solidFill>
              <a:latin typeface="Arial"/>
              <a:ea typeface="Arial"/>
              <a:cs typeface="Arial"/>
              <a:sym typeface="Arial"/>
            </a:endParaRPr>
          </a:p>
        </p:txBody>
      </p:sp>
      <p:sp>
        <p:nvSpPr>
          <p:cNvPr id="162" name="Google Shape;162;p30"/>
          <p:cNvSpPr txBox="1"/>
          <p:nvPr/>
        </p:nvSpPr>
        <p:spPr>
          <a:xfrm>
            <a:off x="1616255" y="300400"/>
            <a:ext cx="8166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419" sz="3600" u="none" cap="none" strike="noStrike">
                <a:solidFill>
                  <a:srgbClr val="423B71"/>
                </a:solidFill>
                <a:latin typeface="Calibri"/>
                <a:ea typeface="Calibri"/>
                <a:cs typeface="Calibri"/>
                <a:sym typeface="Calibri"/>
              </a:rPr>
              <a:t>Situación: Avance del mar</a:t>
            </a:r>
            <a:endParaRPr b="1" i="0" sz="3600" u="none" cap="none" strike="noStrike">
              <a:solidFill>
                <a:srgbClr val="423B71"/>
              </a:solidFill>
              <a:latin typeface="Calibri"/>
              <a:ea typeface="Calibri"/>
              <a:cs typeface="Calibri"/>
              <a:sym typeface="Calibri"/>
            </a:endParaRPr>
          </a:p>
        </p:txBody>
      </p:sp>
      <p:sp>
        <p:nvSpPr>
          <p:cNvPr id="163" name="Google Shape;163;p30"/>
          <p:cNvSpPr txBox="1"/>
          <p:nvPr/>
        </p:nvSpPr>
        <p:spPr>
          <a:xfrm>
            <a:off x="340345" y="727143"/>
            <a:ext cx="4138800"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rgbClr val="423B7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700"/>
              <a:buFont typeface="Arial"/>
              <a:buNone/>
            </a:pPr>
            <a:r>
              <a:rPr b="1" i="0" lang="es-419" sz="2700" u="none" cap="none" strike="noStrike">
                <a:solidFill>
                  <a:srgbClr val="423B71"/>
                </a:solidFill>
                <a:latin typeface="Calibri"/>
                <a:ea typeface="Calibri"/>
                <a:cs typeface="Calibri"/>
                <a:sym typeface="Calibri"/>
              </a:rPr>
              <a:t>Analicemos la situación</a:t>
            </a:r>
            <a:endParaRPr b="0" i="0" sz="1400" u="none" cap="none" strike="noStrike">
              <a:solidFill>
                <a:srgbClr val="000000"/>
              </a:solidFill>
              <a:latin typeface="Arial"/>
              <a:ea typeface="Arial"/>
              <a:cs typeface="Arial"/>
              <a:sym typeface="Arial"/>
            </a:endParaRPr>
          </a:p>
        </p:txBody>
      </p:sp>
      <p:sp>
        <p:nvSpPr>
          <p:cNvPr id="164" name="Google Shape;164;p30"/>
          <p:cNvSpPr txBox="1"/>
          <p:nvPr/>
        </p:nvSpPr>
        <p:spPr>
          <a:xfrm>
            <a:off x="402867" y="1923596"/>
            <a:ext cx="11386263"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419" sz="2400" u="none" cap="none" strike="noStrike">
                <a:solidFill>
                  <a:srgbClr val="000000"/>
                </a:solidFill>
                <a:latin typeface="Calibri"/>
                <a:ea typeface="Calibri"/>
                <a:cs typeface="Calibri"/>
                <a:sym typeface="Calibri"/>
              </a:rPr>
              <a:t>3. ¿Cuántos metros habrá avanzado el mar en Antofagasta y Constitución en 50 años más? </a:t>
            </a:r>
            <a:endParaRPr/>
          </a:p>
        </p:txBody>
      </p:sp>
      <p:pic>
        <p:nvPicPr>
          <p:cNvPr descr="Hornitos: el exclusivo oasis en medio del desierto | 24horas" id="165" name="Google Shape;165;p30"/>
          <p:cNvPicPr preferRelativeResize="0"/>
          <p:nvPr/>
        </p:nvPicPr>
        <p:blipFill rotWithShape="1">
          <a:blip r:embed="rId3">
            <a:alphaModFix/>
          </a:blip>
          <a:srcRect b="0" l="0" r="0" t="0"/>
          <a:stretch/>
        </p:blipFill>
        <p:spPr>
          <a:xfrm>
            <a:off x="3353464" y="2868545"/>
            <a:ext cx="5715000" cy="326231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1"/>
          <p:cNvSpPr/>
          <p:nvPr/>
        </p:nvSpPr>
        <p:spPr>
          <a:xfrm>
            <a:off x="402868" y="1716712"/>
            <a:ext cx="11122825" cy="813838"/>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100" u="none" cap="none" strike="noStrike">
              <a:solidFill>
                <a:srgbClr val="000000"/>
              </a:solidFill>
              <a:latin typeface="Arial"/>
              <a:ea typeface="Arial"/>
              <a:cs typeface="Arial"/>
              <a:sym typeface="Arial"/>
            </a:endParaRPr>
          </a:p>
        </p:txBody>
      </p:sp>
      <p:sp>
        <p:nvSpPr>
          <p:cNvPr id="171" name="Google Shape;171;p31"/>
          <p:cNvSpPr txBox="1"/>
          <p:nvPr/>
        </p:nvSpPr>
        <p:spPr>
          <a:xfrm>
            <a:off x="1616255" y="300400"/>
            <a:ext cx="8166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419" sz="3600" u="none" cap="none" strike="noStrike">
                <a:solidFill>
                  <a:srgbClr val="423B71"/>
                </a:solidFill>
                <a:latin typeface="Calibri"/>
                <a:ea typeface="Calibri"/>
                <a:cs typeface="Calibri"/>
                <a:sym typeface="Calibri"/>
              </a:rPr>
              <a:t>Situación: Avance del mar</a:t>
            </a:r>
            <a:endParaRPr b="1" i="0" sz="3600" u="none" cap="none" strike="noStrike">
              <a:solidFill>
                <a:srgbClr val="423B71"/>
              </a:solidFill>
              <a:latin typeface="Calibri"/>
              <a:ea typeface="Calibri"/>
              <a:cs typeface="Calibri"/>
              <a:sym typeface="Calibri"/>
            </a:endParaRPr>
          </a:p>
        </p:txBody>
      </p:sp>
      <p:sp>
        <p:nvSpPr>
          <p:cNvPr id="172" name="Google Shape;172;p31"/>
          <p:cNvSpPr txBox="1"/>
          <p:nvPr/>
        </p:nvSpPr>
        <p:spPr>
          <a:xfrm>
            <a:off x="340345" y="727143"/>
            <a:ext cx="4138800"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rgbClr val="423B7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700"/>
              <a:buFont typeface="Arial"/>
              <a:buNone/>
            </a:pPr>
            <a:r>
              <a:rPr b="1" i="0" lang="es-419" sz="2700" u="none" cap="none" strike="noStrike">
                <a:solidFill>
                  <a:srgbClr val="423B71"/>
                </a:solidFill>
                <a:latin typeface="Calibri"/>
                <a:ea typeface="Calibri"/>
                <a:cs typeface="Calibri"/>
                <a:sym typeface="Calibri"/>
              </a:rPr>
              <a:t>Analicemos la situación</a:t>
            </a:r>
            <a:endParaRPr b="0" i="0" sz="1400" u="none" cap="none" strike="noStrike">
              <a:solidFill>
                <a:srgbClr val="000000"/>
              </a:solidFill>
              <a:latin typeface="Arial"/>
              <a:ea typeface="Arial"/>
              <a:cs typeface="Arial"/>
              <a:sym typeface="Arial"/>
            </a:endParaRPr>
          </a:p>
        </p:txBody>
      </p:sp>
      <p:sp>
        <p:nvSpPr>
          <p:cNvPr id="173" name="Google Shape;173;p31"/>
          <p:cNvSpPr txBox="1"/>
          <p:nvPr/>
        </p:nvSpPr>
        <p:spPr>
          <a:xfrm>
            <a:off x="402868" y="1923596"/>
            <a:ext cx="11122824"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419" sz="2400" u="none" cap="none" strike="noStrike">
                <a:solidFill>
                  <a:srgbClr val="000000"/>
                </a:solidFill>
                <a:latin typeface="Calibri"/>
                <a:ea typeface="Calibri"/>
                <a:cs typeface="Calibri"/>
                <a:sym typeface="Calibri"/>
              </a:rPr>
              <a:t>4. ¿Cuántos metros habrá avanzado el mar Antofagasta y Constitución en 30 años más? </a:t>
            </a:r>
            <a:endParaRPr/>
          </a:p>
        </p:txBody>
      </p:sp>
      <p:pic>
        <p:nvPicPr>
          <p:cNvPr id="174" name="Google Shape;174;p31"/>
          <p:cNvPicPr preferRelativeResize="0"/>
          <p:nvPr/>
        </p:nvPicPr>
        <p:blipFill rotWithShape="1">
          <a:blip r:embed="rId3">
            <a:alphaModFix/>
          </a:blip>
          <a:srcRect b="0" l="0" r="0" t="0"/>
          <a:stretch/>
        </p:blipFill>
        <p:spPr>
          <a:xfrm>
            <a:off x="3508194" y="2976806"/>
            <a:ext cx="5502100" cy="31540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2"/>
          <p:cNvSpPr/>
          <p:nvPr/>
        </p:nvSpPr>
        <p:spPr>
          <a:xfrm>
            <a:off x="402868" y="1716712"/>
            <a:ext cx="10665623" cy="813838"/>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100" u="none" cap="none" strike="noStrike">
              <a:solidFill>
                <a:srgbClr val="000000"/>
              </a:solidFill>
              <a:latin typeface="Arial"/>
              <a:ea typeface="Arial"/>
              <a:cs typeface="Arial"/>
              <a:sym typeface="Arial"/>
            </a:endParaRPr>
          </a:p>
        </p:txBody>
      </p:sp>
      <p:sp>
        <p:nvSpPr>
          <p:cNvPr id="180" name="Google Shape;180;p32"/>
          <p:cNvSpPr txBox="1"/>
          <p:nvPr/>
        </p:nvSpPr>
        <p:spPr>
          <a:xfrm>
            <a:off x="1616255" y="300400"/>
            <a:ext cx="8166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419" sz="3600" u="none" cap="none" strike="noStrike">
                <a:solidFill>
                  <a:srgbClr val="423B71"/>
                </a:solidFill>
                <a:latin typeface="Calibri"/>
                <a:ea typeface="Calibri"/>
                <a:cs typeface="Calibri"/>
                <a:sym typeface="Calibri"/>
              </a:rPr>
              <a:t>Situación: Avance del mar</a:t>
            </a:r>
            <a:endParaRPr b="1" i="0" sz="3600" u="none" cap="none" strike="noStrike">
              <a:solidFill>
                <a:srgbClr val="423B71"/>
              </a:solidFill>
              <a:latin typeface="Calibri"/>
              <a:ea typeface="Calibri"/>
              <a:cs typeface="Calibri"/>
              <a:sym typeface="Calibri"/>
            </a:endParaRPr>
          </a:p>
        </p:txBody>
      </p:sp>
      <p:sp>
        <p:nvSpPr>
          <p:cNvPr id="181" name="Google Shape;181;p32"/>
          <p:cNvSpPr txBox="1"/>
          <p:nvPr/>
        </p:nvSpPr>
        <p:spPr>
          <a:xfrm>
            <a:off x="340345" y="727143"/>
            <a:ext cx="4138800"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rgbClr val="423B7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700"/>
              <a:buFont typeface="Arial"/>
              <a:buNone/>
            </a:pPr>
            <a:r>
              <a:rPr b="1" i="0" lang="es-419" sz="2700" u="none" cap="none" strike="noStrike">
                <a:solidFill>
                  <a:srgbClr val="423B71"/>
                </a:solidFill>
                <a:latin typeface="Calibri"/>
                <a:ea typeface="Calibri"/>
                <a:cs typeface="Calibri"/>
                <a:sym typeface="Calibri"/>
              </a:rPr>
              <a:t>Analicemos la situación</a:t>
            </a:r>
            <a:endParaRPr b="0" i="0" sz="1400" u="none" cap="none" strike="noStrike">
              <a:solidFill>
                <a:srgbClr val="000000"/>
              </a:solidFill>
              <a:latin typeface="Arial"/>
              <a:ea typeface="Arial"/>
              <a:cs typeface="Arial"/>
              <a:sym typeface="Arial"/>
            </a:endParaRPr>
          </a:p>
        </p:txBody>
      </p:sp>
      <p:sp>
        <p:nvSpPr>
          <p:cNvPr id="182" name="Google Shape;182;p32"/>
          <p:cNvSpPr txBox="1"/>
          <p:nvPr/>
        </p:nvSpPr>
        <p:spPr>
          <a:xfrm>
            <a:off x="578091" y="1769631"/>
            <a:ext cx="10490400"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419" sz="2400" u="none" cap="none" strike="noStrike">
                <a:solidFill>
                  <a:srgbClr val="000000"/>
                </a:solidFill>
                <a:latin typeface="Calibri"/>
                <a:ea typeface="Calibri"/>
                <a:cs typeface="Calibri"/>
                <a:sym typeface="Calibri"/>
              </a:rPr>
              <a:t>5. Escribe una fórmula que describa la relación entre el tiempo y el avance del mar para las zonas costeras de Antofagasta y Constitución. </a:t>
            </a:r>
            <a:endParaRPr b="0" i="0" sz="2400" u="none" cap="none" strike="noStrike">
              <a:solidFill>
                <a:srgbClr val="000000"/>
              </a:solidFill>
              <a:latin typeface="Calibri"/>
              <a:ea typeface="Calibri"/>
              <a:cs typeface="Calibri"/>
              <a:sym typeface="Calibri"/>
            </a:endParaRPr>
          </a:p>
        </p:txBody>
      </p:sp>
      <p:pic>
        <p:nvPicPr>
          <p:cNvPr id="183" name="Google Shape;183;p32"/>
          <p:cNvPicPr preferRelativeResize="0"/>
          <p:nvPr/>
        </p:nvPicPr>
        <p:blipFill rotWithShape="1">
          <a:blip r:embed="rId3">
            <a:alphaModFix/>
          </a:blip>
          <a:srcRect b="0" l="0" r="0" t="0"/>
          <a:stretch/>
        </p:blipFill>
        <p:spPr>
          <a:xfrm>
            <a:off x="4465673" y="3657600"/>
            <a:ext cx="3777671" cy="279844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3"/>
          <p:cNvSpPr/>
          <p:nvPr/>
        </p:nvSpPr>
        <p:spPr>
          <a:xfrm>
            <a:off x="402868" y="1670256"/>
            <a:ext cx="10665623" cy="813838"/>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100" u="none" cap="none" strike="noStrike">
              <a:solidFill>
                <a:srgbClr val="000000"/>
              </a:solidFill>
              <a:latin typeface="Arial"/>
              <a:ea typeface="Arial"/>
              <a:cs typeface="Arial"/>
              <a:sym typeface="Arial"/>
            </a:endParaRPr>
          </a:p>
        </p:txBody>
      </p:sp>
      <p:sp>
        <p:nvSpPr>
          <p:cNvPr id="189" name="Google Shape;189;p33"/>
          <p:cNvSpPr txBox="1"/>
          <p:nvPr/>
        </p:nvSpPr>
        <p:spPr>
          <a:xfrm>
            <a:off x="1616255" y="300400"/>
            <a:ext cx="8166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419" sz="3600" u="none" cap="none" strike="noStrike">
                <a:solidFill>
                  <a:srgbClr val="423B71"/>
                </a:solidFill>
                <a:latin typeface="Calibri"/>
                <a:ea typeface="Calibri"/>
                <a:cs typeface="Calibri"/>
                <a:sym typeface="Calibri"/>
              </a:rPr>
              <a:t>Situación: Avance del mar</a:t>
            </a:r>
            <a:endParaRPr b="1" i="0" sz="3600" u="none" cap="none" strike="noStrike">
              <a:solidFill>
                <a:srgbClr val="423B71"/>
              </a:solidFill>
              <a:latin typeface="Calibri"/>
              <a:ea typeface="Calibri"/>
              <a:cs typeface="Calibri"/>
              <a:sym typeface="Calibri"/>
            </a:endParaRPr>
          </a:p>
        </p:txBody>
      </p:sp>
      <p:sp>
        <p:nvSpPr>
          <p:cNvPr id="190" name="Google Shape;190;p33"/>
          <p:cNvSpPr txBox="1"/>
          <p:nvPr/>
        </p:nvSpPr>
        <p:spPr>
          <a:xfrm>
            <a:off x="340345" y="727143"/>
            <a:ext cx="4138800"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rgbClr val="423B7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700"/>
              <a:buFont typeface="Arial"/>
              <a:buNone/>
            </a:pPr>
            <a:r>
              <a:rPr b="1" i="0" lang="es-419" sz="2700" u="none" cap="none" strike="noStrike">
                <a:solidFill>
                  <a:srgbClr val="423B71"/>
                </a:solidFill>
                <a:latin typeface="Calibri"/>
                <a:ea typeface="Calibri"/>
                <a:cs typeface="Calibri"/>
                <a:sym typeface="Calibri"/>
              </a:rPr>
              <a:t>Analicemos la situación</a:t>
            </a:r>
            <a:endParaRPr b="0" i="0" sz="1400" u="none" cap="none" strike="noStrike">
              <a:solidFill>
                <a:srgbClr val="000000"/>
              </a:solidFill>
              <a:latin typeface="Arial"/>
              <a:ea typeface="Arial"/>
              <a:cs typeface="Arial"/>
              <a:sym typeface="Arial"/>
            </a:endParaRPr>
          </a:p>
        </p:txBody>
      </p:sp>
      <p:sp>
        <p:nvSpPr>
          <p:cNvPr id="191" name="Google Shape;191;p33"/>
          <p:cNvSpPr txBox="1"/>
          <p:nvPr/>
        </p:nvSpPr>
        <p:spPr>
          <a:xfrm>
            <a:off x="578091" y="1769631"/>
            <a:ext cx="10490400"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419" sz="2400" u="none" cap="none" strike="noStrike">
                <a:solidFill>
                  <a:srgbClr val="000000"/>
                </a:solidFill>
                <a:latin typeface="Calibri"/>
                <a:ea typeface="Calibri"/>
                <a:cs typeface="Calibri"/>
                <a:sym typeface="Calibri"/>
              </a:rPr>
              <a:t>6. Utiliza las fórmulas para calcular el avance del mar después de 2 años.</a:t>
            </a:r>
            <a:endParaRPr/>
          </a:p>
        </p:txBody>
      </p:sp>
      <p:sp>
        <p:nvSpPr>
          <p:cNvPr id="192" name="Google Shape;192;p33"/>
          <p:cNvSpPr txBox="1"/>
          <p:nvPr/>
        </p:nvSpPr>
        <p:spPr>
          <a:xfrm>
            <a:off x="1425159" y="4088403"/>
            <a:ext cx="3725373" cy="892552"/>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s-419" sz="1400" u="none" cap="none" strike="noStrike">
                <a:latin typeface="Arial"/>
                <a:ea typeface="Arial"/>
                <a:cs typeface="Arial"/>
                <a:sym typeface="Arial"/>
              </a:rPr>
              <a:t> </a:t>
            </a:r>
            <a:endParaRPr/>
          </a:p>
        </p:txBody>
      </p:sp>
      <p:sp>
        <p:nvSpPr>
          <p:cNvPr id="193" name="Google Shape;193;p33"/>
          <p:cNvSpPr txBox="1"/>
          <p:nvPr/>
        </p:nvSpPr>
        <p:spPr>
          <a:xfrm>
            <a:off x="6646717" y="4088403"/>
            <a:ext cx="3725373" cy="892552"/>
          </a:xfrm>
          <a:prstGeom prst="rect">
            <a:avLst/>
          </a:pr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s-419" sz="1400" u="none" cap="none" strike="noStrike">
                <a:latin typeface="Arial"/>
                <a:ea typeface="Arial"/>
                <a:cs typeface="Arial"/>
                <a:sym typeface="Arial"/>
              </a:rPr>
              <a:t> </a:t>
            </a:r>
            <a:endParaRPr/>
          </a:p>
        </p:txBody>
      </p:sp>
      <p:sp>
        <p:nvSpPr>
          <p:cNvPr id="194" name="Google Shape;194;p33"/>
          <p:cNvSpPr txBox="1"/>
          <p:nvPr/>
        </p:nvSpPr>
        <p:spPr>
          <a:xfrm>
            <a:off x="1618158" y="3207973"/>
            <a:ext cx="3339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419" sz="3600" u="none" cap="none" strike="noStrike">
                <a:solidFill>
                  <a:srgbClr val="433B71"/>
                </a:solidFill>
                <a:latin typeface="Arial"/>
                <a:ea typeface="Arial"/>
                <a:cs typeface="Arial"/>
                <a:sym typeface="Arial"/>
              </a:rPr>
              <a:t>En Antofagasta</a:t>
            </a:r>
            <a:endParaRPr>
              <a:solidFill>
                <a:srgbClr val="433B71"/>
              </a:solidFill>
            </a:endParaRPr>
          </a:p>
        </p:txBody>
      </p:sp>
      <p:sp>
        <p:nvSpPr>
          <p:cNvPr id="195" name="Google Shape;195;p33"/>
          <p:cNvSpPr txBox="1"/>
          <p:nvPr/>
        </p:nvSpPr>
        <p:spPr>
          <a:xfrm>
            <a:off x="6646717" y="3207973"/>
            <a:ext cx="3416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419" sz="3600" u="none" cap="none" strike="noStrike">
                <a:solidFill>
                  <a:srgbClr val="433B71"/>
                </a:solidFill>
                <a:latin typeface="Arial"/>
                <a:ea typeface="Arial"/>
                <a:cs typeface="Arial"/>
                <a:sym typeface="Arial"/>
              </a:rPr>
              <a:t>En Constitución</a:t>
            </a:r>
            <a:endParaRPr>
              <a:solidFill>
                <a:srgbClr val="433B7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6"/>
          <p:cNvSpPr/>
          <p:nvPr/>
        </p:nvSpPr>
        <p:spPr>
          <a:xfrm>
            <a:off x="337577" y="1628435"/>
            <a:ext cx="11048397" cy="752364"/>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100" u="none" cap="none" strike="noStrike">
              <a:solidFill>
                <a:srgbClr val="000000"/>
              </a:solidFill>
              <a:latin typeface="Arial"/>
              <a:ea typeface="Arial"/>
              <a:cs typeface="Arial"/>
              <a:sym typeface="Arial"/>
            </a:endParaRPr>
          </a:p>
        </p:txBody>
      </p:sp>
      <p:sp>
        <p:nvSpPr>
          <p:cNvPr id="201" name="Google Shape;201;p26"/>
          <p:cNvSpPr txBox="1"/>
          <p:nvPr/>
        </p:nvSpPr>
        <p:spPr>
          <a:xfrm>
            <a:off x="1616255" y="300400"/>
            <a:ext cx="8166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419" sz="3600" u="none" cap="none" strike="noStrike">
                <a:solidFill>
                  <a:srgbClr val="423B71"/>
                </a:solidFill>
                <a:latin typeface="Calibri"/>
                <a:ea typeface="Calibri"/>
                <a:cs typeface="Calibri"/>
                <a:sym typeface="Calibri"/>
              </a:rPr>
              <a:t>Situación: Avance del mar</a:t>
            </a:r>
            <a:endParaRPr b="1" i="0" sz="3600" u="none" cap="none" strike="noStrike">
              <a:solidFill>
                <a:srgbClr val="423B71"/>
              </a:solidFill>
              <a:latin typeface="Calibri"/>
              <a:ea typeface="Calibri"/>
              <a:cs typeface="Calibri"/>
              <a:sym typeface="Calibri"/>
            </a:endParaRPr>
          </a:p>
        </p:txBody>
      </p:sp>
      <p:sp>
        <p:nvSpPr>
          <p:cNvPr id="202" name="Google Shape;202;p26"/>
          <p:cNvSpPr txBox="1"/>
          <p:nvPr/>
        </p:nvSpPr>
        <p:spPr>
          <a:xfrm>
            <a:off x="334468" y="1485721"/>
            <a:ext cx="10490400" cy="76940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s-419" sz="2400" u="none" cap="none" strike="noStrike">
                <a:solidFill>
                  <a:srgbClr val="000000"/>
                </a:solidFill>
                <a:latin typeface="Calibri"/>
                <a:ea typeface="Calibri"/>
                <a:cs typeface="Calibri"/>
                <a:sym typeface="Calibri"/>
              </a:rPr>
              <a:t>6. Utiliza las fórmulas para calcular el avance del mar después de 2 años.</a:t>
            </a:r>
            <a:endParaRPr b="0" i="0" sz="2400" u="none" cap="none" strike="noStrike">
              <a:solidFill>
                <a:srgbClr val="000000"/>
              </a:solidFill>
              <a:latin typeface="Calibri"/>
              <a:ea typeface="Calibri"/>
              <a:cs typeface="Calibri"/>
              <a:sym typeface="Calibri"/>
            </a:endParaRPr>
          </a:p>
        </p:txBody>
      </p:sp>
      <p:sp>
        <p:nvSpPr>
          <p:cNvPr id="203" name="Google Shape;203;p26"/>
          <p:cNvSpPr txBox="1"/>
          <p:nvPr/>
        </p:nvSpPr>
        <p:spPr>
          <a:xfrm>
            <a:off x="337577" y="1057100"/>
            <a:ext cx="4211700" cy="507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700"/>
              <a:buFont typeface="Arial"/>
              <a:buNone/>
            </a:pPr>
            <a:r>
              <a:rPr b="1" i="0" lang="es-419" sz="2700" u="none" cap="none" strike="noStrike">
                <a:solidFill>
                  <a:srgbClr val="423B71"/>
                </a:solidFill>
                <a:latin typeface="Calibri"/>
                <a:ea typeface="Calibri"/>
                <a:cs typeface="Calibri"/>
                <a:sym typeface="Calibri"/>
              </a:rPr>
              <a:t>Analicemos la situación</a:t>
            </a:r>
            <a:endParaRPr b="0" i="0" sz="1400" u="none" cap="none" strike="noStrike">
              <a:solidFill>
                <a:srgbClr val="000000"/>
              </a:solidFill>
              <a:latin typeface="Arial"/>
              <a:ea typeface="Arial"/>
              <a:cs typeface="Arial"/>
              <a:sym typeface="Arial"/>
            </a:endParaRPr>
          </a:p>
        </p:txBody>
      </p:sp>
      <p:sp>
        <p:nvSpPr>
          <p:cNvPr id="204" name="Google Shape;204;p26"/>
          <p:cNvSpPr txBox="1"/>
          <p:nvPr/>
        </p:nvSpPr>
        <p:spPr>
          <a:xfrm>
            <a:off x="1203567" y="3033559"/>
            <a:ext cx="3758729" cy="1569660"/>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s-419" sz="1400" u="none" cap="none" strike="noStrike">
                <a:latin typeface="Arial"/>
                <a:ea typeface="Arial"/>
                <a:cs typeface="Arial"/>
                <a:sym typeface="Arial"/>
              </a:rPr>
              <a:t> </a:t>
            </a:r>
            <a:endParaRPr/>
          </a:p>
        </p:txBody>
      </p:sp>
      <p:sp>
        <p:nvSpPr>
          <p:cNvPr id="205" name="Google Shape;205;p26"/>
          <p:cNvSpPr txBox="1"/>
          <p:nvPr/>
        </p:nvSpPr>
        <p:spPr>
          <a:xfrm>
            <a:off x="1203567" y="3864390"/>
            <a:ext cx="3758729" cy="1569660"/>
          </a:xfrm>
          <a:prstGeom prst="rect">
            <a:avLst/>
          </a:pr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s-419" sz="1400" u="none" cap="none" strike="noStrike">
                <a:latin typeface="Arial"/>
                <a:ea typeface="Arial"/>
                <a:cs typeface="Arial"/>
                <a:sym typeface="Arial"/>
              </a:rPr>
              <a:t> </a:t>
            </a:r>
            <a:endParaRPr/>
          </a:p>
        </p:txBody>
      </p:sp>
      <p:sp>
        <p:nvSpPr>
          <p:cNvPr id="206" name="Google Shape;206;p26"/>
          <p:cNvSpPr txBox="1"/>
          <p:nvPr/>
        </p:nvSpPr>
        <p:spPr>
          <a:xfrm>
            <a:off x="559742" y="4603219"/>
            <a:ext cx="4308313" cy="1569660"/>
          </a:xfrm>
          <a:prstGeom prst="rect">
            <a:avLst/>
          </a:pr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s-419" sz="1400" u="none" cap="none" strike="noStrike">
                <a:latin typeface="Arial"/>
                <a:ea typeface="Arial"/>
                <a:cs typeface="Arial"/>
                <a:sym typeface="Arial"/>
              </a:rPr>
              <a:t> </a:t>
            </a:r>
            <a:endParaRPr/>
          </a:p>
        </p:txBody>
      </p:sp>
      <p:sp>
        <p:nvSpPr>
          <p:cNvPr id="207" name="Google Shape;207;p26"/>
          <p:cNvSpPr txBox="1"/>
          <p:nvPr/>
        </p:nvSpPr>
        <p:spPr>
          <a:xfrm>
            <a:off x="705301" y="5526938"/>
            <a:ext cx="45795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es-419" sz="2400" u="none" cap="none" strike="noStrike">
                <a:solidFill>
                  <a:srgbClr val="000000"/>
                </a:solidFill>
                <a:latin typeface="Calibri"/>
                <a:ea typeface="Calibri"/>
                <a:cs typeface="Calibri"/>
                <a:sym typeface="Calibri"/>
              </a:rPr>
              <a:t>En </a:t>
            </a:r>
            <a:r>
              <a:rPr b="1" i="0" lang="es-419" sz="2400" u="none" cap="none" strike="noStrike">
                <a:solidFill>
                  <a:srgbClr val="000000"/>
                </a:solidFill>
                <a:latin typeface="Calibri"/>
                <a:ea typeface="Calibri"/>
                <a:cs typeface="Calibri"/>
                <a:sym typeface="Calibri"/>
              </a:rPr>
              <a:t>2</a:t>
            </a:r>
            <a:r>
              <a:rPr i="0" lang="es-419" sz="2400" u="none" cap="none" strike="noStrike">
                <a:solidFill>
                  <a:srgbClr val="000000"/>
                </a:solidFill>
                <a:latin typeface="Calibri"/>
                <a:ea typeface="Calibri"/>
                <a:cs typeface="Calibri"/>
                <a:sym typeface="Calibri"/>
              </a:rPr>
              <a:t> años más, el mar avanzará </a:t>
            </a:r>
            <a:r>
              <a:rPr b="1" i="0" lang="es-419" sz="2400" u="none" cap="none" strike="noStrike">
                <a:solidFill>
                  <a:srgbClr val="000000"/>
                </a:solidFill>
                <a:latin typeface="Calibri"/>
                <a:ea typeface="Calibri"/>
                <a:cs typeface="Calibri"/>
                <a:sym typeface="Calibri"/>
              </a:rPr>
              <a:t>1,2</a:t>
            </a:r>
            <a:r>
              <a:rPr i="0" lang="es-419" sz="2400" u="none" cap="none" strike="noStrike">
                <a:solidFill>
                  <a:srgbClr val="000000"/>
                </a:solidFill>
                <a:latin typeface="Calibri"/>
                <a:ea typeface="Calibri"/>
                <a:cs typeface="Calibri"/>
                <a:sym typeface="Calibri"/>
              </a:rPr>
              <a:t> metros (1 m y 20 cm).</a:t>
            </a:r>
            <a:endParaRPr i="0" sz="2400" u="none" cap="none" strike="noStrike">
              <a:solidFill>
                <a:srgbClr val="000000"/>
              </a:solidFill>
              <a:latin typeface="Calibri"/>
              <a:ea typeface="Calibri"/>
              <a:cs typeface="Calibri"/>
              <a:sym typeface="Calibri"/>
            </a:endParaRPr>
          </a:p>
        </p:txBody>
      </p:sp>
      <p:sp>
        <p:nvSpPr>
          <p:cNvPr id="208" name="Google Shape;208;p26"/>
          <p:cNvSpPr txBox="1"/>
          <p:nvPr/>
        </p:nvSpPr>
        <p:spPr>
          <a:xfrm>
            <a:off x="6567389" y="3881133"/>
            <a:ext cx="3758729" cy="1569660"/>
          </a:xfrm>
          <a:prstGeom prst="rect">
            <a:avLst/>
          </a:pr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s-419" sz="1400" u="none" cap="none" strike="noStrike">
                <a:latin typeface="Arial"/>
                <a:ea typeface="Arial"/>
                <a:cs typeface="Arial"/>
                <a:sym typeface="Arial"/>
              </a:rPr>
              <a:t> </a:t>
            </a:r>
            <a:endParaRPr/>
          </a:p>
        </p:txBody>
      </p:sp>
      <p:sp>
        <p:nvSpPr>
          <p:cNvPr id="209" name="Google Shape;209;p26"/>
          <p:cNvSpPr txBox="1"/>
          <p:nvPr/>
        </p:nvSpPr>
        <p:spPr>
          <a:xfrm>
            <a:off x="5855219" y="4627821"/>
            <a:ext cx="4496796" cy="1569660"/>
          </a:xfrm>
          <a:prstGeom prst="rect">
            <a:avLst/>
          </a:pr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s-419" sz="1400" u="none" cap="none" strike="noStrike">
                <a:latin typeface="Arial"/>
                <a:ea typeface="Arial"/>
                <a:cs typeface="Arial"/>
                <a:sym typeface="Arial"/>
              </a:rPr>
              <a:t> </a:t>
            </a:r>
            <a:endParaRPr/>
          </a:p>
        </p:txBody>
      </p:sp>
      <p:sp>
        <p:nvSpPr>
          <p:cNvPr id="210" name="Google Shape;210;p26"/>
          <p:cNvSpPr txBox="1"/>
          <p:nvPr/>
        </p:nvSpPr>
        <p:spPr>
          <a:xfrm>
            <a:off x="6396373" y="5682775"/>
            <a:ext cx="49896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es-419" sz="2400" u="none" cap="none" strike="noStrike">
                <a:solidFill>
                  <a:srgbClr val="000000"/>
                </a:solidFill>
                <a:latin typeface="Calibri"/>
                <a:ea typeface="Calibri"/>
                <a:cs typeface="Calibri"/>
                <a:sym typeface="Calibri"/>
              </a:rPr>
              <a:t>En </a:t>
            </a:r>
            <a:r>
              <a:rPr b="1" i="0" lang="es-419" sz="2400" u="none" cap="none" strike="noStrike">
                <a:solidFill>
                  <a:srgbClr val="000000"/>
                </a:solidFill>
                <a:latin typeface="Calibri"/>
                <a:ea typeface="Calibri"/>
                <a:cs typeface="Calibri"/>
                <a:sym typeface="Calibri"/>
              </a:rPr>
              <a:t>2</a:t>
            </a:r>
            <a:r>
              <a:rPr i="0" lang="es-419" sz="2400" u="none" cap="none" strike="noStrike">
                <a:solidFill>
                  <a:srgbClr val="000000"/>
                </a:solidFill>
                <a:latin typeface="Calibri"/>
                <a:ea typeface="Calibri"/>
                <a:cs typeface="Calibri"/>
                <a:sym typeface="Calibri"/>
              </a:rPr>
              <a:t> años más, el mar avanzará </a:t>
            </a:r>
            <a:r>
              <a:rPr b="1" i="0" lang="es-419" sz="2400" u="none" cap="none" strike="noStrike">
                <a:solidFill>
                  <a:srgbClr val="000000"/>
                </a:solidFill>
                <a:latin typeface="Calibri"/>
                <a:ea typeface="Calibri"/>
                <a:cs typeface="Calibri"/>
                <a:sym typeface="Calibri"/>
              </a:rPr>
              <a:t>1,6</a:t>
            </a:r>
            <a:r>
              <a:rPr i="0" lang="es-419" sz="2400" u="none" cap="none" strike="noStrike">
                <a:solidFill>
                  <a:srgbClr val="000000"/>
                </a:solidFill>
                <a:latin typeface="Calibri"/>
                <a:ea typeface="Calibri"/>
                <a:cs typeface="Calibri"/>
                <a:sym typeface="Calibri"/>
              </a:rPr>
              <a:t> metros (1 m y 20 cm).</a:t>
            </a:r>
            <a:endParaRPr i="0" sz="2400" u="none" cap="none" strike="noStrike">
              <a:solidFill>
                <a:srgbClr val="000000"/>
              </a:solidFill>
              <a:latin typeface="Calibri"/>
              <a:ea typeface="Calibri"/>
              <a:cs typeface="Calibri"/>
              <a:sym typeface="Calibri"/>
            </a:endParaRPr>
          </a:p>
        </p:txBody>
      </p:sp>
      <p:sp>
        <p:nvSpPr>
          <p:cNvPr id="211" name="Google Shape;211;p26"/>
          <p:cNvSpPr txBox="1"/>
          <p:nvPr/>
        </p:nvSpPr>
        <p:spPr>
          <a:xfrm>
            <a:off x="6580337" y="3079983"/>
            <a:ext cx="3758729" cy="1569660"/>
          </a:xfrm>
          <a:prstGeom prst="rect">
            <a:avLst/>
          </a:pr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s-419" sz="1400" u="none" cap="none" strike="noStrike">
                <a:latin typeface="Arial"/>
                <a:ea typeface="Arial"/>
                <a:cs typeface="Arial"/>
                <a:sym typeface="Arial"/>
              </a:rPr>
              <a:t> </a:t>
            </a:r>
            <a:endParaRPr/>
          </a:p>
        </p:txBody>
      </p:sp>
      <p:sp>
        <p:nvSpPr>
          <p:cNvPr id="212" name="Google Shape;212;p26"/>
          <p:cNvSpPr txBox="1"/>
          <p:nvPr/>
        </p:nvSpPr>
        <p:spPr>
          <a:xfrm>
            <a:off x="1325401" y="2451802"/>
            <a:ext cx="3339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419" sz="3600" u="none" cap="none" strike="noStrike">
                <a:solidFill>
                  <a:srgbClr val="433B71"/>
                </a:solidFill>
                <a:latin typeface="Arial"/>
                <a:ea typeface="Arial"/>
                <a:cs typeface="Arial"/>
                <a:sym typeface="Arial"/>
              </a:rPr>
              <a:t>En Antofagasta</a:t>
            </a:r>
            <a:endParaRPr>
              <a:solidFill>
                <a:srgbClr val="433B71"/>
              </a:solidFill>
            </a:endParaRPr>
          </a:p>
        </p:txBody>
      </p:sp>
      <p:sp>
        <p:nvSpPr>
          <p:cNvPr id="213" name="Google Shape;213;p26"/>
          <p:cNvSpPr txBox="1"/>
          <p:nvPr/>
        </p:nvSpPr>
        <p:spPr>
          <a:xfrm>
            <a:off x="6751541" y="2518962"/>
            <a:ext cx="3416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419" sz="3600" u="none" cap="none" strike="noStrike">
                <a:solidFill>
                  <a:srgbClr val="433B71"/>
                </a:solidFill>
                <a:latin typeface="Arial"/>
                <a:ea typeface="Arial"/>
                <a:cs typeface="Arial"/>
                <a:sym typeface="Arial"/>
              </a:rPr>
              <a:t>En Constitución</a:t>
            </a:r>
            <a:endParaRPr>
              <a:solidFill>
                <a:srgbClr val="433B7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4"/>
          <p:cNvSpPr/>
          <p:nvPr/>
        </p:nvSpPr>
        <p:spPr>
          <a:xfrm>
            <a:off x="402868" y="1670255"/>
            <a:ext cx="11590658" cy="4677382"/>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100" u="none" cap="none" strike="noStrike">
              <a:solidFill>
                <a:srgbClr val="000000"/>
              </a:solidFill>
              <a:latin typeface="Arial"/>
              <a:ea typeface="Arial"/>
              <a:cs typeface="Arial"/>
              <a:sym typeface="Arial"/>
            </a:endParaRPr>
          </a:p>
        </p:txBody>
      </p:sp>
      <p:sp>
        <p:nvSpPr>
          <p:cNvPr id="219" name="Google Shape;219;p34"/>
          <p:cNvSpPr txBox="1"/>
          <p:nvPr/>
        </p:nvSpPr>
        <p:spPr>
          <a:xfrm>
            <a:off x="1616255" y="300400"/>
            <a:ext cx="8166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419" sz="3600" u="none" cap="none" strike="noStrike">
                <a:solidFill>
                  <a:srgbClr val="423B71"/>
                </a:solidFill>
                <a:latin typeface="Calibri"/>
                <a:ea typeface="Calibri"/>
                <a:cs typeface="Calibri"/>
                <a:sym typeface="Calibri"/>
              </a:rPr>
              <a:t>Situación: Avance del mar</a:t>
            </a:r>
            <a:endParaRPr b="1" i="0" sz="3600" u="none" cap="none" strike="noStrike">
              <a:solidFill>
                <a:srgbClr val="423B71"/>
              </a:solidFill>
              <a:latin typeface="Calibri"/>
              <a:ea typeface="Calibri"/>
              <a:cs typeface="Calibri"/>
              <a:sym typeface="Calibri"/>
            </a:endParaRPr>
          </a:p>
        </p:txBody>
      </p:sp>
      <p:sp>
        <p:nvSpPr>
          <p:cNvPr id="220" name="Google Shape;220;p34"/>
          <p:cNvSpPr txBox="1"/>
          <p:nvPr/>
        </p:nvSpPr>
        <p:spPr>
          <a:xfrm>
            <a:off x="340345" y="727143"/>
            <a:ext cx="4138800"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rgbClr val="423B7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700"/>
              <a:buFont typeface="Arial"/>
              <a:buNone/>
            </a:pPr>
            <a:r>
              <a:rPr b="1" i="0" lang="es-419" sz="2700" u="none" cap="none" strike="noStrike">
                <a:solidFill>
                  <a:srgbClr val="423B71"/>
                </a:solidFill>
                <a:latin typeface="Calibri"/>
                <a:ea typeface="Calibri"/>
                <a:cs typeface="Calibri"/>
                <a:sym typeface="Calibri"/>
              </a:rPr>
              <a:t>Analicemos la situación</a:t>
            </a:r>
            <a:endParaRPr b="0" i="0" sz="1400" u="none" cap="none" strike="noStrike">
              <a:solidFill>
                <a:srgbClr val="000000"/>
              </a:solidFill>
              <a:latin typeface="Arial"/>
              <a:ea typeface="Arial"/>
              <a:cs typeface="Arial"/>
              <a:sym typeface="Arial"/>
            </a:endParaRPr>
          </a:p>
        </p:txBody>
      </p:sp>
      <p:sp>
        <p:nvSpPr>
          <p:cNvPr id="221" name="Google Shape;221;p34"/>
          <p:cNvSpPr txBox="1"/>
          <p:nvPr/>
        </p:nvSpPr>
        <p:spPr>
          <a:xfrm>
            <a:off x="340344" y="1721015"/>
            <a:ext cx="11738241" cy="47704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419" sz="2400" u="none" cap="none" strike="noStrike">
                <a:solidFill>
                  <a:srgbClr val="000000"/>
                </a:solidFill>
                <a:latin typeface="Calibri"/>
                <a:ea typeface="Calibri"/>
                <a:cs typeface="Calibri"/>
                <a:sym typeface="Calibri"/>
              </a:rPr>
              <a:t>7. El año </a:t>
            </a:r>
            <a:r>
              <a:rPr b="1" i="0" lang="es-419" sz="2400" u="none" cap="none" strike="noStrike">
                <a:solidFill>
                  <a:srgbClr val="000000"/>
                </a:solidFill>
                <a:latin typeface="Calibri"/>
                <a:ea typeface="Calibri"/>
                <a:cs typeface="Calibri"/>
                <a:sym typeface="Calibri"/>
              </a:rPr>
              <a:t>2023</a:t>
            </a:r>
            <a:r>
              <a:rPr b="0" i="0" lang="es-419" sz="2400" u="none" cap="none" strike="noStrike">
                <a:solidFill>
                  <a:srgbClr val="000000"/>
                </a:solidFill>
                <a:latin typeface="Calibri"/>
                <a:ea typeface="Calibri"/>
                <a:cs typeface="Calibri"/>
                <a:sym typeface="Calibri"/>
              </a:rPr>
              <a:t> se han construido casas a pocos metros de la playa en la zona costera de </a:t>
            </a:r>
            <a:r>
              <a:rPr b="0" i="0" lang="es-419" sz="2400" u="sng" cap="none" strike="noStrike">
                <a:solidFill>
                  <a:srgbClr val="000000"/>
                </a:solidFill>
                <a:latin typeface="Calibri"/>
                <a:ea typeface="Calibri"/>
                <a:cs typeface="Calibri"/>
                <a:sym typeface="Calibri"/>
              </a:rPr>
              <a:t>Antofagasta</a:t>
            </a:r>
            <a:r>
              <a:rPr b="0" i="0" lang="es-419" sz="2400" u="none" cap="none" strike="noStrike">
                <a:solidFill>
                  <a:srgbClr val="000000"/>
                </a:solidFill>
                <a:latin typeface="Calibri"/>
                <a:ea typeface="Calibri"/>
                <a:cs typeface="Calibri"/>
                <a:sym typeface="Calibri"/>
              </a:rPr>
              <a:t> y en </a:t>
            </a:r>
            <a:r>
              <a:rPr b="0" i="0" lang="es-419" sz="2400" u="sng" cap="none" strike="noStrike">
                <a:solidFill>
                  <a:srgbClr val="000000"/>
                </a:solidFill>
                <a:latin typeface="Calibri"/>
                <a:ea typeface="Calibri"/>
                <a:cs typeface="Calibri"/>
                <a:sym typeface="Calibri"/>
              </a:rPr>
              <a:t>Constitución</a:t>
            </a:r>
            <a:r>
              <a:rPr b="0" i="0" lang="es-419" sz="2400" u="none" cap="none" strike="noStrike">
                <a:solidFill>
                  <a:srgbClr val="000000"/>
                </a:solidFill>
                <a:latin typeface="Calibri"/>
                <a:ea typeface="Calibri"/>
                <a:cs typeface="Calibri"/>
                <a:sym typeface="Calibri"/>
              </a:rPr>
              <a:t>.</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Char char="•"/>
            </a:pPr>
            <a:r>
              <a:rPr b="0" i="0" lang="es-419" sz="2400" u="none" cap="none" strike="noStrike">
                <a:solidFill>
                  <a:srgbClr val="000000"/>
                </a:solidFill>
                <a:latin typeface="Calibri"/>
                <a:ea typeface="Calibri"/>
                <a:cs typeface="Calibri"/>
                <a:sym typeface="Calibri"/>
              </a:rPr>
              <a:t>En Antofagasta , la </a:t>
            </a:r>
            <a:r>
              <a:rPr b="1" i="0" lang="es-419" sz="2400" u="none" cap="none" strike="noStrike">
                <a:solidFill>
                  <a:srgbClr val="000000"/>
                </a:solidFill>
                <a:latin typeface="Calibri"/>
                <a:ea typeface="Calibri"/>
                <a:cs typeface="Calibri"/>
                <a:sym typeface="Calibri"/>
              </a:rPr>
              <a:t>casa</a:t>
            </a:r>
            <a:r>
              <a:rPr b="0" i="0" lang="es-419" sz="2400" u="none" cap="none" strike="noStrike">
                <a:solidFill>
                  <a:srgbClr val="000000"/>
                </a:solidFill>
                <a:latin typeface="Calibri"/>
                <a:ea typeface="Calibri"/>
                <a:cs typeface="Calibri"/>
                <a:sym typeface="Calibri"/>
              </a:rPr>
              <a:t> está a </a:t>
            </a:r>
            <a:r>
              <a:rPr b="1" i="0" lang="es-419" sz="2400" u="none" cap="none" strike="noStrike">
                <a:solidFill>
                  <a:srgbClr val="000000"/>
                </a:solidFill>
                <a:latin typeface="Calibri"/>
                <a:ea typeface="Calibri"/>
                <a:cs typeface="Calibri"/>
                <a:sym typeface="Calibri"/>
              </a:rPr>
              <a:t>15 </a:t>
            </a:r>
            <a:r>
              <a:rPr b="0" i="0" lang="es-419" sz="2400" u="none" cap="none" strike="noStrike">
                <a:solidFill>
                  <a:srgbClr val="000000"/>
                </a:solidFill>
                <a:latin typeface="Calibri"/>
                <a:ea typeface="Calibri"/>
                <a:cs typeface="Calibri"/>
                <a:sym typeface="Calibri"/>
              </a:rPr>
              <a:t>metros de la costa.</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Char char="•"/>
            </a:pPr>
            <a:r>
              <a:rPr b="0" i="0" lang="es-419" sz="2400" u="none" cap="none" strike="noStrike">
                <a:solidFill>
                  <a:srgbClr val="000000"/>
                </a:solidFill>
                <a:latin typeface="Calibri"/>
                <a:ea typeface="Calibri"/>
                <a:cs typeface="Calibri"/>
                <a:sym typeface="Calibri"/>
              </a:rPr>
              <a:t>En Constitución, la </a:t>
            </a:r>
            <a:r>
              <a:rPr b="1" i="0" lang="es-419" sz="2400" u="none" cap="none" strike="noStrike">
                <a:solidFill>
                  <a:srgbClr val="000000"/>
                </a:solidFill>
                <a:latin typeface="Calibri"/>
                <a:ea typeface="Calibri"/>
                <a:cs typeface="Calibri"/>
                <a:sym typeface="Calibri"/>
              </a:rPr>
              <a:t>casa</a:t>
            </a:r>
            <a:r>
              <a:rPr b="0" i="0" lang="es-419" sz="2400" u="none" cap="none" strike="noStrike">
                <a:solidFill>
                  <a:srgbClr val="000000"/>
                </a:solidFill>
                <a:latin typeface="Calibri"/>
                <a:ea typeface="Calibri"/>
                <a:cs typeface="Calibri"/>
                <a:sym typeface="Calibri"/>
              </a:rPr>
              <a:t> está a </a:t>
            </a:r>
            <a:r>
              <a:rPr b="1" i="0" lang="es-419" sz="2400" u="none" cap="none" strike="noStrike">
                <a:solidFill>
                  <a:srgbClr val="000000"/>
                </a:solidFill>
                <a:latin typeface="Calibri"/>
                <a:ea typeface="Calibri"/>
                <a:cs typeface="Calibri"/>
                <a:sym typeface="Calibri"/>
              </a:rPr>
              <a:t>20 </a:t>
            </a:r>
            <a:r>
              <a:rPr b="0" i="0" lang="es-419" sz="2400" u="none" cap="none" strike="noStrike">
                <a:solidFill>
                  <a:srgbClr val="000000"/>
                </a:solidFill>
                <a:latin typeface="Calibri"/>
                <a:ea typeface="Calibri"/>
                <a:cs typeface="Calibri"/>
                <a:sym typeface="Calibri"/>
              </a:rPr>
              <a:t>metros de la costa.</a:t>
            </a:r>
            <a:endParaRPr b="0" i="0" sz="2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2400" u="none" cap="none" strike="noStrike">
              <a:solidFill>
                <a:srgbClr val="000000"/>
              </a:solidFill>
              <a:latin typeface="Calibri"/>
              <a:ea typeface="Calibri"/>
              <a:cs typeface="Calibri"/>
              <a:sym typeface="Calibri"/>
            </a:endParaRPr>
          </a:p>
          <a:p>
            <a:pPr indent="0" lvl="7" marL="0" marR="0" rtl="0" algn="l">
              <a:lnSpc>
                <a:spcPct val="100000"/>
              </a:lnSpc>
              <a:spcBef>
                <a:spcPts val="0"/>
              </a:spcBef>
              <a:spcAft>
                <a:spcPts val="0"/>
              </a:spcAft>
              <a:buNone/>
            </a:pPr>
            <a:r>
              <a:rPr b="0" i="0" lang="es-419" sz="2400" u="none" cap="none" strike="noStrike">
                <a:solidFill>
                  <a:srgbClr val="000000"/>
                </a:solidFill>
                <a:latin typeface="Arial"/>
                <a:ea typeface="Arial"/>
                <a:cs typeface="Arial"/>
                <a:sym typeface="Arial"/>
              </a:rPr>
              <a:t>a) </a:t>
            </a:r>
            <a:r>
              <a:rPr b="0" i="0" lang="es-419" sz="2400" u="none" cap="none" strike="noStrike">
                <a:solidFill>
                  <a:srgbClr val="000000"/>
                </a:solidFill>
                <a:latin typeface="Calibri"/>
                <a:ea typeface="Calibri"/>
                <a:cs typeface="Calibri"/>
                <a:sym typeface="Calibri"/>
              </a:rPr>
              <a:t>En cada caso, escribe en los carteles el año en que el mar avanzará los metros indicados</a:t>
            </a:r>
            <a:endParaRPr/>
          </a:p>
          <a:p>
            <a:pPr indent="0" lvl="7" marL="0" marR="0" rtl="0" algn="l">
              <a:lnSpc>
                <a:spcPct val="100000"/>
              </a:lnSpc>
              <a:spcBef>
                <a:spcPts val="0"/>
              </a:spcBef>
              <a:spcAft>
                <a:spcPts val="0"/>
              </a:spcAft>
              <a:buNone/>
            </a:pPr>
            <a:br>
              <a:rPr b="0" i="0" lang="es-419" sz="3600" u="none" cap="none" strike="noStrike">
                <a:solidFill>
                  <a:srgbClr val="000000"/>
                </a:solidFill>
                <a:latin typeface="Arial"/>
                <a:ea typeface="Arial"/>
                <a:cs typeface="Arial"/>
                <a:sym typeface="Arial"/>
              </a:rPr>
            </a:br>
            <a:r>
              <a:rPr b="0" i="0" lang="es-419" sz="2400" u="none" cap="none" strike="noStrike">
                <a:solidFill>
                  <a:srgbClr val="000000"/>
                </a:solidFill>
                <a:latin typeface="Arial"/>
                <a:ea typeface="Arial"/>
                <a:cs typeface="Arial"/>
                <a:sym typeface="Arial"/>
              </a:rPr>
              <a:t>b)</a:t>
            </a:r>
            <a:r>
              <a:rPr b="0" i="0" lang="es-419" sz="2800" u="none" cap="none" strike="noStrike">
                <a:solidFill>
                  <a:srgbClr val="000000"/>
                </a:solidFill>
                <a:latin typeface="Arial"/>
                <a:ea typeface="Arial"/>
                <a:cs typeface="Arial"/>
                <a:sym typeface="Arial"/>
              </a:rPr>
              <a:t> </a:t>
            </a:r>
            <a:r>
              <a:rPr b="0" i="0" lang="es-419" sz="2400" u="none" cap="none" strike="noStrike">
                <a:solidFill>
                  <a:srgbClr val="000000"/>
                </a:solidFill>
                <a:latin typeface="Calibri"/>
                <a:ea typeface="Calibri"/>
                <a:cs typeface="Calibri"/>
                <a:sym typeface="Calibri"/>
              </a:rPr>
              <a:t>¿A qué casa llegará el mar primero? ¿En qué año? </a:t>
            </a:r>
            <a:endParaRPr b="0" i="0" sz="2400" u="none" cap="none" strike="noStrike">
              <a:solidFill>
                <a:srgbClr val="000000"/>
              </a:solidFill>
              <a:latin typeface="Arial"/>
              <a:ea typeface="Arial"/>
              <a:cs typeface="Arial"/>
              <a:sym typeface="Arial"/>
            </a:endParaRPr>
          </a:p>
          <a:p>
            <a:pPr indent="114300" lvl="0" marL="0" marR="0" rtl="0" algn="ctr">
              <a:lnSpc>
                <a:spcPct val="100000"/>
              </a:lnSpc>
              <a:spcBef>
                <a:spcPts val="0"/>
              </a:spcBef>
              <a:spcAft>
                <a:spcPts val="0"/>
              </a:spcAft>
              <a:buClr>
                <a:srgbClr val="000000"/>
              </a:buClr>
              <a:buSzPts val="1800"/>
              <a:buFont typeface="Arial"/>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245f70d4271_0_47"/>
          <p:cNvSpPr/>
          <p:nvPr/>
        </p:nvSpPr>
        <p:spPr>
          <a:xfrm>
            <a:off x="337577" y="1628435"/>
            <a:ext cx="11645316" cy="646500"/>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100" u="none" cap="none" strike="noStrike">
              <a:solidFill>
                <a:srgbClr val="000000"/>
              </a:solidFill>
              <a:latin typeface="Arial"/>
              <a:ea typeface="Arial"/>
              <a:cs typeface="Arial"/>
              <a:sym typeface="Arial"/>
            </a:endParaRPr>
          </a:p>
        </p:txBody>
      </p:sp>
      <p:sp>
        <p:nvSpPr>
          <p:cNvPr id="227" name="Google Shape;227;g245f70d4271_0_47"/>
          <p:cNvSpPr txBox="1"/>
          <p:nvPr/>
        </p:nvSpPr>
        <p:spPr>
          <a:xfrm>
            <a:off x="1616255" y="300400"/>
            <a:ext cx="8166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419" sz="3600" u="none" cap="none" strike="noStrike">
                <a:solidFill>
                  <a:srgbClr val="423B71"/>
                </a:solidFill>
                <a:latin typeface="Calibri"/>
                <a:ea typeface="Calibri"/>
                <a:cs typeface="Calibri"/>
                <a:sym typeface="Calibri"/>
              </a:rPr>
              <a:t>Situación: Avance del mar</a:t>
            </a:r>
            <a:endParaRPr b="1" i="0" sz="3600" u="none" cap="none" strike="noStrike">
              <a:solidFill>
                <a:srgbClr val="423B71"/>
              </a:solidFill>
              <a:latin typeface="Calibri"/>
              <a:ea typeface="Calibri"/>
              <a:cs typeface="Calibri"/>
              <a:sym typeface="Calibri"/>
            </a:endParaRPr>
          </a:p>
        </p:txBody>
      </p:sp>
      <p:sp>
        <p:nvSpPr>
          <p:cNvPr id="228" name="Google Shape;228;g245f70d4271_0_47"/>
          <p:cNvSpPr txBox="1"/>
          <p:nvPr/>
        </p:nvSpPr>
        <p:spPr>
          <a:xfrm>
            <a:off x="337573" y="1675197"/>
            <a:ext cx="11516849"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419" sz="2400" u="none" cap="none" strike="noStrike">
                <a:solidFill>
                  <a:srgbClr val="000000"/>
                </a:solidFill>
                <a:latin typeface="Calibri"/>
                <a:ea typeface="Calibri"/>
                <a:cs typeface="Calibri"/>
                <a:sym typeface="Calibri"/>
              </a:rPr>
              <a:t>a) En cada caso, escribe en los carteles el año en que el mar avanzará los metros indicados</a:t>
            </a:r>
            <a:endParaRPr b="0" i="0" sz="2400" u="none" cap="none" strike="noStrike">
              <a:solidFill>
                <a:srgbClr val="000000"/>
              </a:solidFill>
              <a:latin typeface="Calibri"/>
              <a:ea typeface="Calibri"/>
              <a:cs typeface="Calibri"/>
              <a:sym typeface="Calibri"/>
            </a:endParaRPr>
          </a:p>
        </p:txBody>
      </p:sp>
      <p:sp>
        <p:nvSpPr>
          <p:cNvPr id="229" name="Google Shape;229;g245f70d4271_0_47"/>
          <p:cNvSpPr txBox="1"/>
          <p:nvPr/>
        </p:nvSpPr>
        <p:spPr>
          <a:xfrm>
            <a:off x="337577" y="1057100"/>
            <a:ext cx="4211700" cy="507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700"/>
              <a:buFont typeface="Arial"/>
              <a:buNone/>
            </a:pPr>
            <a:r>
              <a:rPr b="1" i="0" lang="es-419" sz="2700" u="none" cap="none" strike="noStrike">
                <a:solidFill>
                  <a:srgbClr val="423B71"/>
                </a:solidFill>
                <a:latin typeface="Calibri"/>
                <a:ea typeface="Calibri"/>
                <a:cs typeface="Calibri"/>
                <a:sym typeface="Calibri"/>
              </a:rPr>
              <a:t>Analicemos la situación</a:t>
            </a:r>
            <a:endParaRPr b="0" i="0" sz="1400" u="none" cap="none" strike="noStrike">
              <a:solidFill>
                <a:srgbClr val="000000"/>
              </a:solidFill>
              <a:latin typeface="Arial"/>
              <a:ea typeface="Arial"/>
              <a:cs typeface="Arial"/>
              <a:sym typeface="Arial"/>
            </a:endParaRPr>
          </a:p>
        </p:txBody>
      </p:sp>
      <p:pic>
        <p:nvPicPr>
          <p:cNvPr id="230" name="Google Shape;230;g245f70d4271_0_47"/>
          <p:cNvPicPr preferRelativeResize="0"/>
          <p:nvPr/>
        </p:nvPicPr>
        <p:blipFill rotWithShape="1">
          <a:blip r:embed="rId3">
            <a:alphaModFix/>
          </a:blip>
          <a:srcRect b="0" l="0" r="0" t="0"/>
          <a:stretch/>
        </p:blipFill>
        <p:spPr>
          <a:xfrm>
            <a:off x="3179135" y="2385132"/>
            <a:ext cx="6233560" cy="418922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5"/>
          <p:cNvSpPr/>
          <p:nvPr/>
        </p:nvSpPr>
        <p:spPr>
          <a:xfrm>
            <a:off x="337574" y="1611762"/>
            <a:ext cx="11645319" cy="738033"/>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100" u="none" cap="none" strike="noStrike">
              <a:solidFill>
                <a:srgbClr val="000000"/>
              </a:solidFill>
              <a:latin typeface="Arial"/>
              <a:ea typeface="Arial"/>
              <a:cs typeface="Arial"/>
              <a:sym typeface="Arial"/>
            </a:endParaRPr>
          </a:p>
        </p:txBody>
      </p:sp>
      <p:sp>
        <p:nvSpPr>
          <p:cNvPr id="236" name="Google Shape;236;p35"/>
          <p:cNvSpPr txBox="1"/>
          <p:nvPr/>
        </p:nvSpPr>
        <p:spPr>
          <a:xfrm>
            <a:off x="1616255" y="300400"/>
            <a:ext cx="8166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419" sz="3600" u="none" cap="none" strike="noStrike">
                <a:solidFill>
                  <a:srgbClr val="423B71"/>
                </a:solidFill>
                <a:latin typeface="Calibri"/>
                <a:ea typeface="Calibri"/>
                <a:cs typeface="Calibri"/>
                <a:sym typeface="Calibri"/>
              </a:rPr>
              <a:t>Situación: Avance del mar</a:t>
            </a:r>
            <a:endParaRPr b="1" i="0" sz="3600" u="none" cap="none" strike="noStrike">
              <a:solidFill>
                <a:srgbClr val="423B71"/>
              </a:solidFill>
              <a:latin typeface="Calibri"/>
              <a:ea typeface="Calibri"/>
              <a:cs typeface="Calibri"/>
              <a:sym typeface="Calibri"/>
            </a:endParaRPr>
          </a:p>
        </p:txBody>
      </p:sp>
      <p:sp>
        <p:nvSpPr>
          <p:cNvPr id="237" name="Google Shape;237;p35"/>
          <p:cNvSpPr txBox="1"/>
          <p:nvPr/>
        </p:nvSpPr>
        <p:spPr>
          <a:xfrm>
            <a:off x="337574" y="1675197"/>
            <a:ext cx="11516852"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419" sz="2400" u="none" cap="none" strike="noStrike">
                <a:solidFill>
                  <a:srgbClr val="000000"/>
                </a:solidFill>
                <a:latin typeface="Calibri"/>
                <a:ea typeface="Calibri"/>
                <a:cs typeface="Calibri"/>
                <a:sym typeface="Calibri"/>
              </a:rPr>
              <a:t>a) En cada caso, escribe en los carteles el año en que el mar avanzará los metros indicados</a:t>
            </a:r>
            <a:endParaRPr b="0" i="0" sz="2400" u="none" cap="none" strike="noStrike">
              <a:solidFill>
                <a:srgbClr val="000000"/>
              </a:solidFill>
              <a:latin typeface="Calibri"/>
              <a:ea typeface="Calibri"/>
              <a:cs typeface="Calibri"/>
              <a:sym typeface="Calibri"/>
            </a:endParaRPr>
          </a:p>
        </p:txBody>
      </p:sp>
      <p:sp>
        <p:nvSpPr>
          <p:cNvPr id="238" name="Google Shape;238;p35"/>
          <p:cNvSpPr txBox="1"/>
          <p:nvPr/>
        </p:nvSpPr>
        <p:spPr>
          <a:xfrm>
            <a:off x="337577" y="1057100"/>
            <a:ext cx="4211700" cy="507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700"/>
              <a:buFont typeface="Arial"/>
              <a:buNone/>
            </a:pPr>
            <a:r>
              <a:rPr b="1" i="0" lang="es-419" sz="2700" u="none" cap="none" strike="noStrike">
                <a:solidFill>
                  <a:srgbClr val="423B71"/>
                </a:solidFill>
                <a:latin typeface="Calibri"/>
                <a:ea typeface="Calibri"/>
                <a:cs typeface="Calibri"/>
                <a:sym typeface="Calibri"/>
              </a:rPr>
              <a:t>Analicemos la situación</a:t>
            </a:r>
            <a:endParaRPr b="0" i="0" sz="1400" u="none" cap="none" strike="noStrike">
              <a:solidFill>
                <a:srgbClr val="000000"/>
              </a:solidFill>
              <a:latin typeface="Arial"/>
              <a:ea typeface="Arial"/>
              <a:cs typeface="Arial"/>
              <a:sym typeface="Arial"/>
            </a:endParaRPr>
          </a:p>
        </p:txBody>
      </p:sp>
      <p:pic>
        <p:nvPicPr>
          <p:cNvPr id="239" name="Google Shape;239;p35"/>
          <p:cNvPicPr preferRelativeResize="0"/>
          <p:nvPr/>
        </p:nvPicPr>
        <p:blipFill rotWithShape="1">
          <a:blip r:embed="rId3">
            <a:alphaModFix/>
          </a:blip>
          <a:srcRect b="0" l="0" r="0" t="0"/>
          <a:stretch/>
        </p:blipFill>
        <p:spPr>
          <a:xfrm>
            <a:off x="3200405" y="2505313"/>
            <a:ext cx="5902342" cy="400578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245f70d4271_0_54"/>
          <p:cNvSpPr/>
          <p:nvPr/>
        </p:nvSpPr>
        <p:spPr>
          <a:xfrm>
            <a:off x="442338" y="1628435"/>
            <a:ext cx="10838876" cy="752364"/>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100" u="none" cap="none" strike="noStrike">
              <a:solidFill>
                <a:srgbClr val="000000"/>
              </a:solidFill>
              <a:latin typeface="Arial"/>
              <a:ea typeface="Arial"/>
              <a:cs typeface="Arial"/>
              <a:sym typeface="Arial"/>
            </a:endParaRPr>
          </a:p>
        </p:txBody>
      </p:sp>
      <p:sp>
        <p:nvSpPr>
          <p:cNvPr id="245" name="Google Shape;245;g245f70d4271_0_54"/>
          <p:cNvSpPr txBox="1"/>
          <p:nvPr/>
        </p:nvSpPr>
        <p:spPr>
          <a:xfrm>
            <a:off x="1616255" y="300400"/>
            <a:ext cx="8166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419" sz="3600" u="none" cap="none" strike="noStrike">
                <a:solidFill>
                  <a:srgbClr val="423B71"/>
                </a:solidFill>
                <a:latin typeface="Calibri"/>
                <a:ea typeface="Calibri"/>
                <a:cs typeface="Calibri"/>
                <a:sym typeface="Calibri"/>
              </a:rPr>
              <a:t>Situación: Avance del mar</a:t>
            </a:r>
            <a:endParaRPr b="1" i="0" sz="3600" u="none" cap="none" strike="noStrike">
              <a:solidFill>
                <a:srgbClr val="423B71"/>
              </a:solidFill>
              <a:latin typeface="Calibri"/>
              <a:ea typeface="Calibri"/>
              <a:cs typeface="Calibri"/>
              <a:sym typeface="Calibri"/>
            </a:endParaRPr>
          </a:p>
        </p:txBody>
      </p:sp>
      <p:sp>
        <p:nvSpPr>
          <p:cNvPr id="246" name="Google Shape;246;g245f70d4271_0_54"/>
          <p:cNvSpPr txBox="1"/>
          <p:nvPr/>
        </p:nvSpPr>
        <p:spPr>
          <a:xfrm>
            <a:off x="442338" y="1818066"/>
            <a:ext cx="10009467"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419" sz="2400" u="none" cap="none" strike="noStrike">
                <a:solidFill>
                  <a:srgbClr val="000000"/>
                </a:solidFill>
                <a:latin typeface="Calibri"/>
                <a:ea typeface="Calibri"/>
                <a:cs typeface="Calibri"/>
                <a:sym typeface="Calibri"/>
              </a:rPr>
              <a:t>b) ¿A qué casa llegará el mar primero? ¿En qué año? </a:t>
            </a:r>
            <a:endParaRPr b="0" i="0" sz="2400" u="none" cap="none" strike="noStrike">
              <a:solidFill>
                <a:srgbClr val="000000"/>
              </a:solidFill>
              <a:latin typeface="Calibri"/>
              <a:ea typeface="Calibri"/>
              <a:cs typeface="Calibri"/>
              <a:sym typeface="Calibri"/>
            </a:endParaRPr>
          </a:p>
        </p:txBody>
      </p:sp>
      <p:sp>
        <p:nvSpPr>
          <p:cNvPr id="247" name="Google Shape;247;g245f70d4271_0_54"/>
          <p:cNvSpPr txBox="1"/>
          <p:nvPr/>
        </p:nvSpPr>
        <p:spPr>
          <a:xfrm>
            <a:off x="337577" y="1057100"/>
            <a:ext cx="4211700" cy="507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700"/>
              <a:buFont typeface="Arial"/>
              <a:buNone/>
            </a:pPr>
            <a:r>
              <a:rPr b="1" i="0" lang="es-419" sz="2700" u="none" cap="none" strike="noStrike">
                <a:solidFill>
                  <a:srgbClr val="423B71"/>
                </a:solidFill>
                <a:latin typeface="Calibri"/>
                <a:ea typeface="Calibri"/>
                <a:cs typeface="Calibri"/>
                <a:sym typeface="Calibri"/>
              </a:rPr>
              <a:t>Analicemos la situación</a:t>
            </a:r>
            <a:endParaRPr b="0" i="0" sz="1400" u="none" cap="none" strike="noStrike">
              <a:solidFill>
                <a:srgbClr val="000000"/>
              </a:solidFill>
              <a:latin typeface="Arial"/>
              <a:ea typeface="Arial"/>
              <a:cs typeface="Arial"/>
              <a:sym typeface="Arial"/>
            </a:endParaRPr>
          </a:p>
        </p:txBody>
      </p:sp>
      <p:pic>
        <p:nvPicPr>
          <p:cNvPr id="248" name="Google Shape;248;g245f70d4271_0_54"/>
          <p:cNvPicPr preferRelativeResize="0"/>
          <p:nvPr/>
        </p:nvPicPr>
        <p:blipFill rotWithShape="1">
          <a:blip r:embed="rId3">
            <a:alphaModFix/>
          </a:blip>
          <a:srcRect b="0" l="0" r="0" t="0"/>
          <a:stretch/>
        </p:blipFill>
        <p:spPr>
          <a:xfrm>
            <a:off x="4676125" y="2471332"/>
            <a:ext cx="2839749" cy="387462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25246c9ad4d_0_20"/>
          <p:cNvSpPr/>
          <p:nvPr/>
        </p:nvSpPr>
        <p:spPr>
          <a:xfrm>
            <a:off x="442338" y="1628435"/>
            <a:ext cx="10838876" cy="752364"/>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100" u="none" cap="none" strike="noStrike">
              <a:solidFill>
                <a:srgbClr val="000000"/>
              </a:solidFill>
              <a:latin typeface="Arial"/>
              <a:ea typeface="Arial"/>
              <a:cs typeface="Arial"/>
              <a:sym typeface="Arial"/>
            </a:endParaRPr>
          </a:p>
        </p:txBody>
      </p:sp>
      <p:sp>
        <p:nvSpPr>
          <p:cNvPr id="254" name="Google Shape;254;g25246c9ad4d_0_20"/>
          <p:cNvSpPr txBox="1"/>
          <p:nvPr/>
        </p:nvSpPr>
        <p:spPr>
          <a:xfrm>
            <a:off x="1616255" y="300400"/>
            <a:ext cx="8166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419" sz="3600" u="none" cap="none" strike="noStrike">
                <a:solidFill>
                  <a:srgbClr val="423B71"/>
                </a:solidFill>
                <a:latin typeface="Calibri"/>
                <a:ea typeface="Calibri"/>
                <a:cs typeface="Calibri"/>
                <a:sym typeface="Calibri"/>
              </a:rPr>
              <a:t>Situación: Avance del mar</a:t>
            </a:r>
            <a:endParaRPr b="1" i="0" sz="3600" u="none" cap="none" strike="noStrike">
              <a:solidFill>
                <a:srgbClr val="423B71"/>
              </a:solidFill>
              <a:latin typeface="Calibri"/>
              <a:ea typeface="Calibri"/>
              <a:cs typeface="Calibri"/>
              <a:sym typeface="Calibri"/>
            </a:endParaRPr>
          </a:p>
        </p:txBody>
      </p:sp>
      <p:sp>
        <p:nvSpPr>
          <p:cNvPr id="255" name="Google Shape;255;g25246c9ad4d_0_20"/>
          <p:cNvSpPr txBox="1"/>
          <p:nvPr/>
        </p:nvSpPr>
        <p:spPr>
          <a:xfrm>
            <a:off x="442338" y="1818066"/>
            <a:ext cx="11613300"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419" sz="2400" u="none" cap="none" strike="noStrike">
                <a:solidFill>
                  <a:srgbClr val="000000"/>
                </a:solidFill>
                <a:latin typeface="Calibri"/>
                <a:ea typeface="Calibri"/>
                <a:cs typeface="Calibri"/>
                <a:sym typeface="Calibri"/>
              </a:rPr>
              <a:t>b) ¿A qué casa llegará el mar primero? ¿En qué año? </a:t>
            </a:r>
            <a:endParaRPr b="0" i="0" sz="2400" u="none" cap="none" strike="noStrike">
              <a:solidFill>
                <a:srgbClr val="000000"/>
              </a:solidFill>
              <a:latin typeface="Calibri"/>
              <a:ea typeface="Calibri"/>
              <a:cs typeface="Calibri"/>
              <a:sym typeface="Calibri"/>
            </a:endParaRPr>
          </a:p>
        </p:txBody>
      </p:sp>
      <p:sp>
        <p:nvSpPr>
          <p:cNvPr id="256" name="Google Shape;256;g25246c9ad4d_0_20"/>
          <p:cNvSpPr txBox="1"/>
          <p:nvPr/>
        </p:nvSpPr>
        <p:spPr>
          <a:xfrm>
            <a:off x="337577" y="1057100"/>
            <a:ext cx="4211700" cy="507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700"/>
              <a:buFont typeface="Arial"/>
              <a:buNone/>
            </a:pPr>
            <a:r>
              <a:rPr b="1" i="0" lang="es-419" sz="2700" u="none" cap="none" strike="noStrike">
                <a:solidFill>
                  <a:srgbClr val="423B71"/>
                </a:solidFill>
                <a:latin typeface="Calibri"/>
                <a:ea typeface="Calibri"/>
                <a:cs typeface="Calibri"/>
                <a:sym typeface="Calibri"/>
              </a:rPr>
              <a:t>Analicemos la situación</a:t>
            </a:r>
            <a:endParaRPr b="0" i="0" sz="1400" u="none" cap="none" strike="noStrike">
              <a:solidFill>
                <a:srgbClr val="000000"/>
              </a:solidFill>
              <a:latin typeface="Arial"/>
              <a:ea typeface="Arial"/>
              <a:cs typeface="Arial"/>
              <a:sym typeface="Arial"/>
            </a:endParaRPr>
          </a:p>
        </p:txBody>
      </p:sp>
      <p:sp>
        <p:nvSpPr>
          <p:cNvPr id="257" name="Google Shape;257;g25246c9ad4d_0_20"/>
          <p:cNvSpPr txBox="1"/>
          <p:nvPr/>
        </p:nvSpPr>
        <p:spPr>
          <a:xfrm>
            <a:off x="2609993" y="5493138"/>
            <a:ext cx="7277989" cy="61552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s-419" sz="2800" u="none" cap="none" strike="noStrike">
                <a:solidFill>
                  <a:srgbClr val="000000"/>
                </a:solidFill>
                <a:latin typeface="Calibri"/>
                <a:ea typeface="Calibri"/>
                <a:cs typeface="Calibri"/>
                <a:sym typeface="Calibri"/>
              </a:rPr>
              <a:t>¡En ambas casas el mar llegará en el año 2048!</a:t>
            </a:r>
            <a:endParaRPr b="1" i="0" sz="2800" u="none" cap="none" strike="noStrike">
              <a:solidFill>
                <a:srgbClr val="000000"/>
              </a:solidFill>
              <a:latin typeface="Calibri"/>
              <a:ea typeface="Calibri"/>
              <a:cs typeface="Calibri"/>
              <a:sym typeface="Calibri"/>
            </a:endParaRPr>
          </a:p>
        </p:txBody>
      </p:sp>
      <p:sp>
        <p:nvSpPr>
          <p:cNvPr id="258" name="Google Shape;258;g25246c9ad4d_0_20"/>
          <p:cNvSpPr txBox="1"/>
          <p:nvPr/>
        </p:nvSpPr>
        <p:spPr>
          <a:xfrm>
            <a:off x="1713918" y="2710070"/>
            <a:ext cx="3339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s-419" sz="3600" u="none" cap="none" strike="noStrike">
                <a:solidFill>
                  <a:srgbClr val="423B71"/>
                </a:solidFill>
                <a:latin typeface="Calibri"/>
                <a:ea typeface="Calibri"/>
                <a:cs typeface="Calibri"/>
                <a:sym typeface="Calibri"/>
              </a:rPr>
              <a:t>En Antofagasta</a:t>
            </a:r>
            <a:endParaRPr>
              <a:solidFill>
                <a:srgbClr val="423B71"/>
              </a:solidFill>
              <a:latin typeface="Calibri"/>
              <a:ea typeface="Calibri"/>
              <a:cs typeface="Calibri"/>
              <a:sym typeface="Calibri"/>
            </a:endParaRPr>
          </a:p>
        </p:txBody>
      </p:sp>
      <p:sp>
        <p:nvSpPr>
          <p:cNvPr id="259" name="Google Shape;259;g25246c9ad4d_0_20"/>
          <p:cNvSpPr txBox="1"/>
          <p:nvPr/>
        </p:nvSpPr>
        <p:spPr>
          <a:xfrm>
            <a:off x="6960372" y="2710080"/>
            <a:ext cx="3416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s-419" sz="3600" u="none" cap="none" strike="noStrike">
                <a:solidFill>
                  <a:srgbClr val="433B71"/>
                </a:solidFill>
                <a:latin typeface="Calibri"/>
                <a:ea typeface="Calibri"/>
                <a:cs typeface="Calibri"/>
                <a:sym typeface="Calibri"/>
              </a:rPr>
              <a:t>En Constitución</a:t>
            </a:r>
            <a:endParaRPr>
              <a:solidFill>
                <a:srgbClr val="433B71"/>
              </a:solidFill>
              <a:latin typeface="Calibri"/>
              <a:ea typeface="Calibri"/>
              <a:cs typeface="Calibri"/>
              <a:sym typeface="Calibri"/>
            </a:endParaRPr>
          </a:p>
        </p:txBody>
      </p:sp>
      <p:sp>
        <p:nvSpPr>
          <p:cNvPr id="260" name="Google Shape;260;g25246c9ad4d_0_20"/>
          <p:cNvSpPr/>
          <p:nvPr/>
        </p:nvSpPr>
        <p:spPr>
          <a:xfrm>
            <a:off x="6960375" y="3533475"/>
            <a:ext cx="3416400" cy="1443900"/>
          </a:xfrm>
          <a:prstGeom prst="rect">
            <a:avLst/>
          </a:prstGeom>
          <a:solidFill>
            <a:srgbClr val="74709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s-419" sz="2400" u="none" cap="none" strike="noStrike">
                <a:solidFill>
                  <a:schemeClr val="lt1"/>
                </a:solidFill>
                <a:latin typeface="Calibri"/>
                <a:ea typeface="Calibri"/>
                <a:cs typeface="Calibri"/>
                <a:sym typeface="Calibri"/>
              </a:rPr>
              <a:t>En el año 2048 el mar llega a la casa que está a 20 metros de la costa </a:t>
            </a:r>
            <a:endParaRPr sz="2000">
              <a:latin typeface="Calibri"/>
              <a:ea typeface="Calibri"/>
              <a:cs typeface="Calibri"/>
              <a:sym typeface="Calibri"/>
            </a:endParaRPr>
          </a:p>
        </p:txBody>
      </p:sp>
      <p:sp>
        <p:nvSpPr>
          <p:cNvPr id="261" name="Google Shape;261;g25246c9ad4d_0_20"/>
          <p:cNvSpPr/>
          <p:nvPr/>
        </p:nvSpPr>
        <p:spPr>
          <a:xfrm>
            <a:off x="1675376" y="3586800"/>
            <a:ext cx="3416400" cy="1443900"/>
          </a:xfrm>
          <a:prstGeom prst="rect">
            <a:avLst/>
          </a:prstGeom>
          <a:solidFill>
            <a:srgbClr val="74709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s-419" sz="2400" u="none" cap="none" strike="noStrike">
                <a:solidFill>
                  <a:schemeClr val="lt1"/>
                </a:solidFill>
                <a:latin typeface="Calibri"/>
                <a:ea typeface="Calibri"/>
                <a:cs typeface="Calibri"/>
                <a:sym typeface="Calibri"/>
              </a:rPr>
              <a:t>En el año 2048 el mar llega a la casa que está a 15 metros de la costa </a:t>
            </a:r>
            <a:endParaRPr sz="20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2"/>
          <p:cNvSpPr txBox="1"/>
          <p:nvPr/>
        </p:nvSpPr>
        <p:spPr>
          <a:xfrm>
            <a:off x="1740118" y="350874"/>
            <a:ext cx="9147622" cy="55396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s-419" sz="2400" u="none" cap="none" strike="noStrike">
                <a:solidFill>
                  <a:srgbClr val="423B71"/>
                </a:solidFill>
                <a:latin typeface="Calibri"/>
                <a:ea typeface="Calibri"/>
                <a:cs typeface="Calibri"/>
                <a:sym typeface="Calibri"/>
              </a:rPr>
              <a:t>Te invitamos a revisar la infografía “Aumento del nivel del mar” </a:t>
            </a:r>
            <a:endParaRPr b="1" i="0" sz="2400" u="none" cap="none" strike="noStrike">
              <a:solidFill>
                <a:srgbClr val="423B71"/>
              </a:solidFill>
              <a:latin typeface="Calibri"/>
              <a:ea typeface="Calibri"/>
              <a:cs typeface="Calibri"/>
              <a:sym typeface="Calibri"/>
            </a:endParaRPr>
          </a:p>
        </p:txBody>
      </p:sp>
      <p:pic>
        <p:nvPicPr>
          <p:cNvPr id="92" name="Google Shape;92;p2"/>
          <p:cNvPicPr preferRelativeResize="0"/>
          <p:nvPr/>
        </p:nvPicPr>
        <p:blipFill rotWithShape="1">
          <a:blip r:embed="rId3">
            <a:alphaModFix/>
          </a:blip>
          <a:srcRect b="7997" l="0" r="863" t="0"/>
          <a:stretch/>
        </p:blipFill>
        <p:spPr>
          <a:xfrm>
            <a:off x="1419046" y="904842"/>
            <a:ext cx="8788212" cy="55363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1ecdf1ad19c_0_12"/>
          <p:cNvSpPr/>
          <p:nvPr/>
        </p:nvSpPr>
        <p:spPr>
          <a:xfrm>
            <a:off x="1348122" y="3860310"/>
            <a:ext cx="2809206" cy="2324036"/>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100" u="none" cap="none" strike="noStrike">
              <a:solidFill>
                <a:srgbClr val="000000"/>
              </a:solidFill>
              <a:latin typeface="Arial"/>
              <a:ea typeface="Arial"/>
              <a:cs typeface="Arial"/>
              <a:sym typeface="Arial"/>
            </a:endParaRPr>
          </a:p>
        </p:txBody>
      </p:sp>
      <p:sp>
        <p:nvSpPr>
          <p:cNvPr id="267" name="Google Shape;267;g1ecdf1ad19c_0_12"/>
          <p:cNvSpPr/>
          <p:nvPr/>
        </p:nvSpPr>
        <p:spPr>
          <a:xfrm>
            <a:off x="0" y="1396693"/>
            <a:ext cx="11758971" cy="4752900"/>
          </a:xfrm>
          <a:prstGeom prst="rect">
            <a:avLst/>
          </a:prstGeom>
          <a:noFill/>
          <a:ln>
            <a:noFill/>
          </a:ln>
        </p:spPr>
        <p:txBody>
          <a:bodyPr anchorCtr="0" anchor="t" bIns="91425" lIns="91425" spcFirstLastPara="1" rIns="91425" wrap="square" tIns="91425">
            <a:noAutofit/>
          </a:bodyPr>
          <a:lstStyle/>
          <a:p>
            <a:pPr indent="-361950" lvl="0" marL="457200" marR="0" rtl="0" algn="just">
              <a:lnSpc>
                <a:spcPct val="115000"/>
              </a:lnSpc>
              <a:spcBef>
                <a:spcPts val="0"/>
              </a:spcBef>
              <a:spcAft>
                <a:spcPts val="0"/>
              </a:spcAft>
              <a:buClr>
                <a:schemeClr val="dk1"/>
              </a:buClr>
              <a:buSzPts val="2100"/>
              <a:buFont typeface="Calibri"/>
              <a:buChar char="●"/>
            </a:pPr>
            <a:r>
              <a:rPr b="0" i="0" lang="es-419" sz="2400" u="none" cap="none" strike="noStrike">
                <a:solidFill>
                  <a:srgbClr val="000000"/>
                </a:solidFill>
                <a:latin typeface="Calibri"/>
                <a:ea typeface="Calibri"/>
                <a:cs typeface="Calibri"/>
                <a:sym typeface="Calibri"/>
              </a:rPr>
              <a:t>Las predicciones dadas sobre el avance del mar en las zonas costeras, establecen una relación de proporcionalidad directa entre las variables. Es decir, se asume que el ritmo de avance del mar es constante. Dada esta relación, se trazaron las rectas correspondientes desde el origen a los puntos encontrados.</a:t>
            </a:r>
            <a:r>
              <a:rPr b="0" i="0" lang="es-419" sz="1600" u="none" cap="none" strike="noStrike">
                <a:solidFill>
                  <a:schemeClr val="dk1"/>
                </a:solidFill>
                <a:latin typeface="Calibri"/>
                <a:ea typeface="Calibri"/>
                <a:cs typeface="Calibri"/>
                <a:sym typeface="Calibri"/>
              </a:rPr>
              <a:t> </a:t>
            </a:r>
            <a:r>
              <a:rPr b="0" i="0" lang="es-419" sz="3200" u="none" cap="none" strike="noStrike">
                <a:solidFill>
                  <a:schemeClr val="dk1"/>
                </a:solidFill>
                <a:latin typeface="Calibri"/>
                <a:ea typeface="Calibri"/>
                <a:cs typeface="Calibri"/>
                <a:sym typeface="Calibri"/>
              </a:rPr>
              <a:t> </a:t>
            </a:r>
            <a:endParaRPr b="0" i="0" sz="32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Calibri"/>
              <a:ea typeface="Calibri"/>
              <a:cs typeface="Calibri"/>
              <a:sym typeface="Calibri"/>
            </a:endParaRPr>
          </a:p>
        </p:txBody>
      </p:sp>
      <p:sp>
        <p:nvSpPr>
          <p:cNvPr id="268" name="Google Shape;268;g1ecdf1ad19c_0_12"/>
          <p:cNvSpPr txBox="1"/>
          <p:nvPr/>
        </p:nvSpPr>
        <p:spPr>
          <a:xfrm>
            <a:off x="630980" y="438100"/>
            <a:ext cx="8166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s-419" sz="3600" u="none" cap="none" strike="noStrike">
                <a:solidFill>
                  <a:srgbClr val="423B71"/>
                </a:solidFill>
                <a:latin typeface="Calibri"/>
                <a:ea typeface="Calibri"/>
                <a:cs typeface="Calibri"/>
                <a:sym typeface="Calibri"/>
              </a:rPr>
              <a:t>Algunas ideas y conclusiones: </a:t>
            </a:r>
            <a:endParaRPr b="1" i="0" sz="3600" u="none" cap="none" strike="noStrike">
              <a:solidFill>
                <a:srgbClr val="423B71"/>
              </a:solidFill>
              <a:latin typeface="Calibri"/>
              <a:ea typeface="Calibri"/>
              <a:cs typeface="Calibri"/>
              <a:sym typeface="Calibri"/>
            </a:endParaRPr>
          </a:p>
        </p:txBody>
      </p:sp>
      <p:pic>
        <p:nvPicPr>
          <p:cNvPr id="269" name="Google Shape;269;g1ecdf1ad19c_0_12"/>
          <p:cNvPicPr preferRelativeResize="0"/>
          <p:nvPr/>
        </p:nvPicPr>
        <p:blipFill rotWithShape="1">
          <a:blip r:embed="rId3">
            <a:alphaModFix/>
          </a:blip>
          <a:srcRect b="0" l="0" r="0" t="13163"/>
          <a:stretch/>
        </p:blipFill>
        <p:spPr>
          <a:xfrm>
            <a:off x="5083921" y="3429000"/>
            <a:ext cx="5748457" cy="3170945"/>
          </a:xfrm>
          <a:prstGeom prst="rect">
            <a:avLst/>
          </a:prstGeom>
          <a:noFill/>
          <a:ln>
            <a:noFill/>
          </a:ln>
        </p:spPr>
      </p:pic>
      <p:sp>
        <p:nvSpPr>
          <p:cNvPr id="270" name="Google Shape;270;g1ecdf1ad19c_0_12"/>
          <p:cNvSpPr txBox="1"/>
          <p:nvPr/>
        </p:nvSpPr>
        <p:spPr>
          <a:xfrm>
            <a:off x="1526601" y="3860310"/>
            <a:ext cx="2630727"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s-419" sz="2400" u="none" cap="none" strike="noStrike">
                <a:solidFill>
                  <a:schemeClr val="dk1"/>
                </a:solidFill>
                <a:latin typeface="Calibri"/>
                <a:ea typeface="Calibri"/>
                <a:cs typeface="Calibri"/>
                <a:sym typeface="Calibri"/>
              </a:rPr>
              <a:t>La constante de proporcionalidad del avance del mar en Constitución es mayor que la de Antofagasta</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6"/>
          <p:cNvSpPr/>
          <p:nvPr/>
        </p:nvSpPr>
        <p:spPr>
          <a:xfrm>
            <a:off x="217310" y="1719461"/>
            <a:ext cx="11757379" cy="4482300"/>
          </a:xfrm>
          <a:prstGeom prst="rect">
            <a:avLst/>
          </a:prstGeom>
          <a:noFill/>
          <a:ln>
            <a:noFill/>
          </a:ln>
        </p:spPr>
        <p:txBody>
          <a:bodyPr anchorCtr="0" anchor="t" bIns="91425" lIns="91425" spcFirstLastPara="1" rIns="91425" wrap="square" tIns="91425">
            <a:noAutofit/>
          </a:bodyPr>
          <a:lstStyle/>
          <a:p>
            <a:pPr indent="-304800" lvl="0" marL="457200" marR="0" rtl="0" algn="just">
              <a:lnSpc>
                <a:spcPct val="115000"/>
              </a:lnSpc>
              <a:spcBef>
                <a:spcPts val="0"/>
              </a:spcBef>
              <a:spcAft>
                <a:spcPts val="0"/>
              </a:spcAft>
              <a:buClr>
                <a:schemeClr val="dk1"/>
              </a:buClr>
              <a:buSzPts val="1200"/>
              <a:buFont typeface="Nunito"/>
              <a:buChar char="●"/>
            </a:pPr>
            <a:r>
              <a:rPr b="0" i="0" lang="es-419" sz="2400" u="none" cap="none" strike="noStrike">
                <a:solidFill>
                  <a:srgbClr val="000000"/>
                </a:solidFill>
                <a:latin typeface="Calibri"/>
                <a:ea typeface="Calibri"/>
                <a:cs typeface="Calibri"/>
                <a:sym typeface="Calibri"/>
              </a:rPr>
              <a:t>Para obtener la expresión algebraica de proporcionalidad directa de cada zona costera, es necesario encontrar la constante de proporcionalidad. Para ello, identificamos </a:t>
            </a:r>
            <a:r>
              <a:rPr b="1" i="0" lang="es-419" sz="2400" u="none" cap="none" strike="noStrike">
                <a:solidFill>
                  <a:srgbClr val="000000"/>
                </a:solidFill>
                <a:latin typeface="Calibri"/>
                <a:ea typeface="Calibri"/>
                <a:cs typeface="Calibri"/>
                <a:sym typeface="Calibri"/>
              </a:rPr>
              <a:t>el avance </a:t>
            </a:r>
            <a:r>
              <a:rPr b="0" i="0" lang="es-419" sz="2400" u="none" cap="none" strike="noStrike">
                <a:solidFill>
                  <a:srgbClr val="000000"/>
                </a:solidFill>
                <a:latin typeface="Calibri"/>
                <a:ea typeface="Calibri"/>
                <a:cs typeface="Calibri"/>
                <a:sym typeface="Calibri"/>
              </a:rPr>
              <a:t>en </a:t>
            </a:r>
            <a:r>
              <a:rPr b="1" i="0" lang="es-419" sz="2400" u="none" cap="none" strike="noStrike">
                <a:solidFill>
                  <a:srgbClr val="000000"/>
                </a:solidFill>
                <a:latin typeface="Calibri"/>
                <a:ea typeface="Calibri"/>
                <a:cs typeface="Calibri"/>
                <a:sym typeface="Calibri"/>
              </a:rPr>
              <a:t>metros</a:t>
            </a:r>
            <a:r>
              <a:rPr b="0" i="0" lang="es-419" sz="2400" u="none" cap="none" strike="noStrike">
                <a:solidFill>
                  <a:srgbClr val="000000"/>
                </a:solidFill>
                <a:latin typeface="Calibri"/>
                <a:ea typeface="Calibri"/>
                <a:cs typeface="Calibri"/>
                <a:sym typeface="Calibri"/>
              </a:rPr>
              <a:t> cuando ha pasado </a:t>
            </a:r>
            <a:r>
              <a:rPr b="1" i="0" lang="es-419" sz="2400" u="none" cap="none" strike="noStrike">
                <a:solidFill>
                  <a:srgbClr val="000000"/>
                </a:solidFill>
                <a:latin typeface="Calibri"/>
                <a:ea typeface="Calibri"/>
                <a:cs typeface="Calibri"/>
                <a:sym typeface="Calibri"/>
              </a:rPr>
              <a:t>un</a:t>
            </a:r>
            <a:r>
              <a:rPr b="0" i="0" lang="es-419" sz="2400" u="none" cap="none" strike="noStrike">
                <a:solidFill>
                  <a:srgbClr val="000000"/>
                </a:solidFill>
                <a:latin typeface="Calibri"/>
                <a:ea typeface="Calibri"/>
                <a:cs typeface="Calibri"/>
                <a:sym typeface="Calibri"/>
              </a:rPr>
              <a:t> año, es decir, el valor de </a:t>
            </a:r>
            <a:r>
              <a:rPr b="1" i="0" lang="es-419" sz="2400" u="none" cap="none" strike="noStrike">
                <a:solidFill>
                  <a:srgbClr val="000000"/>
                </a:solidFill>
                <a:latin typeface="Calibri"/>
                <a:ea typeface="Calibri"/>
                <a:cs typeface="Calibri"/>
                <a:sym typeface="Calibri"/>
              </a:rPr>
              <a:t>y </a:t>
            </a:r>
            <a:r>
              <a:rPr b="0" i="0" lang="es-419" sz="2400" u="none" cap="none" strike="noStrike">
                <a:solidFill>
                  <a:srgbClr val="000000"/>
                </a:solidFill>
                <a:latin typeface="Calibri"/>
                <a:ea typeface="Calibri"/>
                <a:cs typeface="Calibri"/>
                <a:sym typeface="Calibri"/>
              </a:rPr>
              <a:t>cuando </a:t>
            </a:r>
            <a:r>
              <a:rPr b="1" i="0" lang="es-419" sz="2400" u="none" cap="none" strike="noStrike">
                <a:solidFill>
                  <a:srgbClr val="000000"/>
                </a:solidFill>
                <a:latin typeface="Calibri"/>
                <a:ea typeface="Calibri"/>
                <a:cs typeface="Calibri"/>
                <a:sym typeface="Calibri"/>
              </a:rPr>
              <a:t>x=1.</a:t>
            </a:r>
            <a:endParaRPr b="1" i="0" sz="2400" u="none" cap="none" strike="noStrike">
              <a:solidFill>
                <a:srgbClr val="000000"/>
              </a:solidFill>
              <a:latin typeface="Calibri"/>
              <a:ea typeface="Calibri"/>
              <a:cs typeface="Calibri"/>
              <a:sym typeface="Calibri"/>
            </a:endParaRPr>
          </a:p>
          <a:p>
            <a:pPr indent="0" lvl="0" marL="457200" marR="0" rtl="0" algn="just">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Nunito"/>
              <a:ea typeface="Nunito"/>
              <a:cs typeface="Nunito"/>
              <a:sym typeface="Nunito"/>
            </a:endParaRPr>
          </a:p>
          <a:p>
            <a:pPr indent="-304800" lvl="0" marL="457200" marR="0" rtl="0" algn="just">
              <a:lnSpc>
                <a:spcPct val="115000"/>
              </a:lnSpc>
              <a:spcBef>
                <a:spcPts val="0"/>
              </a:spcBef>
              <a:spcAft>
                <a:spcPts val="0"/>
              </a:spcAft>
              <a:buClr>
                <a:schemeClr val="dk1"/>
              </a:buClr>
              <a:buSzPts val="1200"/>
              <a:buFont typeface="Nunito"/>
              <a:buChar char="●"/>
            </a:pPr>
            <a:r>
              <a:rPr b="0" i="0" lang="es-419" sz="2400" u="none" cap="none" strike="noStrike">
                <a:solidFill>
                  <a:srgbClr val="000000"/>
                </a:solidFill>
                <a:latin typeface="Calibri"/>
                <a:ea typeface="Calibri"/>
                <a:cs typeface="Calibri"/>
                <a:sym typeface="Calibri"/>
              </a:rPr>
              <a:t>En el caso de Antofagasta, donde se predice "un avance del mar de 6 metros cada 10 años", podemos expresarlo como "un avance del mar de 0,6 metros por año". De manera similar, para Constitución, podemos expresarlo como "un avance del mar de 0,8 metros por año".</a:t>
            </a:r>
            <a:endParaRPr b="0" i="0" sz="2400" u="none" cap="none" strike="noStrike">
              <a:solidFill>
                <a:srgbClr val="000000"/>
              </a:solidFill>
              <a:latin typeface="Calibri"/>
              <a:ea typeface="Calibri"/>
              <a:cs typeface="Calibri"/>
              <a:sym typeface="Calibri"/>
            </a:endParaRPr>
          </a:p>
          <a:p>
            <a:pPr indent="0" lvl="0" marL="457200" marR="0" rtl="0" algn="just">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Nunito"/>
              <a:ea typeface="Nunito"/>
              <a:cs typeface="Nunito"/>
              <a:sym typeface="Nunito"/>
            </a:endParaRPr>
          </a:p>
          <a:p>
            <a:pPr indent="179999" lvl="0" marL="0" marR="0" rtl="0" algn="ctr">
              <a:lnSpc>
                <a:spcPct val="115000"/>
              </a:lnSpc>
              <a:spcBef>
                <a:spcPts val="0"/>
              </a:spcBef>
              <a:spcAft>
                <a:spcPts val="0"/>
              </a:spcAft>
              <a:buClr>
                <a:schemeClr val="dk1"/>
              </a:buClr>
              <a:buSzPts val="1100"/>
              <a:buFont typeface="Arial"/>
              <a:buNone/>
            </a:pPr>
            <a:r>
              <a:rPr i="0" lang="es-419" sz="2700" u="none" cap="none" strike="noStrike">
                <a:solidFill>
                  <a:schemeClr val="dk1"/>
                </a:solidFill>
                <a:latin typeface="Calibri"/>
                <a:ea typeface="Calibri"/>
                <a:cs typeface="Calibri"/>
                <a:sym typeface="Calibri"/>
              </a:rPr>
              <a:t>  </a:t>
            </a:r>
            <a:r>
              <a:rPr b="1" i="0" lang="es-419" sz="2700" u="none" cap="none" strike="noStrike">
                <a:solidFill>
                  <a:schemeClr val="dk1"/>
                </a:solidFill>
                <a:latin typeface="Calibri"/>
                <a:ea typeface="Calibri"/>
                <a:cs typeface="Calibri"/>
                <a:sym typeface="Calibri"/>
              </a:rPr>
              <a:t>  </a:t>
            </a:r>
            <a:r>
              <a:rPr b="1" i="0" lang="es-419" sz="2700" u="sng" cap="none" strike="noStrike">
                <a:solidFill>
                  <a:schemeClr val="dk1"/>
                </a:solidFill>
                <a:latin typeface="Calibri"/>
                <a:ea typeface="Calibri"/>
                <a:cs typeface="Calibri"/>
                <a:sym typeface="Calibri"/>
              </a:rPr>
              <a:t>En Antofagasta</a:t>
            </a:r>
            <a:r>
              <a:rPr b="1" i="0" lang="es-419" sz="2700" u="none" cap="none" strike="noStrike">
                <a:solidFill>
                  <a:schemeClr val="dk1"/>
                </a:solidFill>
                <a:latin typeface="Calibri"/>
                <a:ea typeface="Calibri"/>
                <a:cs typeface="Calibri"/>
                <a:sym typeface="Calibri"/>
              </a:rPr>
              <a:t>                                               </a:t>
            </a:r>
            <a:r>
              <a:rPr b="1" i="0" lang="es-419" sz="2700" u="sng" cap="none" strike="noStrike">
                <a:solidFill>
                  <a:schemeClr val="dk1"/>
                </a:solidFill>
                <a:latin typeface="Calibri"/>
                <a:ea typeface="Calibri"/>
                <a:cs typeface="Calibri"/>
                <a:sym typeface="Calibri"/>
              </a:rPr>
              <a:t>En Constitución</a:t>
            </a:r>
            <a:endParaRPr b="1" i="0" sz="2700" u="sng"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b="1" i="0" lang="es-419" sz="2700" u="none" cap="none" strike="noStrike">
                <a:solidFill>
                  <a:schemeClr val="dk1"/>
                </a:solidFill>
                <a:latin typeface="Calibri"/>
                <a:ea typeface="Calibri"/>
                <a:cs typeface="Calibri"/>
                <a:sym typeface="Calibri"/>
              </a:rPr>
              <a:t>           </a:t>
            </a:r>
            <a:r>
              <a:rPr i="0" lang="es-419" sz="2700" u="none" cap="none" strike="noStrike">
                <a:solidFill>
                  <a:schemeClr val="dk1"/>
                </a:solidFill>
                <a:latin typeface="Calibri"/>
                <a:ea typeface="Calibri"/>
                <a:cs typeface="Calibri"/>
                <a:sym typeface="Calibri"/>
              </a:rPr>
              <a:t>y = 0,6 x   ( x años, y metros)  </a:t>
            </a:r>
            <a:r>
              <a:rPr b="1" i="0" lang="es-419" sz="2700" u="none" cap="none" strike="noStrike">
                <a:solidFill>
                  <a:schemeClr val="dk1"/>
                </a:solidFill>
                <a:latin typeface="Calibri"/>
                <a:ea typeface="Calibri"/>
                <a:cs typeface="Calibri"/>
                <a:sym typeface="Calibri"/>
              </a:rPr>
              <a:t>            </a:t>
            </a:r>
            <a:r>
              <a:rPr i="0" lang="es-419" sz="2700" u="none" cap="none" strike="noStrike">
                <a:solidFill>
                  <a:schemeClr val="dk1"/>
                </a:solidFill>
                <a:latin typeface="Calibri"/>
                <a:ea typeface="Calibri"/>
                <a:cs typeface="Calibri"/>
                <a:sym typeface="Calibri"/>
              </a:rPr>
              <a:t>  y = 0,8 x   ( x años, y metros)</a:t>
            </a:r>
            <a:endParaRPr i="0" sz="2700" u="none" cap="none" strike="noStrike">
              <a:solidFill>
                <a:schemeClr val="dk1"/>
              </a:solidFill>
              <a:latin typeface="Calibri"/>
              <a:ea typeface="Calibri"/>
              <a:cs typeface="Calibri"/>
              <a:sym typeface="Calibri"/>
            </a:endParaRPr>
          </a:p>
          <a:p>
            <a:pPr indent="0" lvl="0" marL="457200" marR="0" rtl="0" algn="just">
              <a:lnSpc>
                <a:spcPct val="115000"/>
              </a:lnSpc>
              <a:spcBef>
                <a:spcPts val="0"/>
              </a:spcBef>
              <a:spcAft>
                <a:spcPts val="0"/>
              </a:spcAft>
              <a:buClr>
                <a:srgbClr val="000000"/>
              </a:buClr>
              <a:buSzPts val="1200"/>
              <a:buFont typeface="Arial"/>
              <a:buNone/>
            </a:pPr>
            <a:r>
              <a:t/>
            </a:r>
            <a:endParaRPr i="0" sz="1200" u="none" cap="none" strike="noStrike">
              <a:solidFill>
                <a:schemeClr val="dk1"/>
              </a:solidFill>
              <a:latin typeface="Nunito"/>
              <a:ea typeface="Nunito"/>
              <a:cs typeface="Nunito"/>
              <a:sym typeface="Nunito"/>
            </a:endParaRPr>
          </a:p>
        </p:txBody>
      </p:sp>
      <p:sp>
        <p:nvSpPr>
          <p:cNvPr id="276" name="Google Shape;276;p36"/>
          <p:cNvSpPr txBox="1"/>
          <p:nvPr/>
        </p:nvSpPr>
        <p:spPr>
          <a:xfrm>
            <a:off x="630980" y="438100"/>
            <a:ext cx="8166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s-419" sz="3600" u="none" cap="none" strike="noStrike">
                <a:solidFill>
                  <a:srgbClr val="423B71"/>
                </a:solidFill>
                <a:latin typeface="Calibri"/>
                <a:ea typeface="Calibri"/>
                <a:cs typeface="Calibri"/>
                <a:sym typeface="Calibri"/>
              </a:rPr>
              <a:t>Algunas ideas y conclusiones: </a:t>
            </a:r>
            <a:endParaRPr b="1" i="0" sz="3600" u="none" cap="none" strike="noStrike">
              <a:solidFill>
                <a:srgbClr val="423B7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221145bc0a5_0_5"/>
          <p:cNvSpPr txBox="1"/>
          <p:nvPr/>
        </p:nvSpPr>
        <p:spPr>
          <a:xfrm>
            <a:off x="630980" y="438100"/>
            <a:ext cx="8166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s-419" sz="3600" u="none" cap="none" strike="noStrike">
                <a:solidFill>
                  <a:srgbClr val="423B71"/>
                </a:solidFill>
                <a:latin typeface="Calibri"/>
                <a:ea typeface="Calibri"/>
                <a:cs typeface="Calibri"/>
                <a:sym typeface="Calibri"/>
              </a:rPr>
              <a:t>Algunas ideas y conclusiones: </a:t>
            </a:r>
            <a:endParaRPr b="1" i="0" sz="3600" u="none" cap="none" strike="noStrike">
              <a:solidFill>
                <a:srgbClr val="423B71"/>
              </a:solidFill>
              <a:latin typeface="Calibri"/>
              <a:ea typeface="Calibri"/>
              <a:cs typeface="Calibri"/>
              <a:sym typeface="Calibri"/>
            </a:endParaRPr>
          </a:p>
        </p:txBody>
      </p:sp>
      <p:sp>
        <p:nvSpPr>
          <p:cNvPr id="282" name="Google Shape;282;g221145bc0a5_0_5"/>
          <p:cNvSpPr txBox="1"/>
          <p:nvPr/>
        </p:nvSpPr>
        <p:spPr>
          <a:xfrm>
            <a:off x="278676" y="1603643"/>
            <a:ext cx="11096700" cy="1883562"/>
          </a:xfrm>
          <a:prstGeom prst="rect">
            <a:avLst/>
          </a:prstGeom>
          <a:noFill/>
          <a:ln>
            <a:noFill/>
          </a:ln>
        </p:spPr>
        <p:txBody>
          <a:bodyPr anchorCtr="0" anchor="t" bIns="91425" lIns="91425" spcFirstLastPara="1" rIns="91425" wrap="square" tIns="91425">
            <a:spAutoFit/>
          </a:bodyPr>
          <a:lstStyle/>
          <a:p>
            <a:pPr indent="-304800" lvl="0" marL="457200" marR="0" rtl="0" algn="just">
              <a:lnSpc>
                <a:spcPct val="115000"/>
              </a:lnSpc>
              <a:spcBef>
                <a:spcPts val="0"/>
              </a:spcBef>
              <a:spcAft>
                <a:spcPts val="0"/>
              </a:spcAft>
              <a:buClr>
                <a:schemeClr val="dk1"/>
              </a:buClr>
              <a:buSzPts val="1200"/>
              <a:buFont typeface="Nunito"/>
              <a:buChar char="●"/>
            </a:pPr>
            <a:r>
              <a:rPr b="0" i="0" lang="es-419" sz="2400" u="none" cap="none" strike="noStrike">
                <a:solidFill>
                  <a:srgbClr val="000000"/>
                </a:solidFill>
                <a:latin typeface="Calibri"/>
                <a:ea typeface="Calibri"/>
                <a:cs typeface="Calibri"/>
                <a:sym typeface="Calibri"/>
              </a:rPr>
              <a:t>Utilizando las fórmulas de proporcionalidad directa, podemos determinar el avance en metros del mar en cada zona después de transcurridos un número de años. Además de calcular la cantidad de años necesarios para que el avance del mar alcance una determinada cantidad en metros. Por ejemplo: </a:t>
            </a:r>
            <a:endParaRPr b="0" i="0" sz="2400" u="none" cap="none" strike="noStrike">
              <a:solidFill>
                <a:srgbClr val="000000"/>
              </a:solidFill>
              <a:latin typeface="Calibri"/>
              <a:ea typeface="Calibri"/>
              <a:cs typeface="Calibri"/>
              <a:sym typeface="Calibri"/>
            </a:endParaRPr>
          </a:p>
        </p:txBody>
      </p:sp>
      <p:sp>
        <p:nvSpPr>
          <p:cNvPr id="283" name="Google Shape;283;g221145bc0a5_0_5"/>
          <p:cNvSpPr txBox="1"/>
          <p:nvPr/>
        </p:nvSpPr>
        <p:spPr>
          <a:xfrm>
            <a:off x="2763785" y="3816814"/>
            <a:ext cx="6494400" cy="1945500"/>
          </a:xfrm>
          <a:prstGeom prst="rect">
            <a:avLst/>
          </a:prstGeom>
          <a:noFill/>
          <a:ln>
            <a:noFill/>
          </a:ln>
        </p:spPr>
        <p:txBody>
          <a:bodyPr anchorCtr="0" anchor="t" bIns="45700" lIns="91425" spcFirstLastPara="1" rIns="91425" wrap="square" tIns="45700">
            <a:spAutoFit/>
          </a:bodyPr>
          <a:lstStyle/>
          <a:p>
            <a:pPr indent="179999" lvl="0" marL="0" marR="0" rtl="0" algn="ctr">
              <a:lnSpc>
                <a:spcPct val="115000"/>
              </a:lnSpc>
              <a:spcBef>
                <a:spcPts val="0"/>
              </a:spcBef>
              <a:spcAft>
                <a:spcPts val="0"/>
              </a:spcAft>
              <a:buClr>
                <a:schemeClr val="dk1"/>
              </a:buClr>
              <a:buSzPts val="1100"/>
              <a:buFont typeface="Arial"/>
              <a:buNone/>
            </a:pPr>
            <a:r>
              <a:rPr b="1" i="0" lang="es-419" sz="2800" u="sng" cap="none" strike="noStrike">
                <a:solidFill>
                  <a:schemeClr val="dk1"/>
                </a:solidFill>
                <a:latin typeface="Calibri"/>
                <a:ea typeface="Calibri"/>
                <a:cs typeface="Calibri"/>
                <a:sym typeface="Calibri"/>
              </a:rPr>
              <a:t>En Antofagasta</a:t>
            </a:r>
            <a:endParaRPr b="1" u="sng">
              <a:solidFill>
                <a:schemeClr val="dk1"/>
              </a:solidFill>
              <a:latin typeface="Calibri"/>
              <a:ea typeface="Calibri"/>
              <a:cs typeface="Calibri"/>
              <a:sym typeface="Calibri"/>
            </a:endParaRPr>
          </a:p>
          <a:p>
            <a:pPr indent="179999" lvl="0" marL="0" marR="0" rtl="0" algn="ctr">
              <a:lnSpc>
                <a:spcPct val="115000"/>
              </a:lnSpc>
              <a:spcBef>
                <a:spcPts val="0"/>
              </a:spcBef>
              <a:spcAft>
                <a:spcPts val="0"/>
              </a:spcAft>
              <a:buClr>
                <a:schemeClr val="dk1"/>
              </a:buClr>
              <a:buSzPts val="1100"/>
              <a:buFont typeface="Arial"/>
              <a:buNone/>
            </a:pPr>
            <a:r>
              <a:rPr i="0" lang="es-419" sz="2800" u="none" cap="none" strike="noStrike">
                <a:solidFill>
                  <a:schemeClr val="dk1"/>
                </a:solidFill>
                <a:latin typeface="Calibri"/>
                <a:ea typeface="Calibri"/>
                <a:cs typeface="Calibri"/>
                <a:sym typeface="Calibri"/>
              </a:rPr>
              <a:t>y = 0,6 x</a:t>
            </a:r>
            <a:endParaRPr>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i="0" lang="es-419" sz="2800" u="none" cap="none" strike="noStrike">
                <a:solidFill>
                  <a:schemeClr val="dk1"/>
                </a:solidFill>
                <a:latin typeface="Calibri"/>
                <a:ea typeface="Calibri"/>
                <a:cs typeface="Calibri"/>
                <a:sym typeface="Calibri"/>
              </a:rPr>
              <a:t>  y = 0,6 · 3</a:t>
            </a:r>
            <a:endParaRPr>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i="0" lang="es-419" sz="2800" u="none" cap="none" strike="noStrike">
                <a:solidFill>
                  <a:schemeClr val="dk1"/>
                </a:solidFill>
                <a:latin typeface="Calibri"/>
                <a:ea typeface="Calibri"/>
                <a:cs typeface="Calibri"/>
                <a:sym typeface="Calibri"/>
              </a:rPr>
              <a:t>         y = 1,8 metros</a:t>
            </a:r>
            <a:endParaRPr>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221145bc0a5_0_0"/>
          <p:cNvSpPr txBox="1"/>
          <p:nvPr/>
        </p:nvSpPr>
        <p:spPr>
          <a:xfrm>
            <a:off x="630980" y="438100"/>
            <a:ext cx="8166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s-419" sz="3600" u="none" cap="none" strike="noStrike">
                <a:solidFill>
                  <a:srgbClr val="423B71"/>
                </a:solidFill>
                <a:latin typeface="Calibri"/>
                <a:ea typeface="Calibri"/>
                <a:cs typeface="Calibri"/>
                <a:sym typeface="Calibri"/>
              </a:rPr>
              <a:t>Algunas ideas y conclusiones: </a:t>
            </a:r>
            <a:endParaRPr b="1" i="0" sz="3600" u="none" cap="none" strike="noStrike">
              <a:solidFill>
                <a:srgbClr val="423B71"/>
              </a:solidFill>
              <a:latin typeface="Calibri"/>
              <a:ea typeface="Calibri"/>
              <a:cs typeface="Calibri"/>
              <a:sym typeface="Calibri"/>
            </a:endParaRPr>
          </a:p>
        </p:txBody>
      </p:sp>
      <p:sp>
        <p:nvSpPr>
          <p:cNvPr id="289" name="Google Shape;289;g221145bc0a5_0_0"/>
          <p:cNvSpPr/>
          <p:nvPr/>
        </p:nvSpPr>
        <p:spPr>
          <a:xfrm>
            <a:off x="183150" y="1640238"/>
            <a:ext cx="11227800" cy="7581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g221145bc0a5_0_0"/>
          <p:cNvSpPr txBox="1"/>
          <p:nvPr/>
        </p:nvSpPr>
        <p:spPr>
          <a:xfrm>
            <a:off x="538750" y="1894175"/>
            <a:ext cx="6940800" cy="2308294"/>
          </a:xfrm>
          <a:prstGeom prst="rect">
            <a:avLst/>
          </a:prstGeom>
          <a:noFill/>
          <a:ln>
            <a:noFill/>
          </a:ln>
        </p:spPr>
        <p:txBody>
          <a:bodyPr anchorCtr="0" anchor="t" bIns="91425" lIns="91425" spcFirstLastPara="1" rIns="91425" wrap="square" tIns="91425">
            <a:spAutoFit/>
          </a:bodyPr>
          <a:lstStyle/>
          <a:p>
            <a:pPr indent="-304800" lvl="0" marL="457200" marR="0" rtl="0" algn="just">
              <a:lnSpc>
                <a:spcPct val="115000"/>
              </a:lnSpc>
              <a:spcBef>
                <a:spcPts val="0"/>
              </a:spcBef>
              <a:spcAft>
                <a:spcPts val="0"/>
              </a:spcAft>
              <a:buClr>
                <a:schemeClr val="dk1"/>
              </a:buClr>
              <a:buSzPts val="1200"/>
              <a:buFont typeface="Nunito"/>
              <a:buChar char="●"/>
            </a:pPr>
            <a:r>
              <a:rPr b="0" i="0" lang="es-419" sz="2400" u="none" cap="none" strike="noStrike">
                <a:solidFill>
                  <a:srgbClr val="000000"/>
                </a:solidFill>
                <a:latin typeface="Calibri"/>
                <a:ea typeface="Calibri"/>
                <a:cs typeface="Calibri"/>
                <a:sym typeface="Calibri"/>
              </a:rPr>
              <a:t>Tomar conciencia del aumento del nivel del mar producto del cambio climático es fundamental para adoptar medidas precautorias y reducir el impacto y las consecuencias para la población y el medio ambiente.</a:t>
            </a:r>
            <a:endParaRPr b="0" i="0" sz="2400" u="none" cap="none" strike="noStrike">
              <a:solidFill>
                <a:srgbClr val="000000"/>
              </a:solidFill>
              <a:latin typeface="Calibri"/>
              <a:ea typeface="Calibri"/>
              <a:cs typeface="Calibri"/>
              <a:sym typeface="Calibri"/>
            </a:endParaRPr>
          </a:p>
        </p:txBody>
      </p:sp>
      <p:pic>
        <p:nvPicPr>
          <p:cNvPr id="291" name="Google Shape;291;g221145bc0a5_0_0"/>
          <p:cNvPicPr preferRelativeResize="0"/>
          <p:nvPr/>
        </p:nvPicPr>
        <p:blipFill rotWithShape="1">
          <a:blip r:embed="rId3">
            <a:alphaModFix/>
          </a:blip>
          <a:srcRect b="0" l="0" r="0" t="0"/>
          <a:stretch/>
        </p:blipFill>
        <p:spPr>
          <a:xfrm>
            <a:off x="7226975" y="2648071"/>
            <a:ext cx="4715474" cy="334778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g1e4bf851bcc_0_78"/>
          <p:cNvPicPr preferRelativeResize="0"/>
          <p:nvPr/>
        </p:nvPicPr>
        <p:blipFill>
          <a:blip r:embed="rId3">
            <a:alphaModFix/>
          </a:blip>
          <a:stretch>
            <a:fillRect/>
          </a:stretch>
        </p:blipFill>
        <p:spPr>
          <a:xfrm>
            <a:off x="0" y="0"/>
            <a:ext cx="12192005" cy="6858003"/>
          </a:xfrm>
          <a:prstGeom prst="rect">
            <a:avLst/>
          </a:prstGeom>
          <a:noFill/>
          <a:ln>
            <a:noFill/>
          </a:ln>
        </p:spPr>
      </p:pic>
      <p:sp>
        <p:nvSpPr>
          <p:cNvPr id="297" name="Google Shape;297;g1e4bf851bcc_0_78"/>
          <p:cNvSpPr txBox="1"/>
          <p:nvPr/>
        </p:nvSpPr>
        <p:spPr>
          <a:xfrm>
            <a:off x="645246" y="3063339"/>
            <a:ext cx="109011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400"/>
              <a:buFont typeface="Arial"/>
              <a:buNone/>
            </a:pPr>
            <a:r>
              <a:rPr b="1" lang="es-419" sz="4400">
                <a:solidFill>
                  <a:schemeClr val="lt1"/>
                </a:solidFill>
                <a:latin typeface="Calibri"/>
                <a:ea typeface="Calibri"/>
                <a:cs typeface="Calibri"/>
                <a:sym typeface="Calibri"/>
              </a:rPr>
              <a:t>Avance del mar</a:t>
            </a:r>
            <a:endParaRPr b="1" i="0" sz="4400" u="none" cap="none" strike="noStrik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g21c4d409464_0_0"/>
          <p:cNvSpPr txBox="1"/>
          <p:nvPr/>
        </p:nvSpPr>
        <p:spPr>
          <a:xfrm>
            <a:off x="1046629" y="1171250"/>
            <a:ext cx="5525700" cy="507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s-419" sz="2700" u="none" cap="none" strike="noStrike">
                <a:solidFill>
                  <a:srgbClr val="423B71"/>
                </a:solidFill>
                <a:latin typeface="Calibri"/>
                <a:ea typeface="Calibri"/>
                <a:cs typeface="Calibri"/>
                <a:sym typeface="Calibri"/>
              </a:rPr>
              <a:t>Para comenzar… </a:t>
            </a:r>
            <a:endParaRPr b="1" i="0" sz="2700" u="none" cap="none" strike="noStrike">
              <a:solidFill>
                <a:srgbClr val="423B71"/>
              </a:solidFill>
              <a:latin typeface="Calibri"/>
              <a:ea typeface="Calibri"/>
              <a:cs typeface="Calibri"/>
              <a:sym typeface="Calibri"/>
            </a:endParaRPr>
          </a:p>
        </p:txBody>
      </p:sp>
      <p:sp>
        <p:nvSpPr>
          <p:cNvPr id="98" name="Google Shape;98;g21c4d409464_0_0"/>
          <p:cNvSpPr txBox="1"/>
          <p:nvPr/>
        </p:nvSpPr>
        <p:spPr>
          <a:xfrm>
            <a:off x="1816780" y="186125"/>
            <a:ext cx="8166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419" sz="3600" u="none" cap="none" strike="noStrike">
                <a:solidFill>
                  <a:srgbClr val="423B71"/>
                </a:solidFill>
                <a:latin typeface="Calibri"/>
                <a:ea typeface="Calibri"/>
                <a:cs typeface="Calibri"/>
                <a:sym typeface="Calibri"/>
              </a:rPr>
              <a:t>Situación: Avance del mar</a:t>
            </a:r>
            <a:endParaRPr b="1" i="0" sz="3600" u="none" cap="none" strike="noStrike">
              <a:solidFill>
                <a:srgbClr val="423B71"/>
              </a:solidFill>
              <a:latin typeface="Calibri"/>
              <a:ea typeface="Calibri"/>
              <a:cs typeface="Calibri"/>
              <a:sym typeface="Calibri"/>
            </a:endParaRPr>
          </a:p>
        </p:txBody>
      </p:sp>
      <p:sp>
        <p:nvSpPr>
          <p:cNvPr id="99" name="Google Shape;99;g21c4d409464_0_0"/>
          <p:cNvSpPr/>
          <p:nvPr/>
        </p:nvSpPr>
        <p:spPr>
          <a:xfrm>
            <a:off x="290524" y="1759291"/>
            <a:ext cx="11773885" cy="2434696"/>
          </a:xfrm>
          <a:prstGeom prst="rect">
            <a:avLst/>
          </a:prstGeom>
          <a:solidFill>
            <a:srgbClr val="F3F3F3"/>
          </a:solidFill>
          <a:ln>
            <a:noFill/>
          </a:ln>
        </p:spPr>
        <p:txBody>
          <a:bodyPr anchorCtr="0" anchor="ctr" bIns="68575" lIns="68575" spcFirstLastPara="1" rIns="68575" wrap="square" tIns="68575">
            <a:noAutofit/>
          </a:bodyPr>
          <a:lstStyle/>
          <a:p>
            <a:pPr indent="-342900" lvl="0" marL="844550" marR="0" rtl="0" algn="just">
              <a:lnSpc>
                <a:spcPct val="100000"/>
              </a:lnSpc>
              <a:spcBef>
                <a:spcPts val="0"/>
              </a:spcBef>
              <a:spcAft>
                <a:spcPts val="0"/>
              </a:spcAft>
              <a:buClr>
                <a:srgbClr val="000000"/>
              </a:buClr>
              <a:buSzPts val="2500"/>
              <a:buFont typeface="Arial"/>
              <a:buChar char="•"/>
            </a:pPr>
            <a:r>
              <a:rPr b="0" i="0" lang="es-419" sz="2400" u="none" cap="none" strike="noStrike">
                <a:solidFill>
                  <a:schemeClr val="dk1"/>
                </a:solidFill>
                <a:latin typeface="Calibri"/>
                <a:ea typeface="Calibri"/>
                <a:cs typeface="Calibri"/>
                <a:sym typeface="Calibri"/>
              </a:rPr>
              <a:t>¿Qué entendemos por cambio climático y cómo afecta al aumento del nivel del mar?</a:t>
            </a:r>
            <a:endParaRPr/>
          </a:p>
          <a:p>
            <a:pPr indent="0" lvl="0" marL="469900" marR="0" rtl="0" algn="just">
              <a:lnSpc>
                <a:spcPct val="100000"/>
              </a:lnSpc>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342900" lvl="0" marL="812800" marR="0" rtl="0" algn="just">
              <a:lnSpc>
                <a:spcPct val="100000"/>
              </a:lnSpc>
              <a:spcBef>
                <a:spcPts val="0"/>
              </a:spcBef>
              <a:spcAft>
                <a:spcPts val="0"/>
              </a:spcAft>
              <a:buClr>
                <a:srgbClr val="000000"/>
              </a:buClr>
              <a:buSzPts val="3000"/>
              <a:buFont typeface="Arial"/>
              <a:buChar char="•"/>
            </a:pPr>
            <a:r>
              <a:rPr b="0" i="0" lang="es-419" sz="2400" u="none" cap="none" strike="noStrike">
                <a:solidFill>
                  <a:schemeClr val="dk1"/>
                </a:solidFill>
                <a:latin typeface="Calibri"/>
                <a:ea typeface="Calibri"/>
                <a:cs typeface="Calibri"/>
                <a:sym typeface="Calibri"/>
              </a:rPr>
              <a:t>¿Cómo influye el aumento del nivel del mar en la costa de Chile?</a:t>
            </a:r>
            <a:endParaRPr/>
          </a:p>
          <a:p>
            <a:pPr indent="0" lvl="0" marL="457200" marR="0" rtl="0" algn="just">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a:p>
            <a:pPr indent="-342900" lvl="0" marL="812800" marR="0" rtl="0" algn="just">
              <a:lnSpc>
                <a:spcPct val="100000"/>
              </a:lnSpc>
              <a:spcBef>
                <a:spcPts val="0"/>
              </a:spcBef>
              <a:spcAft>
                <a:spcPts val="0"/>
              </a:spcAft>
              <a:buClr>
                <a:srgbClr val="000000"/>
              </a:buClr>
              <a:buSzPts val="3000"/>
              <a:buFont typeface="Arial"/>
              <a:buChar char="•"/>
            </a:pPr>
            <a:r>
              <a:rPr b="0" i="0" lang="es-419" sz="2400" u="none" cap="none" strike="noStrike">
                <a:solidFill>
                  <a:schemeClr val="dk1"/>
                </a:solidFill>
                <a:latin typeface="Calibri"/>
                <a:ea typeface="Calibri"/>
                <a:cs typeface="Calibri"/>
                <a:sym typeface="Calibri"/>
              </a:rPr>
              <a:t>¿Han notado el avance del mar en alguna playa? o ¿Han escuchado sobre esto?</a:t>
            </a:r>
            <a:endParaRPr/>
          </a:p>
          <a:p>
            <a:pPr indent="0" lvl="0" marL="0" marR="0" rtl="0" algn="l">
              <a:lnSpc>
                <a:spcPct val="100000"/>
              </a:lnSpc>
              <a:spcBef>
                <a:spcPts val="0"/>
              </a:spcBef>
              <a:spcAft>
                <a:spcPts val="0"/>
              </a:spcAft>
              <a:buClr>
                <a:srgbClr val="000000"/>
              </a:buClr>
              <a:buSzPts val="1800"/>
              <a:buFont typeface="Arial"/>
              <a:buNone/>
            </a:pPr>
            <a:r>
              <a:t/>
            </a:r>
            <a:endParaRPr b="0" i="0" sz="1100" u="none" cap="none" strike="noStrike">
              <a:solidFill>
                <a:srgbClr val="000000"/>
              </a:solidFill>
              <a:latin typeface="Arial"/>
              <a:ea typeface="Arial"/>
              <a:cs typeface="Arial"/>
              <a:sym typeface="Arial"/>
            </a:endParaRPr>
          </a:p>
        </p:txBody>
      </p:sp>
      <p:pic>
        <p:nvPicPr>
          <p:cNvPr id="100" name="Google Shape;100;g21c4d409464_0_0"/>
          <p:cNvPicPr preferRelativeResize="0"/>
          <p:nvPr/>
        </p:nvPicPr>
        <p:blipFill rotWithShape="1">
          <a:blip r:embed="rId3">
            <a:alphaModFix/>
          </a:blip>
          <a:srcRect b="0" l="0" r="0" t="0"/>
          <a:stretch/>
        </p:blipFill>
        <p:spPr>
          <a:xfrm>
            <a:off x="4394270" y="3989934"/>
            <a:ext cx="3729005" cy="245990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4"/>
          <p:cNvSpPr/>
          <p:nvPr/>
        </p:nvSpPr>
        <p:spPr>
          <a:xfrm>
            <a:off x="319455" y="2060342"/>
            <a:ext cx="11773885" cy="2744066"/>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100" u="none" cap="none" strike="noStrike">
              <a:solidFill>
                <a:srgbClr val="000000"/>
              </a:solidFill>
              <a:latin typeface="Arial"/>
              <a:ea typeface="Arial"/>
              <a:cs typeface="Arial"/>
              <a:sym typeface="Arial"/>
            </a:endParaRPr>
          </a:p>
        </p:txBody>
      </p:sp>
      <p:sp>
        <p:nvSpPr>
          <p:cNvPr id="106" name="Google Shape;106;p4"/>
          <p:cNvSpPr txBox="1"/>
          <p:nvPr/>
        </p:nvSpPr>
        <p:spPr>
          <a:xfrm>
            <a:off x="1762155" y="313650"/>
            <a:ext cx="8166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419" sz="3600" u="none" cap="none" strike="noStrike">
                <a:solidFill>
                  <a:srgbClr val="423B71"/>
                </a:solidFill>
                <a:latin typeface="Calibri"/>
                <a:ea typeface="Calibri"/>
                <a:cs typeface="Calibri"/>
                <a:sym typeface="Calibri"/>
              </a:rPr>
              <a:t>Situación: Avance del mar</a:t>
            </a:r>
            <a:endParaRPr b="1" i="0" sz="3600" u="none" cap="none" strike="noStrike">
              <a:solidFill>
                <a:srgbClr val="423B71"/>
              </a:solidFill>
              <a:latin typeface="Calibri"/>
              <a:ea typeface="Calibri"/>
              <a:cs typeface="Calibri"/>
              <a:sym typeface="Calibri"/>
            </a:endParaRPr>
          </a:p>
        </p:txBody>
      </p:sp>
      <p:sp>
        <p:nvSpPr>
          <p:cNvPr id="107" name="Google Shape;107;p4"/>
          <p:cNvSpPr txBox="1"/>
          <p:nvPr/>
        </p:nvSpPr>
        <p:spPr>
          <a:xfrm>
            <a:off x="429145" y="2209198"/>
            <a:ext cx="11554503" cy="21851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419" sz="2400" u="none" cap="none" strike="noStrike">
                <a:solidFill>
                  <a:srgbClr val="000000"/>
                </a:solidFill>
                <a:latin typeface="Calibri"/>
                <a:ea typeface="Calibri"/>
                <a:cs typeface="Calibri"/>
                <a:sym typeface="Calibri"/>
              </a:rPr>
              <a:t>Se han hecho diferentes predicciones acerca de la velocidad a la que el mar avanzará en ciertas zonas de la costa de Chile. A continuación se presentan dos de ellas:</a:t>
            </a:r>
            <a:endParaRPr b="0" i="0" sz="24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Arial"/>
              <a:ea typeface="Arial"/>
              <a:cs typeface="Arial"/>
              <a:sym typeface="Arial"/>
            </a:endParaRPr>
          </a:p>
          <a:p>
            <a:pPr indent="-457200" lvl="0" marL="457200" marR="0" rtl="0" algn="just">
              <a:lnSpc>
                <a:spcPct val="100000"/>
              </a:lnSpc>
              <a:spcBef>
                <a:spcPts val="0"/>
              </a:spcBef>
              <a:spcAft>
                <a:spcPts val="0"/>
              </a:spcAft>
              <a:buClr>
                <a:srgbClr val="000000"/>
              </a:buClr>
              <a:buSzPts val="2800"/>
              <a:buFont typeface="Arial"/>
              <a:buChar char="•"/>
            </a:pPr>
            <a:r>
              <a:rPr b="0" i="0" lang="es-419" sz="2400" u="none" cap="none" strike="noStrike">
                <a:solidFill>
                  <a:srgbClr val="000000"/>
                </a:solidFill>
                <a:latin typeface="Calibri"/>
                <a:ea typeface="Calibri"/>
                <a:cs typeface="Calibri"/>
                <a:sym typeface="Calibri"/>
              </a:rPr>
              <a:t>En Antofagasta el ritmo de avance del mar será de </a:t>
            </a:r>
            <a:r>
              <a:rPr b="1" i="0" lang="es-419" sz="2800" u="none" cap="none" strike="noStrike">
                <a:solidFill>
                  <a:srgbClr val="000000"/>
                </a:solidFill>
                <a:latin typeface="Calibri"/>
                <a:ea typeface="Calibri"/>
                <a:cs typeface="Calibri"/>
                <a:sym typeface="Calibri"/>
              </a:rPr>
              <a:t>6 metros cada 10 años</a:t>
            </a:r>
            <a:r>
              <a:rPr b="0" i="0" lang="es-419" sz="2800" u="none" cap="none" strike="noStrike">
                <a:solidFill>
                  <a:srgbClr val="000000"/>
                </a:solidFill>
                <a:latin typeface="Calibri"/>
                <a:ea typeface="Calibri"/>
                <a:cs typeface="Calibri"/>
                <a:sym typeface="Calibri"/>
              </a:rPr>
              <a:t>.</a:t>
            </a:r>
            <a:endParaRPr b="0" i="0" sz="2800" u="none" cap="none" strike="noStrike">
              <a:solidFill>
                <a:srgbClr val="000000"/>
              </a:solidFill>
              <a:latin typeface="Calibri"/>
              <a:ea typeface="Calibri"/>
              <a:cs typeface="Calibri"/>
              <a:sym typeface="Calibri"/>
            </a:endParaRPr>
          </a:p>
          <a:p>
            <a:pPr indent="-457200" lvl="0" marL="457200" marR="0" rtl="0" algn="just">
              <a:lnSpc>
                <a:spcPct val="100000"/>
              </a:lnSpc>
              <a:spcBef>
                <a:spcPts val="0"/>
              </a:spcBef>
              <a:spcAft>
                <a:spcPts val="0"/>
              </a:spcAft>
              <a:buClr>
                <a:srgbClr val="000000"/>
              </a:buClr>
              <a:buSzPts val="2800"/>
              <a:buFont typeface="Arial"/>
              <a:buChar char="•"/>
            </a:pPr>
            <a:r>
              <a:rPr b="0" i="0" lang="es-419" sz="2400" u="none" cap="none" strike="noStrike">
                <a:solidFill>
                  <a:srgbClr val="000000"/>
                </a:solidFill>
                <a:latin typeface="Calibri"/>
                <a:ea typeface="Calibri"/>
                <a:cs typeface="Calibri"/>
                <a:sym typeface="Calibri"/>
              </a:rPr>
              <a:t>En Constitución el ritmo de avance del mar será de </a:t>
            </a:r>
            <a:r>
              <a:rPr b="1" i="0" lang="es-419" sz="2800" u="none" cap="none" strike="noStrike">
                <a:solidFill>
                  <a:srgbClr val="000000"/>
                </a:solidFill>
                <a:latin typeface="Calibri"/>
                <a:ea typeface="Calibri"/>
                <a:cs typeface="Calibri"/>
                <a:sym typeface="Calibri"/>
              </a:rPr>
              <a:t>8 metros</a:t>
            </a:r>
            <a:r>
              <a:rPr b="0" i="0" lang="es-419" sz="2800" u="none" cap="none" strike="noStrike">
                <a:solidFill>
                  <a:srgbClr val="000000"/>
                </a:solidFill>
                <a:latin typeface="Calibri"/>
                <a:ea typeface="Calibri"/>
                <a:cs typeface="Calibri"/>
                <a:sym typeface="Calibri"/>
              </a:rPr>
              <a:t> </a:t>
            </a:r>
            <a:r>
              <a:rPr b="1" i="0" lang="es-419" sz="2800" u="none" cap="none" strike="noStrike">
                <a:solidFill>
                  <a:srgbClr val="000000"/>
                </a:solidFill>
                <a:latin typeface="Calibri"/>
                <a:ea typeface="Calibri"/>
                <a:cs typeface="Calibri"/>
                <a:sym typeface="Calibri"/>
              </a:rPr>
              <a:t>cada 10 años.</a:t>
            </a:r>
            <a:endParaRPr b="0" i="0" sz="3200" u="none" cap="none" strike="noStrike">
              <a:solidFill>
                <a:srgbClr val="000000"/>
              </a:solidFill>
              <a:latin typeface="Arial"/>
              <a:ea typeface="Arial"/>
              <a:cs typeface="Arial"/>
              <a:sym typeface="Arial"/>
            </a:endParaRPr>
          </a:p>
        </p:txBody>
      </p:sp>
      <p:sp>
        <p:nvSpPr>
          <p:cNvPr id="108" name="Google Shape;108;p4"/>
          <p:cNvSpPr txBox="1"/>
          <p:nvPr/>
        </p:nvSpPr>
        <p:spPr>
          <a:xfrm>
            <a:off x="319455" y="1231423"/>
            <a:ext cx="5525700" cy="507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s-419" sz="2700" u="none" cap="none" strike="noStrike">
                <a:solidFill>
                  <a:srgbClr val="423B71"/>
                </a:solidFill>
                <a:latin typeface="Calibri"/>
                <a:ea typeface="Calibri"/>
                <a:cs typeface="Calibri"/>
                <a:sym typeface="Calibri"/>
              </a:rPr>
              <a:t>Lee la siguiente situación:</a:t>
            </a:r>
            <a:endParaRPr b="1" i="0" sz="2700" u="none" cap="none" strike="noStrike">
              <a:solidFill>
                <a:srgbClr val="423B7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9"/>
          <p:cNvSpPr/>
          <p:nvPr/>
        </p:nvSpPr>
        <p:spPr>
          <a:xfrm>
            <a:off x="301091" y="1849199"/>
            <a:ext cx="11671170" cy="2580982"/>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100" u="none" cap="none" strike="noStrike">
              <a:solidFill>
                <a:srgbClr val="000000"/>
              </a:solidFill>
              <a:latin typeface="Arial"/>
              <a:ea typeface="Arial"/>
              <a:cs typeface="Arial"/>
              <a:sym typeface="Arial"/>
            </a:endParaRPr>
          </a:p>
        </p:txBody>
      </p:sp>
      <p:sp>
        <p:nvSpPr>
          <p:cNvPr id="114" name="Google Shape;114;p19"/>
          <p:cNvSpPr txBox="1"/>
          <p:nvPr/>
        </p:nvSpPr>
        <p:spPr>
          <a:xfrm>
            <a:off x="1762155" y="313650"/>
            <a:ext cx="8166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419" sz="3600" u="none" cap="none" strike="noStrike">
                <a:solidFill>
                  <a:srgbClr val="423B71"/>
                </a:solidFill>
                <a:latin typeface="Calibri"/>
                <a:ea typeface="Calibri"/>
                <a:cs typeface="Calibri"/>
                <a:sym typeface="Calibri"/>
              </a:rPr>
              <a:t>Situación: Avance del mar</a:t>
            </a:r>
            <a:endParaRPr b="1" i="0" sz="3600" u="none" cap="none" strike="noStrike">
              <a:solidFill>
                <a:srgbClr val="423B71"/>
              </a:solidFill>
              <a:latin typeface="Calibri"/>
              <a:ea typeface="Calibri"/>
              <a:cs typeface="Calibri"/>
              <a:sym typeface="Calibri"/>
            </a:endParaRPr>
          </a:p>
        </p:txBody>
      </p:sp>
      <p:sp>
        <p:nvSpPr>
          <p:cNvPr id="115" name="Google Shape;115;p19"/>
          <p:cNvSpPr txBox="1"/>
          <p:nvPr/>
        </p:nvSpPr>
        <p:spPr>
          <a:xfrm>
            <a:off x="410782" y="2060342"/>
            <a:ext cx="11773885" cy="23698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419" sz="2400" u="none" cap="none" strike="noStrike">
                <a:solidFill>
                  <a:srgbClr val="000000"/>
                </a:solidFill>
                <a:latin typeface="Calibri"/>
                <a:ea typeface="Calibri"/>
                <a:cs typeface="Calibri"/>
                <a:sym typeface="Calibri"/>
              </a:rPr>
              <a:t>Se han hecho diferentes predicciones acerca de la velocidad a la que el mar avanzará en ciertas zonas de la costa de Chile. A continuación se presentan dos de ellas:</a:t>
            </a:r>
            <a:endParaRPr b="0" i="0" sz="12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457200" lvl="0" marL="457200" marR="0" rtl="0" algn="just">
              <a:lnSpc>
                <a:spcPct val="100000"/>
              </a:lnSpc>
              <a:spcBef>
                <a:spcPts val="0"/>
              </a:spcBef>
              <a:spcAft>
                <a:spcPts val="0"/>
              </a:spcAft>
              <a:buClr>
                <a:srgbClr val="000000"/>
              </a:buClr>
              <a:buSzPts val="2800"/>
              <a:buFont typeface="Arial"/>
              <a:buChar char="•"/>
            </a:pPr>
            <a:r>
              <a:rPr b="0" i="0" lang="es-419" sz="2400" u="none" cap="none" strike="noStrike">
                <a:solidFill>
                  <a:srgbClr val="000000"/>
                </a:solidFill>
                <a:latin typeface="Calibri"/>
                <a:ea typeface="Calibri"/>
                <a:cs typeface="Calibri"/>
                <a:sym typeface="Calibri"/>
              </a:rPr>
              <a:t>En Antofagasta el ritmo de avance del mar será de</a:t>
            </a:r>
            <a:r>
              <a:rPr b="1" i="0" lang="es-419" sz="2400" u="none" cap="none" strike="noStrike">
                <a:solidFill>
                  <a:srgbClr val="000000"/>
                </a:solidFill>
                <a:latin typeface="Calibri"/>
                <a:ea typeface="Calibri"/>
                <a:cs typeface="Calibri"/>
                <a:sym typeface="Calibri"/>
              </a:rPr>
              <a:t> 6 metros cada 10 años</a:t>
            </a:r>
            <a:r>
              <a:rPr b="0" i="0" lang="es-419" sz="2400" u="none" cap="none" strike="noStrike">
                <a:solidFill>
                  <a:srgbClr val="000000"/>
                </a:solidFill>
                <a:latin typeface="Calibri"/>
                <a:ea typeface="Calibri"/>
                <a:cs typeface="Calibri"/>
                <a:sym typeface="Calibri"/>
              </a:rPr>
              <a:t>.</a:t>
            </a:r>
            <a:endParaRPr b="0" i="0" sz="12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457200" lvl="0" marL="457200" marR="0" rtl="0" algn="just">
              <a:lnSpc>
                <a:spcPct val="100000"/>
              </a:lnSpc>
              <a:spcBef>
                <a:spcPts val="0"/>
              </a:spcBef>
              <a:spcAft>
                <a:spcPts val="0"/>
              </a:spcAft>
              <a:buClr>
                <a:srgbClr val="000000"/>
              </a:buClr>
              <a:buSzPts val="2800"/>
              <a:buFont typeface="Arial"/>
              <a:buChar char="•"/>
            </a:pPr>
            <a:r>
              <a:rPr b="0" i="0" lang="es-419" sz="2400" u="none" cap="none" strike="noStrike">
                <a:solidFill>
                  <a:srgbClr val="000000"/>
                </a:solidFill>
                <a:latin typeface="Calibri"/>
                <a:ea typeface="Calibri"/>
                <a:cs typeface="Calibri"/>
                <a:sym typeface="Calibri"/>
              </a:rPr>
              <a:t>En Constitución el ritmo de avance del mar será de </a:t>
            </a:r>
            <a:r>
              <a:rPr b="1" i="0" lang="es-419" sz="2400" u="none" cap="none" strike="noStrike">
                <a:solidFill>
                  <a:srgbClr val="000000"/>
                </a:solidFill>
                <a:latin typeface="Calibri"/>
                <a:ea typeface="Calibri"/>
                <a:cs typeface="Calibri"/>
                <a:sym typeface="Calibri"/>
              </a:rPr>
              <a:t>8 metros</a:t>
            </a:r>
            <a:r>
              <a:rPr b="0" i="0" lang="es-419" sz="2400" u="none" cap="none" strike="noStrike">
                <a:solidFill>
                  <a:srgbClr val="000000"/>
                </a:solidFill>
                <a:latin typeface="Calibri"/>
                <a:ea typeface="Calibri"/>
                <a:cs typeface="Calibri"/>
                <a:sym typeface="Calibri"/>
              </a:rPr>
              <a:t> </a:t>
            </a:r>
            <a:r>
              <a:rPr b="1" i="0" lang="es-419" sz="2400" u="none" cap="none" strike="noStrike">
                <a:solidFill>
                  <a:srgbClr val="000000"/>
                </a:solidFill>
                <a:latin typeface="Calibri"/>
                <a:ea typeface="Calibri"/>
                <a:cs typeface="Calibri"/>
                <a:sym typeface="Calibri"/>
              </a:rPr>
              <a:t>cada 10 años.</a:t>
            </a:r>
            <a:endParaRPr b="0" i="0" sz="2800" u="none" cap="none" strike="noStrike">
              <a:solidFill>
                <a:srgbClr val="000000"/>
              </a:solidFill>
              <a:latin typeface="Arial"/>
              <a:ea typeface="Arial"/>
              <a:cs typeface="Arial"/>
              <a:sym typeface="Arial"/>
            </a:endParaRPr>
          </a:p>
        </p:txBody>
      </p:sp>
      <p:sp>
        <p:nvSpPr>
          <p:cNvPr id="116" name="Google Shape;116;p19"/>
          <p:cNvSpPr txBox="1"/>
          <p:nvPr/>
        </p:nvSpPr>
        <p:spPr>
          <a:xfrm>
            <a:off x="319455" y="1231423"/>
            <a:ext cx="5525700" cy="507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s-419" sz="2700" u="none" cap="none" strike="noStrike">
                <a:solidFill>
                  <a:srgbClr val="423B71"/>
                </a:solidFill>
                <a:latin typeface="Calibri"/>
                <a:ea typeface="Calibri"/>
                <a:cs typeface="Calibri"/>
                <a:sym typeface="Calibri"/>
              </a:rPr>
              <a:t>Lee la siguiente situación:</a:t>
            </a:r>
            <a:endParaRPr b="1" i="0" sz="2700" u="none" cap="none" strike="noStrike">
              <a:solidFill>
                <a:srgbClr val="423B71"/>
              </a:solidFill>
              <a:latin typeface="Calibri"/>
              <a:ea typeface="Calibri"/>
              <a:cs typeface="Calibri"/>
              <a:sym typeface="Calibri"/>
            </a:endParaRPr>
          </a:p>
        </p:txBody>
      </p:sp>
      <p:sp>
        <p:nvSpPr>
          <p:cNvPr id="117" name="Google Shape;117;p19"/>
          <p:cNvSpPr txBox="1"/>
          <p:nvPr/>
        </p:nvSpPr>
        <p:spPr>
          <a:xfrm>
            <a:off x="2357535" y="5007679"/>
            <a:ext cx="9030300" cy="1046700"/>
          </a:xfrm>
          <a:prstGeom prst="rect">
            <a:avLst/>
          </a:prstGeom>
          <a:no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2800"/>
              <a:buFont typeface="Arial"/>
              <a:buNone/>
            </a:pPr>
            <a:r>
              <a:rPr i="0" lang="es-419" sz="2800" u="none" cap="none" strike="noStrike">
                <a:solidFill>
                  <a:schemeClr val="dk1"/>
                </a:solidFill>
                <a:latin typeface="Calibri"/>
                <a:ea typeface="Calibri"/>
                <a:cs typeface="Calibri"/>
                <a:sym typeface="Calibri"/>
              </a:rPr>
              <a:t>¿Cuál es el ritmo de avance del mar para cada zona?</a:t>
            </a:r>
            <a:endParaRPr i="0" sz="2800" u="none" cap="none" strike="noStrike">
              <a:solidFill>
                <a:schemeClr val="dk1"/>
              </a:solidFill>
              <a:latin typeface="Calibri"/>
              <a:ea typeface="Calibri"/>
              <a:cs typeface="Calibri"/>
              <a:sym typeface="Calibri"/>
            </a:endParaRPr>
          </a:p>
          <a:p>
            <a:pPr indent="0" lvl="0" marL="457200" marR="0" rtl="0" algn="ctr">
              <a:lnSpc>
                <a:spcPct val="100000"/>
              </a:lnSpc>
              <a:spcBef>
                <a:spcPts val="0"/>
              </a:spcBef>
              <a:spcAft>
                <a:spcPts val="0"/>
              </a:spcAft>
              <a:buClr>
                <a:srgbClr val="000000"/>
              </a:buClr>
              <a:buSzPts val="2800"/>
              <a:buFont typeface="Arial"/>
              <a:buNone/>
            </a:pPr>
            <a:r>
              <a:rPr i="0" lang="es-419" sz="2800" u="none" cap="none" strike="noStrike">
                <a:solidFill>
                  <a:schemeClr val="dk1"/>
                </a:solidFill>
                <a:latin typeface="Calibri"/>
                <a:ea typeface="Calibri"/>
                <a:cs typeface="Calibri"/>
                <a:sym typeface="Calibri"/>
              </a:rPr>
              <a:t>¿Cuál sería el avance luego de 20 años? ¿por qué?</a:t>
            </a:r>
            <a:r>
              <a:rPr b="0" i="0" lang="es-419" sz="2800" u="none" cap="none" strike="noStrike">
                <a:solidFill>
                  <a:schemeClr val="dk1"/>
                </a:solidFill>
                <a:latin typeface="Nunito"/>
                <a:ea typeface="Nunito"/>
                <a:cs typeface="Nunito"/>
                <a:sym typeface="Nunito"/>
              </a:rPr>
              <a:t> </a:t>
            </a:r>
            <a:endParaRPr b="0" i="0" sz="2800" u="none" cap="none" strike="noStrike">
              <a:solidFill>
                <a:srgbClr val="000000"/>
              </a:solidFill>
              <a:latin typeface="Arial"/>
              <a:ea typeface="Arial"/>
              <a:cs typeface="Arial"/>
              <a:sym typeface="Arial"/>
            </a:endParaRPr>
          </a:p>
        </p:txBody>
      </p:sp>
      <p:pic>
        <p:nvPicPr>
          <p:cNvPr id="118" name="Google Shape;118;p19"/>
          <p:cNvPicPr preferRelativeResize="0"/>
          <p:nvPr/>
        </p:nvPicPr>
        <p:blipFill rotWithShape="1">
          <a:blip r:embed="rId3">
            <a:alphaModFix/>
          </a:blip>
          <a:srcRect b="0" l="0" r="0" t="0"/>
          <a:stretch/>
        </p:blipFill>
        <p:spPr>
          <a:xfrm>
            <a:off x="1284214" y="4641324"/>
            <a:ext cx="1179647" cy="16095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245f5b426fc_0_2"/>
          <p:cNvSpPr/>
          <p:nvPr/>
        </p:nvSpPr>
        <p:spPr>
          <a:xfrm>
            <a:off x="402869" y="1716711"/>
            <a:ext cx="9868182" cy="872323"/>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100" u="none" cap="none" strike="noStrike">
              <a:solidFill>
                <a:srgbClr val="000000"/>
              </a:solidFill>
              <a:latin typeface="Arial"/>
              <a:ea typeface="Arial"/>
              <a:cs typeface="Arial"/>
              <a:sym typeface="Arial"/>
            </a:endParaRPr>
          </a:p>
        </p:txBody>
      </p:sp>
      <p:sp>
        <p:nvSpPr>
          <p:cNvPr id="124" name="Google Shape;124;g245f5b426fc_0_2"/>
          <p:cNvSpPr txBox="1"/>
          <p:nvPr/>
        </p:nvSpPr>
        <p:spPr>
          <a:xfrm>
            <a:off x="1616255" y="300400"/>
            <a:ext cx="8166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419" sz="3600" u="none" cap="none" strike="noStrike">
                <a:solidFill>
                  <a:srgbClr val="423B71"/>
                </a:solidFill>
                <a:latin typeface="Calibri"/>
                <a:ea typeface="Calibri"/>
                <a:cs typeface="Calibri"/>
                <a:sym typeface="Calibri"/>
              </a:rPr>
              <a:t>Situación: Avance del mar</a:t>
            </a:r>
            <a:endParaRPr b="1" i="0" sz="3600" u="none" cap="none" strike="noStrike">
              <a:solidFill>
                <a:srgbClr val="423B71"/>
              </a:solidFill>
              <a:latin typeface="Calibri"/>
              <a:ea typeface="Calibri"/>
              <a:cs typeface="Calibri"/>
              <a:sym typeface="Calibri"/>
            </a:endParaRPr>
          </a:p>
        </p:txBody>
      </p:sp>
      <p:sp>
        <p:nvSpPr>
          <p:cNvPr id="125" name="Google Shape;125;g245f5b426fc_0_2"/>
          <p:cNvSpPr txBox="1"/>
          <p:nvPr/>
        </p:nvSpPr>
        <p:spPr>
          <a:xfrm>
            <a:off x="402869" y="1737395"/>
            <a:ext cx="9210600"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419" sz="2400" u="none" cap="none" strike="noStrike">
                <a:solidFill>
                  <a:srgbClr val="000000"/>
                </a:solidFill>
                <a:latin typeface="Calibri"/>
                <a:ea typeface="Calibri"/>
                <a:cs typeface="Calibri"/>
                <a:sym typeface="Calibri"/>
              </a:rPr>
              <a:t>1. Dibuja los gráficos de las predicciones del avance del mar para cada una de las zonas costeras mencionadas.  </a:t>
            </a:r>
            <a:endParaRPr b="0" i="0" sz="2400" u="none" cap="none" strike="noStrike">
              <a:solidFill>
                <a:srgbClr val="000000"/>
              </a:solidFill>
              <a:latin typeface="Arial"/>
              <a:ea typeface="Arial"/>
              <a:cs typeface="Arial"/>
              <a:sym typeface="Arial"/>
            </a:endParaRPr>
          </a:p>
        </p:txBody>
      </p:sp>
      <p:sp>
        <p:nvSpPr>
          <p:cNvPr id="126" name="Google Shape;126;g245f5b426fc_0_2"/>
          <p:cNvSpPr txBox="1"/>
          <p:nvPr/>
        </p:nvSpPr>
        <p:spPr>
          <a:xfrm>
            <a:off x="340345" y="727143"/>
            <a:ext cx="4138800"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rgbClr val="423B7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700"/>
              <a:buFont typeface="Arial"/>
              <a:buNone/>
            </a:pPr>
            <a:r>
              <a:rPr b="1" i="0" lang="es-419" sz="2700" u="none" cap="none" strike="noStrike">
                <a:solidFill>
                  <a:srgbClr val="423B71"/>
                </a:solidFill>
                <a:latin typeface="Calibri"/>
                <a:ea typeface="Calibri"/>
                <a:cs typeface="Calibri"/>
                <a:sym typeface="Calibri"/>
              </a:rPr>
              <a:t>Analicemos la situación</a:t>
            </a:r>
            <a:endParaRPr b="0" i="0" sz="1400" u="none" cap="none" strike="noStrike">
              <a:solidFill>
                <a:srgbClr val="000000"/>
              </a:solidFill>
              <a:latin typeface="Arial"/>
              <a:ea typeface="Arial"/>
              <a:cs typeface="Arial"/>
              <a:sym typeface="Arial"/>
            </a:endParaRPr>
          </a:p>
        </p:txBody>
      </p:sp>
      <p:pic>
        <p:nvPicPr>
          <p:cNvPr id="127" name="Google Shape;127;g245f5b426fc_0_2"/>
          <p:cNvPicPr preferRelativeResize="0"/>
          <p:nvPr/>
        </p:nvPicPr>
        <p:blipFill rotWithShape="1">
          <a:blip r:embed="rId3">
            <a:alphaModFix/>
          </a:blip>
          <a:srcRect b="0" l="0" r="0" t="0"/>
          <a:stretch/>
        </p:blipFill>
        <p:spPr>
          <a:xfrm>
            <a:off x="3242930" y="2721726"/>
            <a:ext cx="6120280" cy="38358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2"/>
          <p:cNvSpPr/>
          <p:nvPr/>
        </p:nvSpPr>
        <p:spPr>
          <a:xfrm>
            <a:off x="402868" y="1847544"/>
            <a:ext cx="11463067" cy="865884"/>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100" u="none" cap="none" strike="noStrike">
              <a:solidFill>
                <a:srgbClr val="000000"/>
              </a:solidFill>
              <a:latin typeface="Arial"/>
              <a:ea typeface="Arial"/>
              <a:cs typeface="Arial"/>
              <a:sym typeface="Arial"/>
            </a:endParaRPr>
          </a:p>
        </p:txBody>
      </p:sp>
      <p:sp>
        <p:nvSpPr>
          <p:cNvPr id="133" name="Google Shape;133;p22"/>
          <p:cNvSpPr txBox="1"/>
          <p:nvPr/>
        </p:nvSpPr>
        <p:spPr>
          <a:xfrm>
            <a:off x="1616255" y="300400"/>
            <a:ext cx="8166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419" sz="3600" u="none" cap="none" strike="noStrike">
                <a:solidFill>
                  <a:srgbClr val="423B71"/>
                </a:solidFill>
                <a:latin typeface="Calibri"/>
                <a:ea typeface="Calibri"/>
                <a:cs typeface="Calibri"/>
                <a:sym typeface="Calibri"/>
              </a:rPr>
              <a:t>Situación: Avance del mar</a:t>
            </a:r>
            <a:endParaRPr b="1" i="0" sz="3600" u="none" cap="none" strike="noStrike">
              <a:solidFill>
                <a:srgbClr val="423B71"/>
              </a:solidFill>
              <a:latin typeface="Calibri"/>
              <a:ea typeface="Calibri"/>
              <a:cs typeface="Calibri"/>
              <a:sym typeface="Calibri"/>
            </a:endParaRPr>
          </a:p>
        </p:txBody>
      </p:sp>
      <p:sp>
        <p:nvSpPr>
          <p:cNvPr id="134" name="Google Shape;134;p22"/>
          <p:cNvSpPr txBox="1"/>
          <p:nvPr/>
        </p:nvSpPr>
        <p:spPr>
          <a:xfrm>
            <a:off x="340345" y="727143"/>
            <a:ext cx="4138800"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rgbClr val="423B7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700"/>
              <a:buFont typeface="Arial"/>
              <a:buNone/>
            </a:pPr>
            <a:r>
              <a:rPr b="1" i="0" lang="es-419" sz="2700" u="none" cap="none" strike="noStrike">
                <a:solidFill>
                  <a:srgbClr val="423B71"/>
                </a:solidFill>
                <a:latin typeface="Calibri"/>
                <a:ea typeface="Calibri"/>
                <a:cs typeface="Calibri"/>
                <a:sym typeface="Calibri"/>
              </a:rPr>
              <a:t>Analicemos la situación</a:t>
            </a:r>
            <a:endParaRPr b="0" i="0" sz="1400" u="none" cap="none" strike="noStrike">
              <a:solidFill>
                <a:srgbClr val="000000"/>
              </a:solidFill>
              <a:latin typeface="Arial"/>
              <a:ea typeface="Arial"/>
              <a:cs typeface="Arial"/>
              <a:sym typeface="Arial"/>
            </a:endParaRPr>
          </a:p>
        </p:txBody>
      </p:sp>
      <p:sp>
        <p:nvSpPr>
          <p:cNvPr id="135" name="Google Shape;135;p22"/>
          <p:cNvSpPr txBox="1"/>
          <p:nvPr/>
        </p:nvSpPr>
        <p:spPr>
          <a:xfrm>
            <a:off x="402868" y="1882472"/>
            <a:ext cx="10899542"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419" sz="2400" u="none" cap="none" strike="noStrike">
                <a:solidFill>
                  <a:srgbClr val="000000"/>
                </a:solidFill>
                <a:latin typeface="Calibri"/>
                <a:ea typeface="Calibri"/>
                <a:cs typeface="Calibri"/>
                <a:sym typeface="Calibri"/>
              </a:rPr>
              <a:t>2.  ¿En qué zona costera está avanzando más rápido el mar? ¿Cómo se relaciona con el gráfico? </a:t>
            </a:r>
            <a:endParaRPr b="0" i="0" sz="2400" u="none" cap="none" strike="noStrike">
              <a:solidFill>
                <a:srgbClr val="000000"/>
              </a:solidFill>
              <a:latin typeface="Calibri"/>
              <a:ea typeface="Calibri"/>
              <a:cs typeface="Calibri"/>
              <a:sym typeface="Calibri"/>
            </a:endParaRPr>
          </a:p>
        </p:txBody>
      </p:sp>
      <p:pic>
        <p:nvPicPr>
          <p:cNvPr id="136" name="Google Shape;136;p22"/>
          <p:cNvPicPr preferRelativeResize="0"/>
          <p:nvPr/>
        </p:nvPicPr>
        <p:blipFill rotWithShape="1">
          <a:blip r:embed="rId3">
            <a:alphaModFix/>
          </a:blip>
          <a:srcRect b="0" l="0" r="0" t="0"/>
          <a:stretch/>
        </p:blipFill>
        <p:spPr>
          <a:xfrm>
            <a:off x="1765114" y="3186627"/>
            <a:ext cx="8251325" cy="26510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4"/>
          <p:cNvSpPr/>
          <p:nvPr/>
        </p:nvSpPr>
        <p:spPr>
          <a:xfrm>
            <a:off x="402868" y="1716712"/>
            <a:ext cx="10665623" cy="813838"/>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100" u="none" cap="none" strike="noStrike">
              <a:solidFill>
                <a:srgbClr val="000000"/>
              </a:solidFill>
              <a:latin typeface="Arial"/>
              <a:ea typeface="Arial"/>
              <a:cs typeface="Arial"/>
              <a:sym typeface="Arial"/>
            </a:endParaRPr>
          </a:p>
        </p:txBody>
      </p:sp>
      <p:sp>
        <p:nvSpPr>
          <p:cNvPr id="142" name="Google Shape;142;p24"/>
          <p:cNvSpPr txBox="1"/>
          <p:nvPr/>
        </p:nvSpPr>
        <p:spPr>
          <a:xfrm>
            <a:off x="1616255" y="300400"/>
            <a:ext cx="8166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419" sz="3600" u="none" cap="none" strike="noStrike">
                <a:solidFill>
                  <a:srgbClr val="423B71"/>
                </a:solidFill>
                <a:latin typeface="Calibri"/>
                <a:ea typeface="Calibri"/>
                <a:cs typeface="Calibri"/>
                <a:sym typeface="Calibri"/>
              </a:rPr>
              <a:t>Situación: Avance del mar</a:t>
            </a:r>
            <a:endParaRPr b="1" i="0" sz="3600" u="none" cap="none" strike="noStrike">
              <a:solidFill>
                <a:srgbClr val="423B71"/>
              </a:solidFill>
              <a:latin typeface="Calibri"/>
              <a:ea typeface="Calibri"/>
              <a:cs typeface="Calibri"/>
              <a:sym typeface="Calibri"/>
            </a:endParaRPr>
          </a:p>
        </p:txBody>
      </p:sp>
      <p:sp>
        <p:nvSpPr>
          <p:cNvPr id="143" name="Google Shape;143;p24"/>
          <p:cNvSpPr txBox="1"/>
          <p:nvPr/>
        </p:nvSpPr>
        <p:spPr>
          <a:xfrm>
            <a:off x="340345" y="727143"/>
            <a:ext cx="4138800"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rgbClr val="423B7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700"/>
              <a:buFont typeface="Arial"/>
              <a:buNone/>
            </a:pPr>
            <a:r>
              <a:rPr b="1" i="0" lang="es-419" sz="2700" u="none" cap="none" strike="noStrike">
                <a:solidFill>
                  <a:srgbClr val="423B71"/>
                </a:solidFill>
                <a:latin typeface="Calibri"/>
                <a:ea typeface="Calibri"/>
                <a:cs typeface="Calibri"/>
                <a:sym typeface="Calibri"/>
              </a:rPr>
              <a:t>Analicemos la situación</a:t>
            </a:r>
            <a:endParaRPr b="0" i="0" sz="1400" u="none" cap="none" strike="noStrike">
              <a:solidFill>
                <a:srgbClr val="000000"/>
              </a:solidFill>
              <a:latin typeface="Arial"/>
              <a:ea typeface="Arial"/>
              <a:cs typeface="Arial"/>
              <a:sym typeface="Arial"/>
            </a:endParaRPr>
          </a:p>
        </p:txBody>
      </p:sp>
      <p:sp>
        <p:nvSpPr>
          <p:cNvPr id="144" name="Google Shape;144;p24"/>
          <p:cNvSpPr txBox="1"/>
          <p:nvPr/>
        </p:nvSpPr>
        <p:spPr>
          <a:xfrm>
            <a:off x="402869" y="1746711"/>
            <a:ext cx="10665624" cy="83095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419" sz="2400" u="none" cap="none" strike="noStrike">
                <a:solidFill>
                  <a:srgbClr val="000000"/>
                </a:solidFill>
                <a:latin typeface="Calibri"/>
                <a:ea typeface="Calibri"/>
                <a:cs typeface="Calibri"/>
                <a:sym typeface="Calibri"/>
              </a:rPr>
              <a:t>2. ¿En qué zona costera está avanzando más rápido el mar? ¿Cómo se relaciona con el gráfico? </a:t>
            </a:r>
            <a:endParaRPr b="0" i="0" sz="2400" u="none" cap="none" strike="noStrike">
              <a:solidFill>
                <a:srgbClr val="000000"/>
              </a:solidFill>
              <a:latin typeface="Calibri"/>
              <a:ea typeface="Calibri"/>
              <a:cs typeface="Calibri"/>
              <a:sym typeface="Calibri"/>
            </a:endParaRPr>
          </a:p>
        </p:txBody>
      </p:sp>
      <p:pic>
        <p:nvPicPr>
          <p:cNvPr id="145" name="Google Shape;145;p24"/>
          <p:cNvPicPr preferRelativeResize="0"/>
          <p:nvPr/>
        </p:nvPicPr>
        <p:blipFill rotWithShape="1">
          <a:blip r:embed="rId3">
            <a:alphaModFix/>
          </a:blip>
          <a:srcRect b="0" l="0" r="0" t="13562"/>
          <a:stretch/>
        </p:blipFill>
        <p:spPr>
          <a:xfrm>
            <a:off x="2817628" y="2589915"/>
            <a:ext cx="7225636" cy="396768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9"/>
          <p:cNvSpPr/>
          <p:nvPr/>
        </p:nvSpPr>
        <p:spPr>
          <a:xfrm>
            <a:off x="398187" y="5571388"/>
            <a:ext cx="11133458" cy="813838"/>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100" u="none" cap="none" strike="noStrike">
              <a:solidFill>
                <a:srgbClr val="000000"/>
              </a:solidFill>
              <a:latin typeface="Arial"/>
              <a:ea typeface="Arial"/>
              <a:cs typeface="Arial"/>
              <a:sym typeface="Arial"/>
            </a:endParaRPr>
          </a:p>
        </p:txBody>
      </p:sp>
      <p:sp>
        <p:nvSpPr>
          <p:cNvPr id="151" name="Google Shape;151;p29"/>
          <p:cNvSpPr/>
          <p:nvPr/>
        </p:nvSpPr>
        <p:spPr>
          <a:xfrm>
            <a:off x="340345" y="1998921"/>
            <a:ext cx="4912139" cy="3042983"/>
          </a:xfrm>
          <a:prstGeom prst="rect">
            <a:avLst/>
          </a:prstGeom>
          <a:solidFill>
            <a:srgbClr val="F3F3F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100" u="none" cap="none" strike="noStrike">
              <a:solidFill>
                <a:srgbClr val="000000"/>
              </a:solidFill>
              <a:latin typeface="Arial"/>
              <a:ea typeface="Arial"/>
              <a:cs typeface="Arial"/>
              <a:sym typeface="Arial"/>
            </a:endParaRPr>
          </a:p>
        </p:txBody>
      </p:sp>
      <p:sp>
        <p:nvSpPr>
          <p:cNvPr id="152" name="Google Shape;152;p29"/>
          <p:cNvSpPr txBox="1"/>
          <p:nvPr/>
        </p:nvSpPr>
        <p:spPr>
          <a:xfrm>
            <a:off x="1616255" y="300400"/>
            <a:ext cx="81660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419" sz="3600" u="none" cap="none" strike="noStrike">
                <a:solidFill>
                  <a:srgbClr val="423B71"/>
                </a:solidFill>
                <a:latin typeface="Calibri"/>
                <a:ea typeface="Calibri"/>
                <a:cs typeface="Calibri"/>
                <a:sym typeface="Calibri"/>
              </a:rPr>
              <a:t>Situación: Avance del mar</a:t>
            </a:r>
            <a:endParaRPr b="1" i="0" sz="3600" u="none" cap="none" strike="noStrike">
              <a:solidFill>
                <a:srgbClr val="423B71"/>
              </a:solidFill>
              <a:latin typeface="Calibri"/>
              <a:ea typeface="Calibri"/>
              <a:cs typeface="Calibri"/>
              <a:sym typeface="Calibri"/>
            </a:endParaRPr>
          </a:p>
        </p:txBody>
      </p:sp>
      <p:sp>
        <p:nvSpPr>
          <p:cNvPr id="153" name="Google Shape;153;p29"/>
          <p:cNvSpPr txBox="1"/>
          <p:nvPr/>
        </p:nvSpPr>
        <p:spPr>
          <a:xfrm>
            <a:off x="340345" y="727143"/>
            <a:ext cx="4138800"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rgbClr val="423B7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700"/>
              <a:buFont typeface="Arial"/>
              <a:buNone/>
            </a:pPr>
            <a:r>
              <a:rPr b="1" i="0" lang="es-419" sz="2700" u="none" cap="none" strike="noStrike">
                <a:solidFill>
                  <a:srgbClr val="423B71"/>
                </a:solidFill>
                <a:latin typeface="Calibri"/>
                <a:ea typeface="Calibri"/>
                <a:cs typeface="Calibri"/>
                <a:sym typeface="Calibri"/>
              </a:rPr>
              <a:t>Analicemos la situación</a:t>
            </a:r>
            <a:endParaRPr b="0" i="0" sz="1400" u="none" cap="none" strike="noStrike">
              <a:solidFill>
                <a:srgbClr val="000000"/>
              </a:solidFill>
              <a:latin typeface="Arial"/>
              <a:ea typeface="Arial"/>
              <a:cs typeface="Arial"/>
              <a:sym typeface="Arial"/>
            </a:endParaRPr>
          </a:p>
        </p:txBody>
      </p:sp>
      <p:sp>
        <p:nvSpPr>
          <p:cNvPr id="154" name="Google Shape;154;p29"/>
          <p:cNvSpPr txBox="1"/>
          <p:nvPr/>
        </p:nvSpPr>
        <p:spPr>
          <a:xfrm>
            <a:off x="398187" y="2250837"/>
            <a:ext cx="4717578" cy="26776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419" sz="2400" u="none" cap="none" strike="noStrike">
                <a:solidFill>
                  <a:srgbClr val="000000"/>
                </a:solidFill>
                <a:latin typeface="Calibri"/>
                <a:ea typeface="Calibri"/>
                <a:cs typeface="Calibri"/>
                <a:sym typeface="Calibri"/>
              </a:rPr>
              <a:t>El avance del mar en la zona costera de Constitución ocurre a un ritmo más rápido que en la zona costera de Antofagasta, ya que cada 10 años el mar avanza 8 metros, mientras que en Antofagasta avanza 6 metros en el mismo periodo de tiempo. </a:t>
            </a:r>
            <a:r>
              <a:rPr b="1" i="0" lang="es-419" sz="2400" u="none" cap="none" strike="noStrike">
                <a:solidFill>
                  <a:srgbClr val="000000"/>
                </a:solidFill>
                <a:latin typeface="Nunito"/>
                <a:ea typeface="Nunito"/>
                <a:cs typeface="Nunito"/>
                <a:sym typeface="Nunito"/>
              </a:rPr>
              <a:t> </a:t>
            </a:r>
            <a:endParaRPr/>
          </a:p>
        </p:txBody>
      </p:sp>
      <p:pic>
        <p:nvPicPr>
          <p:cNvPr id="155" name="Google Shape;155;p29"/>
          <p:cNvPicPr preferRelativeResize="0"/>
          <p:nvPr/>
        </p:nvPicPr>
        <p:blipFill rotWithShape="1">
          <a:blip r:embed="rId3">
            <a:alphaModFix/>
          </a:blip>
          <a:srcRect b="0" l="0" r="0" t="13562"/>
          <a:stretch/>
        </p:blipFill>
        <p:spPr>
          <a:xfrm>
            <a:off x="5503563" y="1788619"/>
            <a:ext cx="6688437" cy="3602052"/>
          </a:xfrm>
          <a:prstGeom prst="rect">
            <a:avLst/>
          </a:prstGeom>
          <a:noFill/>
          <a:ln>
            <a:noFill/>
          </a:ln>
        </p:spPr>
      </p:pic>
      <p:sp>
        <p:nvSpPr>
          <p:cNvPr id="156" name="Google Shape;156;p29"/>
          <p:cNvSpPr txBox="1"/>
          <p:nvPr/>
        </p:nvSpPr>
        <p:spPr>
          <a:xfrm>
            <a:off x="398187" y="5509020"/>
            <a:ext cx="11133458" cy="923299"/>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s-419" sz="2400" u="none" cap="none" strike="noStrike">
                <a:solidFill>
                  <a:srgbClr val="000000"/>
                </a:solidFill>
                <a:latin typeface="Calibri"/>
                <a:ea typeface="Calibri"/>
                <a:cs typeface="Calibri"/>
                <a:sym typeface="Calibri"/>
              </a:rPr>
              <a:t>La recta de avance del mar en Constitución se encuentra por encima de la recta de avance del mar en Antofagasta.</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2022-11-30T14:02:43Z</dcterms:created>
  <dc:creator>Ricardo Felipe Fredes Silva (ricardo.fredes)</dc:creator>
</cp:coreProperties>
</file>