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78" r:id="rId6"/>
    <p:sldId id="261" r:id="rId7"/>
    <p:sldId id="279" r:id="rId8"/>
    <p:sldId id="280" r:id="rId9"/>
    <p:sldId id="281" r:id="rId10"/>
    <p:sldId id="282" r:id="rId11"/>
    <p:sldId id="283" r:id="rId12"/>
    <p:sldId id="284" r:id="rId13"/>
    <p:sldId id="285" r:id="rId14"/>
    <p:sldId id="269" r:id="rId15"/>
    <p:sldId id="286" r:id="rId16"/>
    <p:sldId id="271" r:id="rId17"/>
    <p:sldId id="288" r:id="rId18"/>
    <p:sldId id="272" r:id="rId19"/>
    <p:sldId id="273" r:id="rId20"/>
    <p:sldId id="274" r:id="rId21"/>
    <p:sldId id="289" r:id="rId22"/>
    <p:sldId id="275" r:id="rId23"/>
    <p:sldId id="276" r:id="rId24"/>
    <p:sldId id="277"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mbria Math" panose="02040503050406030204" pitchFamily="18" charset="0"/>
      <p:regular r:id="rId31"/>
    </p:embeddedFont>
    <p:embeddedFont>
      <p:font typeface="Nunito"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gNO2Z8c+6xmWEqmea/+2BuWzjR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3B71"/>
    <a:srgbClr val="63B698"/>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27" autoAdjust="0"/>
  </p:normalViewPr>
  <p:slideViewPr>
    <p:cSldViewPr snapToGrid="0">
      <p:cViewPr varScale="1">
        <p:scale>
          <a:sx n="60" d="100"/>
          <a:sy n="60" d="100"/>
        </p:scale>
        <p:origin x="88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419"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45f5b426fc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g245f5b426f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455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45f5b426fc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g245f5b426f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0959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45f5b426fc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g245f5b426f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1623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45f5b426fc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g245f5b426f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3719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45f5b426fc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g245f5b426f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6749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45f70d4271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g245f70d4271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45f70d4271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g245f70d4271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1914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45f70d4271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g245f70d4271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5246c9ad4d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g25246c9ad4d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419" dirty="0"/>
              <a:t>Muestre la infografía “aumento del nivel del mar” que encuentra de forma completa en recursos </a:t>
            </a:r>
            <a:endParaRPr dirty="0"/>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ecdf1ad19c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g1ecdf1ad19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21145bc0a5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g221145bc0a5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46156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21145bc0a5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g221145bc0a5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21145bc0a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g221145bc0a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1c4d40946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g21c4d40946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9246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45f5b426fc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g245f5b426f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45f5b426fc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g245f5b426f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3465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45f5b426fc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g245f5b426f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0062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45f5b426fc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g245f5b426f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0862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4"/>
        <p:cNvGrpSpPr/>
        <p:nvPr/>
      </p:nvGrpSpPr>
      <p:grpSpPr>
        <a:xfrm>
          <a:off x="0" y="0"/>
          <a:ext cx="0" cy="0"/>
          <a:chOff x="0" y="0"/>
          <a:chExt cx="0" cy="0"/>
        </a:xfrm>
      </p:grpSpPr>
      <p:sp>
        <p:nvSpPr>
          <p:cNvPr id="15" name="Google Shape;1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16"/>
          <p:cNvSpPr>
            <a:spLocks noGrp="1"/>
          </p:cNvSpPr>
          <p:nvPr>
            <p:ph type="pic" idx="2"/>
          </p:nvPr>
        </p:nvSpPr>
        <p:spPr>
          <a:xfrm>
            <a:off x="5183188" y="987425"/>
            <a:ext cx="6172200" cy="4873625"/>
          </a:xfrm>
          <a:prstGeom prst="rect">
            <a:avLst/>
          </a:prstGeom>
          <a:noFill/>
          <a:ln>
            <a:noFill/>
          </a:ln>
        </p:spPr>
      </p:sp>
      <p:sp>
        <p:nvSpPr>
          <p:cNvPr id="65" name="Google Shape;65;p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 name="Google Shape;71;p1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7" name="Google Shape;77;p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Diapositiva de título">
  <p:cSld name="1_Diapositiva de título">
    <p:spTree>
      <p:nvGrpSpPr>
        <p:cNvPr id="1" name="Shape 18"/>
        <p:cNvGrpSpPr/>
        <p:nvPr/>
      </p:nvGrpSpPr>
      <p:grpSpPr>
        <a:xfrm>
          <a:off x="0" y="0"/>
          <a:ext cx="0" cy="0"/>
          <a:chOff x="0" y="0"/>
          <a:chExt cx="0" cy="0"/>
        </a:xfrm>
      </p:grpSpPr>
      <p:pic>
        <p:nvPicPr>
          <p:cNvPr id="19" name="Google Shape;19;p7" descr="Forma"/>
          <p:cNvPicPr preferRelativeResize="0"/>
          <p:nvPr/>
        </p:nvPicPr>
        <p:blipFill rotWithShape="1">
          <a:blip r:embed="rId2">
            <a:alphaModFix/>
          </a:blip>
          <a:srcRect/>
          <a:stretch/>
        </p:blipFill>
        <p:spPr>
          <a:xfrm>
            <a:off x="381" y="0"/>
            <a:ext cx="12191238"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Diapositiva de título">
  <p:cSld name="2_Diapositiva de título">
    <p:spTree>
      <p:nvGrpSpPr>
        <p:cNvPr id="1" name="Shape 20"/>
        <p:cNvGrpSpPr/>
        <p:nvPr/>
      </p:nvGrpSpPr>
      <p:grpSpPr>
        <a:xfrm>
          <a:off x="0" y="0"/>
          <a:ext cx="0" cy="0"/>
          <a:chOff x="0" y="0"/>
          <a:chExt cx="0" cy="0"/>
        </a:xfrm>
      </p:grpSpPr>
      <p:pic>
        <p:nvPicPr>
          <p:cNvPr id="21" name="Google Shape;21;p8" descr="Imagen que contiene Forma&#10;&#10;Descripción generada automáticamente"/>
          <p:cNvPicPr preferRelativeResize="0"/>
          <p:nvPr/>
        </p:nvPicPr>
        <p:blipFill rotWithShape="1">
          <a:blip r:embed="rId2">
            <a:alphaModFix/>
          </a:blip>
          <a:srcRect/>
          <a:stretch/>
        </p:blipFill>
        <p:spPr>
          <a:xfrm>
            <a:off x="381" y="0"/>
            <a:ext cx="12191238"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2"/>
        <p:cNvGrpSpPr/>
        <p:nvPr/>
      </p:nvGrpSpPr>
      <p:grpSpPr>
        <a:xfrm>
          <a:off x="0" y="0"/>
          <a:ext cx="0" cy="0"/>
          <a:chOff x="0" y="0"/>
          <a:chExt cx="0" cy="0"/>
        </a:xfrm>
      </p:grpSpPr>
      <p:sp>
        <p:nvSpPr>
          <p:cNvPr id="23" name="Google Shape;23;p9"/>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 name="Google Shape;24;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8"/>
        <p:cNvGrpSpPr/>
        <p:nvPr/>
      </p:nvGrpSpPr>
      <p:grpSpPr>
        <a:xfrm>
          <a:off x="0" y="0"/>
          <a:ext cx="0" cy="0"/>
          <a:chOff x="0" y="0"/>
          <a:chExt cx="0" cy="0"/>
        </a:xfrm>
      </p:grpSpPr>
      <p:sp>
        <p:nvSpPr>
          <p:cNvPr id="29" name="Google Shape;29;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4"/>
        <p:cNvGrpSpPr/>
        <p:nvPr/>
      </p:nvGrpSpPr>
      <p:grpSpPr>
        <a:xfrm>
          <a:off x="0" y="0"/>
          <a:ext cx="0" cy="0"/>
          <a:chOff x="0" y="0"/>
          <a:chExt cx="0" cy="0"/>
        </a:xfrm>
      </p:grpSpPr>
      <p:sp>
        <p:nvSpPr>
          <p:cNvPr id="35" name="Google Shape;35;p11"/>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1"/>
        <p:cNvGrpSpPr/>
        <p:nvPr/>
      </p:nvGrpSpPr>
      <p:grpSpPr>
        <a:xfrm>
          <a:off x="0" y="0"/>
          <a:ext cx="0" cy="0"/>
          <a:chOff x="0" y="0"/>
          <a:chExt cx="0" cy="0"/>
        </a:xfrm>
      </p:grpSpPr>
      <p:sp>
        <p:nvSpPr>
          <p:cNvPr id="42" name="Google Shape;42;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 name="Google Shape;43;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5"/>
        <p:cNvGrpSpPr/>
        <p:nvPr/>
      </p:nvGrpSpPr>
      <p:grpSpPr>
        <a:xfrm>
          <a:off x="0" y="0"/>
          <a:ext cx="0" cy="0"/>
          <a:chOff x="0" y="0"/>
          <a:chExt cx="0" cy="0"/>
        </a:xfrm>
      </p:grpSpPr>
      <p:sp>
        <p:nvSpPr>
          <p:cNvPr id="56" name="Google Shape;56;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 name="Google Shape;57;p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6" name="Google Shape;86;p3"/>
          <p:cNvSpPr txBox="1"/>
          <p:nvPr/>
        </p:nvSpPr>
        <p:spPr>
          <a:xfrm>
            <a:off x="645246" y="3063339"/>
            <a:ext cx="109014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s-419" sz="4400" b="1" i="0" u="none" strike="noStrike" cap="none">
                <a:solidFill>
                  <a:schemeClr val="lt1"/>
                </a:solidFill>
                <a:latin typeface="Calibri"/>
                <a:ea typeface="Calibri"/>
                <a:cs typeface="Calibri"/>
                <a:sym typeface="Calibri"/>
              </a:rPr>
              <a:t>Avance del Mar</a:t>
            </a:r>
            <a:endParaRPr sz="4400" b="1"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Google Shape;155;p30">
            <a:extLst>
              <a:ext uri="{FF2B5EF4-FFF2-40B4-BE49-F238E27FC236}">
                <a16:creationId xmlns:a16="http://schemas.microsoft.com/office/drawing/2014/main" id="{A3E94DB6-AC29-7E5E-A743-D6566D8EF89D}"/>
              </a:ext>
            </a:extLst>
          </p:cNvPr>
          <p:cNvSpPr/>
          <p:nvPr/>
        </p:nvSpPr>
        <p:spPr>
          <a:xfrm>
            <a:off x="402868" y="1716712"/>
            <a:ext cx="11386264" cy="1037840"/>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dirty="0"/>
          </a:p>
        </p:txBody>
      </p:sp>
      <p:sp>
        <p:nvSpPr>
          <p:cNvPr id="124" name="Google Shape;124;g245f5b426fc_0_2"/>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26" name="Google Shape;126;g245f5b426fc_0_2"/>
          <p:cNvSpPr txBox="1"/>
          <p:nvPr/>
        </p:nvSpPr>
        <p:spPr>
          <a:xfrm>
            <a:off x="340345" y="727143"/>
            <a:ext cx="41388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lang="es-419" sz="2700" b="1" dirty="0">
              <a:solidFill>
                <a:srgbClr val="423B71"/>
              </a:solidFill>
              <a:latin typeface="Calibri"/>
              <a:ea typeface="Calibri"/>
              <a:cs typeface="Calibri"/>
              <a:sym typeface="Calibri"/>
            </a:endParaRPr>
          </a:p>
          <a:p>
            <a:pPr marL="0" marR="0" lvl="0" indent="0" algn="l" rtl="0">
              <a:lnSpc>
                <a:spcPct val="100000"/>
              </a:lnSpc>
              <a:spcBef>
                <a:spcPts val="0"/>
              </a:spcBef>
              <a:spcAft>
                <a:spcPts val="0"/>
              </a:spcAft>
              <a:buNone/>
            </a:pPr>
            <a:r>
              <a:rPr lang="es-419" sz="2700" b="1" dirty="0">
                <a:solidFill>
                  <a:srgbClr val="423B71"/>
                </a:solidFill>
                <a:latin typeface="Calibri"/>
                <a:ea typeface="Calibri"/>
                <a:cs typeface="Calibri"/>
                <a:sym typeface="Calibri"/>
              </a:rPr>
              <a:t>Analicemos la situación</a:t>
            </a:r>
            <a:endParaRPr dirty="0"/>
          </a:p>
        </p:txBody>
      </p:sp>
      <p:sp>
        <p:nvSpPr>
          <p:cNvPr id="3" name="Google Shape;133;p1">
            <a:extLst>
              <a:ext uri="{FF2B5EF4-FFF2-40B4-BE49-F238E27FC236}">
                <a16:creationId xmlns:a16="http://schemas.microsoft.com/office/drawing/2014/main" id="{A8CACF7A-5707-4ACA-136A-B273D8F9FC6B}"/>
              </a:ext>
            </a:extLst>
          </p:cNvPr>
          <p:cNvSpPr txBox="1"/>
          <p:nvPr/>
        </p:nvSpPr>
        <p:spPr>
          <a:xfrm>
            <a:off x="402867" y="1923596"/>
            <a:ext cx="11386263" cy="461624"/>
          </a:xfrm>
          <a:prstGeom prst="rect">
            <a:avLst/>
          </a:prstGeom>
          <a:noFill/>
          <a:ln>
            <a:noFill/>
          </a:ln>
        </p:spPr>
        <p:txBody>
          <a:bodyPr spcFirstLastPara="1" wrap="square" lIns="91425" tIns="45700" rIns="91425" bIns="45700" anchor="t" anchorCtr="0">
            <a:spAutoFit/>
          </a:bodyPr>
          <a:lstStyle/>
          <a:p>
            <a:r>
              <a:rPr lang="es-MX" sz="2400" dirty="0">
                <a:latin typeface="Calibri"/>
                <a:cs typeface="Calibri"/>
                <a:sym typeface="Calibri"/>
              </a:rPr>
              <a:t>3. ¿Cuántos metros habrá avanzado el mar en Antofagasta y Constitución en 50 años más? </a:t>
            </a:r>
          </a:p>
        </p:txBody>
      </p:sp>
      <p:pic>
        <p:nvPicPr>
          <p:cNvPr id="5" name="Google Shape;160;p20" descr="Hornitos: el exclusivo oasis en medio del desierto | 24horas">
            <a:extLst>
              <a:ext uri="{FF2B5EF4-FFF2-40B4-BE49-F238E27FC236}">
                <a16:creationId xmlns:a16="http://schemas.microsoft.com/office/drawing/2014/main" id="{92EAB97B-4C73-5125-22D4-BE07FC2EC8EB}"/>
              </a:ext>
            </a:extLst>
          </p:cNvPr>
          <p:cNvPicPr preferRelativeResize="0"/>
          <p:nvPr/>
        </p:nvPicPr>
        <p:blipFill rotWithShape="1">
          <a:blip r:embed="rId3">
            <a:alphaModFix/>
          </a:blip>
          <a:srcRect/>
          <a:stretch/>
        </p:blipFill>
        <p:spPr>
          <a:xfrm>
            <a:off x="3353464" y="2868545"/>
            <a:ext cx="5715000" cy="3262312"/>
          </a:xfrm>
          <a:prstGeom prst="rect">
            <a:avLst/>
          </a:prstGeom>
          <a:noFill/>
          <a:ln>
            <a:noFill/>
          </a:ln>
        </p:spPr>
      </p:pic>
    </p:spTree>
    <p:extLst>
      <p:ext uri="{BB962C8B-B14F-4D97-AF65-F5344CB8AC3E}">
        <p14:creationId xmlns:p14="http://schemas.microsoft.com/office/powerpoint/2010/main" val="2994624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Google Shape;155;p30">
            <a:extLst>
              <a:ext uri="{FF2B5EF4-FFF2-40B4-BE49-F238E27FC236}">
                <a16:creationId xmlns:a16="http://schemas.microsoft.com/office/drawing/2014/main" id="{A3E94DB6-AC29-7E5E-A743-D6566D8EF89D}"/>
              </a:ext>
            </a:extLst>
          </p:cNvPr>
          <p:cNvSpPr/>
          <p:nvPr/>
        </p:nvSpPr>
        <p:spPr>
          <a:xfrm>
            <a:off x="402868" y="1716712"/>
            <a:ext cx="11122825" cy="813838"/>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dirty="0"/>
          </a:p>
        </p:txBody>
      </p:sp>
      <p:sp>
        <p:nvSpPr>
          <p:cNvPr id="124" name="Google Shape;124;g245f5b426fc_0_2"/>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26" name="Google Shape;126;g245f5b426fc_0_2"/>
          <p:cNvSpPr txBox="1"/>
          <p:nvPr/>
        </p:nvSpPr>
        <p:spPr>
          <a:xfrm>
            <a:off x="340345" y="727143"/>
            <a:ext cx="41388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lang="es-419" sz="2700" b="1" dirty="0">
              <a:solidFill>
                <a:srgbClr val="423B71"/>
              </a:solidFill>
              <a:latin typeface="Calibri"/>
              <a:ea typeface="Calibri"/>
              <a:cs typeface="Calibri"/>
              <a:sym typeface="Calibri"/>
            </a:endParaRPr>
          </a:p>
          <a:p>
            <a:pPr marL="0" marR="0" lvl="0" indent="0" algn="l" rtl="0">
              <a:lnSpc>
                <a:spcPct val="100000"/>
              </a:lnSpc>
              <a:spcBef>
                <a:spcPts val="0"/>
              </a:spcBef>
              <a:spcAft>
                <a:spcPts val="0"/>
              </a:spcAft>
              <a:buNone/>
            </a:pPr>
            <a:r>
              <a:rPr lang="es-419" sz="2700" b="1" dirty="0">
                <a:solidFill>
                  <a:srgbClr val="423B71"/>
                </a:solidFill>
                <a:latin typeface="Calibri"/>
                <a:ea typeface="Calibri"/>
                <a:cs typeface="Calibri"/>
                <a:sym typeface="Calibri"/>
              </a:rPr>
              <a:t>Analicemos la situación</a:t>
            </a:r>
            <a:endParaRPr dirty="0"/>
          </a:p>
        </p:txBody>
      </p:sp>
      <p:sp>
        <p:nvSpPr>
          <p:cNvPr id="3" name="Google Shape;133;p1">
            <a:extLst>
              <a:ext uri="{FF2B5EF4-FFF2-40B4-BE49-F238E27FC236}">
                <a16:creationId xmlns:a16="http://schemas.microsoft.com/office/drawing/2014/main" id="{A8CACF7A-5707-4ACA-136A-B273D8F9FC6B}"/>
              </a:ext>
            </a:extLst>
          </p:cNvPr>
          <p:cNvSpPr txBox="1"/>
          <p:nvPr/>
        </p:nvSpPr>
        <p:spPr>
          <a:xfrm>
            <a:off x="402868" y="1923596"/>
            <a:ext cx="1112282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MX" sz="2400" dirty="0">
                <a:latin typeface="Calibri"/>
                <a:cs typeface="Calibri"/>
                <a:sym typeface="Calibri"/>
              </a:rPr>
              <a:t>4. ¿Cuántos metros habrá avanzado el mar Antofagasta y Constitución en 30 años más? </a:t>
            </a:r>
          </a:p>
        </p:txBody>
      </p:sp>
      <p:pic>
        <p:nvPicPr>
          <p:cNvPr id="4" name="Google Shape;169;p21">
            <a:extLst>
              <a:ext uri="{FF2B5EF4-FFF2-40B4-BE49-F238E27FC236}">
                <a16:creationId xmlns:a16="http://schemas.microsoft.com/office/drawing/2014/main" id="{D8016ED4-5F77-BBC8-C9D9-4F3C57377C0D}"/>
              </a:ext>
            </a:extLst>
          </p:cNvPr>
          <p:cNvPicPr preferRelativeResize="0"/>
          <p:nvPr/>
        </p:nvPicPr>
        <p:blipFill>
          <a:blip r:embed="rId3">
            <a:alphaModFix/>
          </a:blip>
          <a:stretch>
            <a:fillRect/>
          </a:stretch>
        </p:blipFill>
        <p:spPr>
          <a:xfrm>
            <a:off x="3508194" y="2976806"/>
            <a:ext cx="5502100" cy="3154051"/>
          </a:xfrm>
          <a:prstGeom prst="rect">
            <a:avLst/>
          </a:prstGeom>
          <a:noFill/>
          <a:ln>
            <a:noFill/>
          </a:ln>
        </p:spPr>
      </p:pic>
    </p:spTree>
    <p:extLst>
      <p:ext uri="{BB962C8B-B14F-4D97-AF65-F5344CB8AC3E}">
        <p14:creationId xmlns:p14="http://schemas.microsoft.com/office/powerpoint/2010/main" val="4184629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Google Shape;155;p30">
            <a:extLst>
              <a:ext uri="{FF2B5EF4-FFF2-40B4-BE49-F238E27FC236}">
                <a16:creationId xmlns:a16="http://schemas.microsoft.com/office/drawing/2014/main" id="{A3E94DB6-AC29-7E5E-A743-D6566D8EF89D}"/>
              </a:ext>
            </a:extLst>
          </p:cNvPr>
          <p:cNvSpPr/>
          <p:nvPr/>
        </p:nvSpPr>
        <p:spPr>
          <a:xfrm>
            <a:off x="402868" y="1716712"/>
            <a:ext cx="10665623" cy="813838"/>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dirty="0"/>
          </a:p>
        </p:txBody>
      </p:sp>
      <p:sp>
        <p:nvSpPr>
          <p:cNvPr id="124" name="Google Shape;124;g245f5b426fc_0_2"/>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26" name="Google Shape;126;g245f5b426fc_0_2"/>
          <p:cNvSpPr txBox="1"/>
          <p:nvPr/>
        </p:nvSpPr>
        <p:spPr>
          <a:xfrm>
            <a:off x="340345" y="727143"/>
            <a:ext cx="41388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lang="es-419" sz="2700" b="1" dirty="0">
              <a:solidFill>
                <a:srgbClr val="423B71"/>
              </a:solidFill>
              <a:latin typeface="Calibri"/>
              <a:ea typeface="Calibri"/>
              <a:cs typeface="Calibri"/>
              <a:sym typeface="Calibri"/>
            </a:endParaRPr>
          </a:p>
          <a:p>
            <a:pPr marL="0" marR="0" lvl="0" indent="0" algn="l" rtl="0">
              <a:lnSpc>
                <a:spcPct val="100000"/>
              </a:lnSpc>
              <a:spcBef>
                <a:spcPts val="0"/>
              </a:spcBef>
              <a:spcAft>
                <a:spcPts val="0"/>
              </a:spcAft>
              <a:buNone/>
            </a:pPr>
            <a:r>
              <a:rPr lang="es-419" sz="2700" b="1" dirty="0">
                <a:solidFill>
                  <a:srgbClr val="423B71"/>
                </a:solidFill>
                <a:latin typeface="Calibri"/>
                <a:ea typeface="Calibri"/>
                <a:cs typeface="Calibri"/>
                <a:sym typeface="Calibri"/>
              </a:rPr>
              <a:t>Analicemos la situación</a:t>
            </a:r>
            <a:endParaRPr dirty="0"/>
          </a:p>
        </p:txBody>
      </p:sp>
      <p:sp>
        <p:nvSpPr>
          <p:cNvPr id="4" name="Google Shape;175;p23">
            <a:extLst>
              <a:ext uri="{FF2B5EF4-FFF2-40B4-BE49-F238E27FC236}">
                <a16:creationId xmlns:a16="http://schemas.microsoft.com/office/drawing/2014/main" id="{47A08F75-FBC4-C284-7364-15D39A56A8B6}"/>
              </a:ext>
            </a:extLst>
          </p:cNvPr>
          <p:cNvSpPr txBox="1"/>
          <p:nvPr/>
        </p:nvSpPr>
        <p:spPr>
          <a:xfrm>
            <a:off x="578091" y="1769631"/>
            <a:ext cx="104904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2400" dirty="0">
                <a:latin typeface="Calibri"/>
                <a:cs typeface="Calibri"/>
                <a:sym typeface="Calibri"/>
              </a:rPr>
              <a:t>5. Escribe una fórmula que describa la relación entre el tiempo y el avance del mar para las zonas costeras de Antofagasta y Constitución. </a:t>
            </a:r>
            <a:endParaRPr sz="2400" dirty="0">
              <a:latin typeface="Calibri"/>
              <a:cs typeface="Calibri"/>
              <a:sym typeface="Calibri"/>
            </a:endParaRPr>
          </a:p>
        </p:txBody>
      </p:sp>
      <p:pic>
        <p:nvPicPr>
          <p:cNvPr id="6" name="Google Shape;177;p23">
            <a:extLst>
              <a:ext uri="{FF2B5EF4-FFF2-40B4-BE49-F238E27FC236}">
                <a16:creationId xmlns:a16="http://schemas.microsoft.com/office/drawing/2014/main" id="{392DBBEF-0B9A-28D6-3A16-6F393ADA9E46}"/>
              </a:ext>
            </a:extLst>
          </p:cNvPr>
          <p:cNvPicPr preferRelativeResize="0"/>
          <p:nvPr/>
        </p:nvPicPr>
        <p:blipFill>
          <a:blip r:embed="rId3">
            <a:alphaModFix/>
          </a:blip>
          <a:stretch>
            <a:fillRect/>
          </a:stretch>
        </p:blipFill>
        <p:spPr>
          <a:xfrm>
            <a:off x="4465673" y="3657600"/>
            <a:ext cx="3777671" cy="2798447"/>
          </a:xfrm>
          <a:prstGeom prst="rect">
            <a:avLst/>
          </a:prstGeom>
          <a:noFill/>
          <a:ln>
            <a:noFill/>
          </a:ln>
        </p:spPr>
      </p:pic>
    </p:spTree>
    <p:extLst>
      <p:ext uri="{BB962C8B-B14F-4D97-AF65-F5344CB8AC3E}">
        <p14:creationId xmlns:p14="http://schemas.microsoft.com/office/powerpoint/2010/main" val="165967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Google Shape;155;p30">
            <a:extLst>
              <a:ext uri="{FF2B5EF4-FFF2-40B4-BE49-F238E27FC236}">
                <a16:creationId xmlns:a16="http://schemas.microsoft.com/office/drawing/2014/main" id="{A3E94DB6-AC29-7E5E-A743-D6566D8EF89D}"/>
              </a:ext>
            </a:extLst>
          </p:cNvPr>
          <p:cNvSpPr/>
          <p:nvPr/>
        </p:nvSpPr>
        <p:spPr>
          <a:xfrm>
            <a:off x="402868" y="1670256"/>
            <a:ext cx="10665623" cy="813838"/>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dirty="0"/>
          </a:p>
        </p:txBody>
      </p:sp>
      <p:sp>
        <p:nvSpPr>
          <p:cNvPr id="124" name="Google Shape;124;g245f5b426fc_0_2"/>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26" name="Google Shape;126;g245f5b426fc_0_2"/>
          <p:cNvSpPr txBox="1"/>
          <p:nvPr/>
        </p:nvSpPr>
        <p:spPr>
          <a:xfrm>
            <a:off x="340345" y="727143"/>
            <a:ext cx="41388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lang="es-419" sz="2700" b="1" dirty="0">
              <a:solidFill>
                <a:srgbClr val="423B71"/>
              </a:solidFill>
              <a:latin typeface="Calibri"/>
              <a:ea typeface="Calibri"/>
              <a:cs typeface="Calibri"/>
              <a:sym typeface="Calibri"/>
            </a:endParaRPr>
          </a:p>
          <a:p>
            <a:pPr marL="0" marR="0" lvl="0" indent="0" algn="l" rtl="0">
              <a:lnSpc>
                <a:spcPct val="100000"/>
              </a:lnSpc>
              <a:spcBef>
                <a:spcPts val="0"/>
              </a:spcBef>
              <a:spcAft>
                <a:spcPts val="0"/>
              </a:spcAft>
              <a:buNone/>
            </a:pPr>
            <a:r>
              <a:rPr lang="es-419" sz="2700" b="1" dirty="0">
                <a:solidFill>
                  <a:srgbClr val="423B71"/>
                </a:solidFill>
                <a:latin typeface="Calibri"/>
                <a:ea typeface="Calibri"/>
                <a:cs typeface="Calibri"/>
                <a:sym typeface="Calibri"/>
              </a:rPr>
              <a:t>Analicemos la situación</a:t>
            </a:r>
            <a:endParaRPr dirty="0"/>
          </a:p>
        </p:txBody>
      </p:sp>
      <p:sp>
        <p:nvSpPr>
          <p:cNvPr id="4" name="Google Shape;175;p23">
            <a:extLst>
              <a:ext uri="{FF2B5EF4-FFF2-40B4-BE49-F238E27FC236}">
                <a16:creationId xmlns:a16="http://schemas.microsoft.com/office/drawing/2014/main" id="{47A08F75-FBC4-C284-7364-15D39A56A8B6}"/>
              </a:ext>
            </a:extLst>
          </p:cNvPr>
          <p:cNvSpPr txBox="1"/>
          <p:nvPr/>
        </p:nvSpPr>
        <p:spPr>
          <a:xfrm>
            <a:off x="578091" y="1769631"/>
            <a:ext cx="104904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MX" sz="2400" b="0" i="0" u="none" strike="noStrike" cap="none" dirty="0">
                <a:solidFill>
                  <a:srgbClr val="000000"/>
                </a:solidFill>
                <a:latin typeface="Calibri"/>
                <a:ea typeface="Calibri"/>
                <a:cs typeface="Calibri"/>
                <a:sym typeface="Calibri"/>
              </a:rPr>
              <a:t>6. Utiliza las fórmulas para calcular el avance del mar después de 2 años.</a:t>
            </a:r>
          </a:p>
        </p:txBody>
      </p:sp>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CFC11EC1-271F-7B34-4D6C-86AB10A267FF}"/>
                  </a:ext>
                </a:extLst>
              </p:cNvPr>
              <p:cNvSpPr txBox="1"/>
              <p:nvPr/>
            </p:nvSpPr>
            <p:spPr>
              <a:xfrm>
                <a:off x="1425159" y="4088403"/>
                <a:ext cx="3725373" cy="8925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L" sz="4400" b="0" i="1" smtClean="0">
                          <a:latin typeface="Cambria Math" panose="02040503050406030204" pitchFamily="18" charset="0"/>
                        </a:rPr>
                        <m:t>𝑦</m:t>
                      </m:r>
                      <m:r>
                        <a:rPr lang="es-CL" sz="4400" b="0" i="1" smtClean="0">
                          <a:latin typeface="Cambria Math" panose="02040503050406030204" pitchFamily="18" charset="0"/>
                        </a:rPr>
                        <m:t>=0,6⋅</m:t>
                      </m:r>
                      <m:r>
                        <a:rPr lang="es-CL" sz="4400" b="0" i="1" smtClean="0">
                          <a:latin typeface="Cambria Math" panose="02040503050406030204" pitchFamily="18" charset="0"/>
                        </a:rPr>
                        <m:t>𝑥</m:t>
                      </m:r>
                    </m:oMath>
                  </m:oMathPara>
                </a14:m>
                <a:endParaRPr lang="es-CL" sz="4400" b="0" dirty="0"/>
              </a:p>
              <a:p>
                <a:endParaRPr lang="es-CL" dirty="0"/>
              </a:p>
            </p:txBody>
          </p:sp>
        </mc:Choice>
        <mc:Fallback xmlns="">
          <p:sp>
            <p:nvSpPr>
              <p:cNvPr id="3" name="CuadroTexto 2">
                <a:extLst>
                  <a:ext uri="{FF2B5EF4-FFF2-40B4-BE49-F238E27FC236}">
                    <a16:creationId xmlns:a16="http://schemas.microsoft.com/office/drawing/2014/main" id="{CFC11EC1-271F-7B34-4D6C-86AB10A267FF}"/>
                  </a:ext>
                </a:extLst>
              </p:cNvPr>
              <p:cNvSpPr txBox="1">
                <a:spLocks noRot="1" noChangeAspect="1" noMove="1" noResize="1" noEditPoints="1" noAdjustHandles="1" noChangeArrowheads="1" noChangeShapeType="1" noTextEdit="1"/>
              </p:cNvSpPr>
              <p:nvPr/>
            </p:nvSpPr>
            <p:spPr>
              <a:xfrm>
                <a:off x="1425159" y="4088403"/>
                <a:ext cx="3725373" cy="892552"/>
              </a:xfrm>
              <a:prstGeom prst="rect">
                <a:avLst/>
              </a:prstGeom>
              <a:blipFill>
                <a:blip r:embed="rId3"/>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781F53BA-B041-28B6-74D2-65D653143B94}"/>
                  </a:ext>
                </a:extLst>
              </p:cNvPr>
              <p:cNvSpPr txBox="1"/>
              <p:nvPr/>
            </p:nvSpPr>
            <p:spPr>
              <a:xfrm>
                <a:off x="6646717" y="4088403"/>
                <a:ext cx="3725373" cy="8925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L" sz="4400" b="0" i="1" smtClean="0">
                          <a:latin typeface="Cambria Math" panose="02040503050406030204" pitchFamily="18" charset="0"/>
                        </a:rPr>
                        <m:t>𝑦</m:t>
                      </m:r>
                      <m:r>
                        <a:rPr lang="es-CL" sz="4400" b="0" i="1" smtClean="0">
                          <a:latin typeface="Cambria Math" panose="02040503050406030204" pitchFamily="18" charset="0"/>
                        </a:rPr>
                        <m:t>=0,8⋅</m:t>
                      </m:r>
                      <m:r>
                        <a:rPr lang="es-CL" sz="4400" b="0" i="1" smtClean="0">
                          <a:latin typeface="Cambria Math" panose="02040503050406030204" pitchFamily="18" charset="0"/>
                        </a:rPr>
                        <m:t>𝑥</m:t>
                      </m:r>
                    </m:oMath>
                  </m:oMathPara>
                </a14:m>
                <a:endParaRPr lang="es-CL" sz="4400" b="0" dirty="0"/>
              </a:p>
              <a:p>
                <a:endParaRPr lang="es-CL" dirty="0"/>
              </a:p>
            </p:txBody>
          </p:sp>
        </mc:Choice>
        <mc:Fallback xmlns="">
          <p:sp>
            <p:nvSpPr>
              <p:cNvPr id="5" name="CuadroTexto 4">
                <a:extLst>
                  <a:ext uri="{FF2B5EF4-FFF2-40B4-BE49-F238E27FC236}">
                    <a16:creationId xmlns:a16="http://schemas.microsoft.com/office/drawing/2014/main" id="{781F53BA-B041-28B6-74D2-65D653143B94}"/>
                  </a:ext>
                </a:extLst>
              </p:cNvPr>
              <p:cNvSpPr txBox="1">
                <a:spLocks noRot="1" noChangeAspect="1" noMove="1" noResize="1" noEditPoints="1" noAdjustHandles="1" noChangeArrowheads="1" noChangeShapeType="1" noTextEdit="1"/>
              </p:cNvSpPr>
              <p:nvPr/>
            </p:nvSpPr>
            <p:spPr>
              <a:xfrm>
                <a:off x="6646717" y="4088403"/>
                <a:ext cx="3725373" cy="892552"/>
              </a:xfrm>
              <a:prstGeom prst="rect">
                <a:avLst/>
              </a:prstGeom>
              <a:blipFill>
                <a:blip r:embed="rId4"/>
                <a:stretch>
                  <a:fillRect/>
                </a:stretch>
              </a:blipFill>
            </p:spPr>
            <p:txBody>
              <a:bodyPr/>
              <a:lstStyle/>
              <a:p>
                <a:r>
                  <a:rPr lang="es-CL">
                    <a:noFill/>
                  </a:rPr>
                  <a:t> </a:t>
                </a:r>
              </a:p>
            </p:txBody>
          </p:sp>
        </mc:Fallback>
      </mc:AlternateContent>
      <p:sp>
        <p:nvSpPr>
          <p:cNvPr id="7" name="CuadroTexto 6">
            <a:extLst>
              <a:ext uri="{FF2B5EF4-FFF2-40B4-BE49-F238E27FC236}">
                <a16:creationId xmlns:a16="http://schemas.microsoft.com/office/drawing/2014/main" id="{C415CC26-8B05-F645-125C-4B0AB1459C76}"/>
              </a:ext>
            </a:extLst>
          </p:cNvPr>
          <p:cNvSpPr txBox="1"/>
          <p:nvPr/>
        </p:nvSpPr>
        <p:spPr>
          <a:xfrm>
            <a:off x="1618158" y="3207973"/>
            <a:ext cx="3339376" cy="646331"/>
          </a:xfrm>
          <a:prstGeom prst="rect">
            <a:avLst/>
          </a:prstGeom>
          <a:noFill/>
        </p:spPr>
        <p:txBody>
          <a:bodyPr wrap="none" rtlCol="0">
            <a:spAutoFit/>
          </a:bodyPr>
          <a:lstStyle/>
          <a:p>
            <a:r>
              <a:rPr lang="es-CL" sz="3600" dirty="0">
                <a:solidFill>
                  <a:srgbClr val="63B698"/>
                </a:solidFill>
              </a:rPr>
              <a:t>En Antofagasta</a:t>
            </a:r>
          </a:p>
        </p:txBody>
      </p:sp>
      <p:sp>
        <p:nvSpPr>
          <p:cNvPr id="8" name="CuadroTexto 7">
            <a:extLst>
              <a:ext uri="{FF2B5EF4-FFF2-40B4-BE49-F238E27FC236}">
                <a16:creationId xmlns:a16="http://schemas.microsoft.com/office/drawing/2014/main" id="{E2486CC0-5E9D-5AA3-D8C9-1D6C688769C0}"/>
              </a:ext>
            </a:extLst>
          </p:cNvPr>
          <p:cNvSpPr txBox="1"/>
          <p:nvPr/>
        </p:nvSpPr>
        <p:spPr>
          <a:xfrm>
            <a:off x="6646717" y="3207973"/>
            <a:ext cx="3416320" cy="646331"/>
          </a:xfrm>
          <a:prstGeom prst="rect">
            <a:avLst/>
          </a:prstGeom>
          <a:noFill/>
        </p:spPr>
        <p:txBody>
          <a:bodyPr wrap="none" rtlCol="0">
            <a:spAutoFit/>
          </a:bodyPr>
          <a:lstStyle/>
          <a:p>
            <a:r>
              <a:rPr lang="es-CL" sz="3600" dirty="0">
                <a:solidFill>
                  <a:srgbClr val="63B698"/>
                </a:solidFill>
              </a:rPr>
              <a:t>En Constitución</a:t>
            </a:r>
          </a:p>
        </p:txBody>
      </p:sp>
    </p:spTree>
    <p:extLst>
      <p:ext uri="{BB962C8B-B14F-4D97-AF65-F5344CB8AC3E}">
        <p14:creationId xmlns:p14="http://schemas.microsoft.com/office/powerpoint/2010/main" val="2692102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1" name="Google Shape;155;p30">
            <a:extLst>
              <a:ext uri="{FF2B5EF4-FFF2-40B4-BE49-F238E27FC236}">
                <a16:creationId xmlns:a16="http://schemas.microsoft.com/office/drawing/2014/main" id="{6B3F179F-C370-6E94-50DA-DCF81F7998B8}"/>
              </a:ext>
            </a:extLst>
          </p:cNvPr>
          <p:cNvSpPr/>
          <p:nvPr/>
        </p:nvSpPr>
        <p:spPr>
          <a:xfrm>
            <a:off x="337577" y="1628435"/>
            <a:ext cx="11048397" cy="752364"/>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dirty="0"/>
          </a:p>
        </p:txBody>
      </p:sp>
      <p:sp>
        <p:nvSpPr>
          <p:cNvPr id="191" name="Google Shape;191;p26"/>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92" name="Google Shape;192;p26"/>
          <p:cNvSpPr txBox="1"/>
          <p:nvPr/>
        </p:nvSpPr>
        <p:spPr>
          <a:xfrm>
            <a:off x="334468" y="1485721"/>
            <a:ext cx="104904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000" dirty="0">
              <a:latin typeface="Calibri"/>
              <a:ea typeface="Calibri"/>
              <a:cs typeface="Calibri"/>
              <a:sym typeface="Calibri"/>
            </a:endParaRPr>
          </a:p>
          <a:p>
            <a:pPr marL="0" marR="0" lvl="0" indent="0" algn="l" rtl="0">
              <a:lnSpc>
                <a:spcPct val="100000"/>
              </a:lnSpc>
              <a:spcBef>
                <a:spcPts val="0"/>
              </a:spcBef>
              <a:spcAft>
                <a:spcPts val="0"/>
              </a:spcAft>
              <a:buNone/>
            </a:pPr>
            <a:r>
              <a:rPr lang="es-419" sz="2400" dirty="0">
                <a:latin typeface="Calibri"/>
                <a:cs typeface="Calibri"/>
                <a:sym typeface="Calibri"/>
              </a:rPr>
              <a:t>6. Utiliza las fórmulas para calcular el avance del mar después de 2 años.</a:t>
            </a:r>
            <a:endParaRPr sz="2400" dirty="0">
              <a:latin typeface="Calibri"/>
              <a:cs typeface="Calibri"/>
              <a:sym typeface="Calibri"/>
            </a:endParaRPr>
          </a:p>
        </p:txBody>
      </p:sp>
      <p:sp>
        <p:nvSpPr>
          <p:cNvPr id="193" name="Google Shape;193;p26"/>
          <p:cNvSpPr txBox="1"/>
          <p:nvPr/>
        </p:nvSpPr>
        <p:spPr>
          <a:xfrm>
            <a:off x="337577" y="1057100"/>
            <a:ext cx="4211700" cy="507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s-419" sz="2700" b="1">
                <a:solidFill>
                  <a:srgbClr val="423B71"/>
                </a:solidFill>
                <a:latin typeface="Calibri"/>
                <a:ea typeface="Calibri"/>
                <a:cs typeface="Calibri"/>
                <a:sym typeface="Calibri"/>
              </a:rPr>
              <a:t>Analicemos la situación</a:t>
            </a:r>
            <a:endParaRPr/>
          </a:p>
        </p:txBody>
      </p:sp>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51948F0B-F5D8-1514-F444-DC84567F7E76}"/>
                  </a:ext>
                </a:extLst>
              </p:cNvPr>
              <p:cNvSpPr txBox="1"/>
              <p:nvPr/>
            </p:nvSpPr>
            <p:spPr>
              <a:xfrm>
                <a:off x="1203567" y="3033559"/>
                <a:ext cx="3758729" cy="156966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L" sz="4400" b="0" i="1" smtClean="0">
                          <a:latin typeface="Cambria Math" panose="02040503050406030204" pitchFamily="18" charset="0"/>
                        </a:rPr>
                        <m:t>𝑦</m:t>
                      </m:r>
                      <m:r>
                        <a:rPr lang="es-CL" sz="4400" b="0" i="1" smtClean="0">
                          <a:latin typeface="Cambria Math" panose="02040503050406030204" pitchFamily="18" charset="0"/>
                        </a:rPr>
                        <m:t>=0,6⋅</m:t>
                      </m:r>
                      <m:r>
                        <a:rPr lang="es-CL" sz="4400" b="0" i="1" smtClean="0">
                          <a:latin typeface="Cambria Math" panose="02040503050406030204" pitchFamily="18" charset="0"/>
                        </a:rPr>
                        <m:t>𝑥</m:t>
                      </m:r>
                    </m:oMath>
                  </m:oMathPara>
                </a14:m>
                <a:endParaRPr lang="es-CL" sz="4400" b="0" dirty="0"/>
              </a:p>
              <a:p>
                <a:endParaRPr lang="es-CL" sz="4400" b="0" dirty="0"/>
              </a:p>
              <a:p>
                <a:endParaRPr lang="es-CL" dirty="0"/>
              </a:p>
            </p:txBody>
          </p:sp>
        </mc:Choice>
        <mc:Fallback xmlns="">
          <p:sp>
            <p:nvSpPr>
              <p:cNvPr id="2" name="CuadroTexto 1">
                <a:extLst>
                  <a:ext uri="{FF2B5EF4-FFF2-40B4-BE49-F238E27FC236}">
                    <a16:creationId xmlns:a16="http://schemas.microsoft.com/office/drawing/2014/main" id="{51948F0B-F5D8-1514-F444-DC84567F7E76}"/>
                  </a:ext>
                </a:extLst>
              </p:cNvPr>
              <p:cNvSpPr txBox="1">
                <a:spLocks noRot="1" noChangeAspect="1" noMove="1" noResize="1" noEditPoints="1" noAdjustHandles="1" noChangeArrowheads="1" noChangeShapeType="1" noTextEdit="1"/>
              </p:cNvSpPr>
              <p:nvPr/>
            </p:nvSpPr>
            <p:spPr>
              <a:xfrm>
                <a:off x="1203567" y="3033559"/>
                <a:ext cx="3758729" cy="1569660"/>
              </a:xfrm>
              <a:prstGeom prst="rect">
                <a:avLst/>
              </a:prstGeom>
              <a:blipFill>
                <a:blip r:embed="rId3"/>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7BD05499-E471-D263-A8CA-5EA4FFD8D4FD}"/>
                  </a:ext>
                </a:extLst>
              </p:cNvPr>
              <p:cNvSpPr txBox="1"/>
              <p:nvPr/>
            </p:nvSpPr>
            <p:spPr>
              <a:xfrm>
                <a:off x="1203567" y="3864390"/>
                <a:ext cx="3758729" cy="156966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L" sz="4400" b="0" i="1" smtClean="0">
                          <a:latin typeface="Cambria Math" panose="02040503050406030204" pitchFamily="18" charset="0"/>
                        </a:rPr>
                        <m:t>𝑦</m:t>
                      </m:r>
                      <m:r>
                        <a:rPr lang="es-CL" sz="4400" b="0" i="1" smtClean="0">
                          <a:latin typeface="Cambria Math" panose="02040503050406030204" pitchFamily="18" charset="0"/>
                        </a:rPr>
                        <m:t>=0,2⋅2</m:t>
                      </m:r>
                    </m:oMath>
                  </m:oMathPara>
                </a14:m>
                <a:endParaRPr lang="es-CL" sz="4400" b="0" dirty="0"/>
              </a:p>
              <a:p>
                <a:endParaRPr lang="es-CL" sz="4400" b="0" dirty="0"/>
              </a:p>
              <a:p>
                <a:endParaRPr lang="es-CL" dirty="0"/>
              </a:p>
            </p:txBody>
          </p:sp>
        </mc:Choice>
        <mc:Fallback xmlns="">
          <p:sp>
            <p:nvSpPr>
              <p:cNvPr id="3" name="CuadroTexto 2">
                <a:extLst>
                  <a:ext uri="{FF2B5EF4-FFF2-40B4-BE49-F238E27FC236}">
                    <a16:creationId xmlns:a16="http://schemas.microsoft.com/office/drawing/2014/main" id="{7BD05499-E471-D263-A8CA-5EA4FFD8D4FD}"/>
                  </a:ext>
                </a:extLst>
              </p:cNvPr>
              <p:cNvSpPr txBox="1">
                <a:spLocks noRot="1" noChangeAspect="1" noMove="1" noResize="1" noEditPoints="1" noAdjustHandles="1" noChangeArrowheads="1" noChangeShapeType="1" noTextEdit="1"/>
              </p:cNvSpPr>
              <p:nvPr/>
            </p:nvSpPr>
            <p:spPr>
              <a:xfrm>
                <a:off x="1203567" y="3864390"/>
                <a:ext cx="3758729" cy="1569660"/>
              </a:xfrm>
              <a:prstGeom prst="rect">
                <a:avLst/>
              </a:prstGeom>
              <a:blipFill>
                <a:blip r:embed="rId4"/>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6B318DB7-0A50-27F3-E134-AC1BBC1FB1DD}"/>
                  </a:ext>
                </a:extLst>
              </p:cNvPr>
              <p:cNvSpPr txBox="1"/>
              <p:nvPr/>
            </p:nvSpPr>
            <p:spPr>
              <a:xfrm>
                <a:off x="559742" y="4603219"/>
                <a:ext cx="4308313" cy="156966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L" sz="4400" b="0" i="1" smtClean="0">
                          <a:latin typeface="Cambria Math" panose="02040503050406030204" pitchFamily="18" charset="0"/>
                        </a:rPr>
                        <m:t>𝑦</m:t>
                      </m:r>
                      <m:r>
                        <a:rPr lang="es-CL" sz="4400" b="0" i="1" smtClean="0">
                          <a:latin typeface="Cambria Math" panose="02040503050406030204" pitchFamily="18" charset="0"/>
                        </a:rPr>
                        <m:t>=1,2</m:t>
                      </m:r>
                    </m:oMath>
                  </m:oMathPara>
                </a14:m>
                <a:endParaRPr lang="es-CL" sz="4400" b="0" dirty="0"/>
              </a:p>
              <a:p>
                <a:endParaRPr lang="es-CL" sz="4400" b="0" dirty="0"/>
              </a:p>
              <a:p>
                <a:endParaRPr lang="es-CL" dirty="0"/>
              </a:p>
            </p:txBody>
          </p:sp>
        </mc:Choice>
        <mc:Fallback xmlns="">
          <p:sp>
            <p:nvSpPr>
              <p:cNvPr id="4" name="CuadroTexto 3">
                <a:extLst>
                  <a:ext uri="{FF2B5EF4-FFF2-40B4-BE49-F238E27FC236}">
                    <a16:creationId xmlns:a16="http://schemas.microsoft.com/office/drawing/2014/main" id="{6B318DB7-0A50-27F3-E134-AC1BBC1FB1DD}"/>
                  </a:ext>
                </a:extLst>
              </p:cNvPr>
              <p:cNvSpPr txBox="1">
                <a:spLocks noRot="1" noChangeAspect="1" noMove="1" noResize="1" noEditPoints="1" noAdjustHandles="1" noChangeArrowheads="1" noChangeShapeType="1" noTextEdit="1"/>
              </p:cNvSpPr>
              <p:nvPr/>
            </p:nvSpPr>
            <p:spPr>
              <a:xfrm>
                <a:off x="559742" y="4603219"/>
                <a:ext cx="4308313" cy="1569660"/>
              </a:xfrm>
              <a:prstGeom prst="rect">
                <a:avLst/>
              </a:prstGeom>
              <a:blipFill>
                <a:blip r:embed="rId5"/>
                <a:stretch>
                  <a:fillRect/>
                </a:stretch>
              </a:blipFill>
            </p:spPr>
            <p:txBody>
              <a:bodyPr/>
              <a:lstStyle/>
              <a:p>
                <a:r>
                  <a:rPr lang="es-CL">
                    <a:noFill/>
                  </a:rPr>
                  <a:t> </a:t>
                </a:r>
              </a:p>
            </p:txBody>
          </p:sp>
        </mc:Fallback>
      </mc:AlternateContent>
      <p:sp>
        <p:nvSpPr>
          <p:cNvPr id="6" name="CuadroTexto 5">
            <a:extLst>
              <a:ext uri="{FF2B5EF4-FFF2-40B4-BE49-F238E27FC236}">
                <a16:creationId xmlns:a16="http://schemas.microsoft.com/office/drawing/2014/main" id="{C059386F-6AE6-1877-6782-446E04C3FB5E}"/>
              </a:ext>
            </a:extLst>
          </p:cNvPr>
          <p:cNvSpPr txBox="1"/>
          <p:nvPr/>
        </p:nvSpPr>
        <p:spPr>
          <a:xfrm>
            <a:off x="878719" y="5557181"/>
            <a:ext cx="3989336" cy="707886"/>
          </a:xfrm>
          <a:prstGeom prst="rect">
            <a:avLst/>
          </a:prstGeom>
          <a:noFill/>
        </p:spPr>
        <p:txBody>
          <a:bodyPr wrap="square">
            <a:spAutoFit/>
          </a:bodyPr>
          <a:lstStyle/>
          <a:p>
            <a:pPr algn="ctr"/>
            <a:r>
              <a:rPr lang="es-CL" sz="2000" dirty="0"/>
              <a:t>En </a:t>
            </a:r>
            <a:r>
              <a:rPr lang="es-CL" sz="2000" b="1" dirty="0"/>
              <a:t>2</a:t>
            </a:r>
            <a:r>
              <a:rPr lang="es-CL" sz="2000" dirty="0"/>
              <a:t> años más, el mar avanzará </a:t>
            </a:r>
            <a:r>
              <a:rPr lang="es-CL" sz="2000" b="1" dirty="0"/>
              <a:t>1,2</a:t>
            </a:r>
            <a:r>
              <a:rPr lang="es-CL" sz="2000" dirty="0"/>
              <a:t> metros (1 m y 20 cm).</a:t>
            </a:r>
            <a:endParaRPr lang="es-CL" sz="2000" b="0" dirty="0"/>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F58297CD-5231-E20F-573C-492C6BD495DB}"/>
                  </a:ext>
                </a:extLst>
              </p:cNvPr>
              <p:cNvSpPr txBox="1"/>
              <p:nvPr/>
            </p:nvSpPr>
            <p:spPr>
              <a:xfrm>
                <a:off x="6567389" y="3881133"/>
                <a:ext cx="3758729" cy="156966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L" sz="4400" b="0" i="1" smtClean="0">
                          <a:latin typeface="Cambria Math" panose="02040503050406030204" pitchFamily="18" charset="0"/>
                        </a:rPr>
                        <m:t>𝑦</m:t>
                      </m:r>
                      <m:r>
                        <a:rPr lang="es-CL" sz="4400" b="0" i="1" smtClean="0">
                          <a:latin typeface="Cambria Math" panose="02040503050406030204" pitchFamily="18" charset="0"/>
                        </a:rPr>
                        <m:t>=0,8⋅2</m:t>
                      </m:r>
                    </m:oMath>
                  </m:oMathPara>
                </a14:m>
                <a:endParaRPr lang="es-CL" sz="4400" b="0" dirty="0"/>
              </a:p>
              <a:p>
                <a:endParaRPr lang="es-CL" sz="4400" b="0" dirty="0"/>
              </a:p>
              <a:p>
                <a:endParaRPr lang="es-CL" dirty="0"/>
              </a:p>
            </p:txBody>
          </p:sp>
        </mc:Choice>
        <mc:Fallback xmlns="">
          <p:sp>
            <p:nvSpPr>
              <p:cNvPr id="7" name="CuadroTexto 6">
                <a:extLst>
                  <a:ext uri="{FF2B5EF4-FFF2-40B4-BE49-F238E27FC236}">
                    <a16:creationId xmlns:a16="http://schemas.microsoft.com/office/drawing/2014/main" id="{F58297CD-5231-E20F-573C-492C6BD495DB}"/>
                  </a:ext>
                </a:extLst>
              </p:cNvPr>
              <p:cNvSpPr txBox="1">
                <a:spLocks noRot="1" noChangeAspect="1" noMove="1" noResize="1" noEditPoints="1" noAdjustHandles="1" noChangeArrowheads="1" noChangeShapeType="1" noTextEdit="1"/>
              </p:cNvSpPr>
              <p:nvPr/>
            </p:nvSpPr>
            <p:spPr>
              <a:xfrm>
                <a:off x="6567389" y="3881133"/>
                <a:ext cx="3758729" cy="1569660"/>
              </a:xfrm>
              <a:prstGeom prst="rect">
                <a:avLst/>
              </a:prstGeom>
              <a:blipFill>
                <a:blip r:embed="rId6"/>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2E08C160-A411-A9E9-A1A0-C146342E3AC0}"/>
                  </a:ext>
                </a:extLst>
              </p:cNvPr>
              <p:cNvSpPr txBox="1"/>
              <p:nvPr/>
            </p:nvSpPr>
            <p:spPr>
              <a:xfrm>
                <a:off x="5855219" y="4627821"/>
                <a:ext cx="4496796" cy="156966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L" sz="4400" b="0" i="1" smtClean="0">
                          <a:latin typeface="Cambria Math" panose="02040503050406030204" pitchFamily="18" charset="0"/>
                        </a:rPr>
                        <m:t>𝑦</m:t>
                      </m:r>
                      <m:r>
                        <a:rPr lang="es-CL" sz="4400" b="0" i="1" smtClean="0">
                          <a:latin typeface="Cambria Math" panose="02040503050406030204" pitchFamily="18" charset="0"/>
                        </a:rPr>
                        <m:t>=1,6</m:t>
                      </m:r>
                    </m:oMath>
                  </m:oMathPara>
                </a14:m>
                <a:endParaRPr lang="es-CL" sz="4400" b="0" dirty="0"/>
              </a:p>
              <a:p>
                <a:endParaRPr lang="es-CL" sz="4400" b="0" dirty="0"/>
              </a:p>
              <a:p>
                <a:endParaRPr lang="es-CL" dirty="0"/>
              </a:p>
            </p:txBody>
          </p:sp>
        </mc:Choice>
        <mc:Fallback xmlns="">
          <p:sp>
            <p:nvSpPr>
              <p:cNvPr id="8" name="CuadroTexto 7">
                <a:extLst>
                  <a:ext uri="{FF2B5EF4-FFF2-40B4-BE49-F238E27FC236}">
                    <a16:creationId xmlns:a16="http://schemas.microsoft.com/office/drawing/2014/main" id="{2E08C160-A411-A9E9-A1A0-C146342E3AC0}"/>
                  </a:ext>
                </a:extLst>
              </p:cNvPr>
              <p:cNvSpPr txBox="1">
                <a:spLocks noRot="1" noChangeAspect="1" noMove="1" noResize="1" noEditPoints="1" noAdjustHandles="1" noChangeArrowheads="1" noChangeShapeType="1" noTextEdit="1"/>
              </p:cNvSpPr>
              <p:nvPr/>
            </p:nvSpPr>
            <p:spPr>
              <a:xfrm>
                <a:off x="5855219" y="4627821"/>
                <a:ext cx="4496796" cy="1569660"/>
              </a:xfrm>
              <a:prstGeom prst="rect">
                <a:avLst/>
              </a:prstGeom>
              <a:blipFill>
                <a:blip r:embed="rId7"/>
                <a:stretch>
                  <a:fillRect/>
                </a:stretch>
              </a:blipFill>
            </p:spPr>
            <p:txBody>
              <a:bodyPr/>
              <a:lstStyle/>
              <a:p>
                <a:r>
                  <a:rPr lang="es-CL">
                    <a:noFill/>
                  </a:rPr>
                  <a:t> </a:t>
                </a:r>
              </a:p>
            </p:txBody>
          </p:sp>
        </mc:Fallback>
      </mc:AlternateContent>
      <p:sp>
        <p:nvSpPr>
          <p:cNvPr id="9" name="CuadroTexto 8">
            <a:extLst>
              <a:ext uri="{FF2B5EF4-FFF2-40B4-BE49-F238E27FC236}">
                <a16:creationId xmlns:a16="http://schemas.microsoft.com/office/drawing/2014/main" id="{BACED879-6B69-ABDA-24B1-D80644E46A6D}"/>
              </a:ext>
            </a:extLst>
          </p:cNvPr>
          <p:cNvSpPr txBox="1"/>
          <p:nvPr/>
        </p:nvSpPr>
        <p:spPr>
          <a:xfrm>
            <a:off x="6336782" y="5588500"/>
            <a:ext cx="3989336" cy="707886"/>
          </a:xfrm>
          <a:prstGeom prst="rect">
            <a:avLst/>
          </a:prstGeom>
          <a:noFill/>
        </p:spPr>
        <p:txBody>
          <a:bodyPr wrap="square">
            <a:spAutoFit/>
          </a:bodyPr>
          <a:lstStyle/>
          <a:p>
            <a:pPr algn="ctr"/>
            <a:r>
              <a:rPr lang="es-CL" sz="2000" dirty="0"/>
              <a:t>En </a:t>
            </a:r>
            <a:r>
              <a:rPr lang="es-CL" sz="2000" b="1" dirty="0"/>
              <a:t>2</a:t>
            </a:r>
            <a:r>
              <a:rPr lang="es-CL" sz="2000" dirty="0"/>
              <a:t> años más, el mar avanzará </a:t>
            </a:r>
            <a:r>
              <a:rPr lang="es-CL" sz="2000" b="1" dirty="0"/>
              <a:t>1,6</a:t>
            </a:r>
            <a:r>
              <a:rPr lang="es-CL" sz="2000" dirty="0"/>
              <a:t> metros (1 m y 20 cm).</a:t>
            </a:r>
            <a:endParaRPr lang="es-CL" sz="2000" b="0" dirty="0"/>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C2CB3E89-F874-75C9-C216-D9E255D93016}"/>
                  </a:ext>
                </a:extLst>
              </p:cNvPr>
              <p:cNvSpPr txBox="1"/>
              <p:nvPr/>
            </p:nvSpPr>
            <p:spPr>
              <a:xfrm>
                <a:off x="6580337" y="3079983"/>
                <a:ext cx="3758729" cy="156966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L" sz="4400" b="0" i="1" smtClean="0">
                          <a:latin typeface="Cambria Math" panose="02040503050406030204" pitchFamily="18" charset="0"/>
                        </a:rPr>
                        <m:t>𝑦</m:t>
                      </m:r>
                      <m:r>
                        <a:rPr lang="es-CL" sz="4400" b="0" i="1" smtClean="0">
                          <a:latin typeface="Cambria Math" panose="02040503050406030204" pitchFamily="18" charset="0"/>
                        </a:rPr>
                        <m:t>=0,8⋅</m:t>
                      </m:r>
                      <m:r>
                        <a:rPr lang="es-CL" sz="4400" b="0" i="1" smtClean="0">
                          <a:latin typeface="Cambria Math" panose="02040503050406030204" pitchFamily="18" charset="0"/>
                        </a:rPr>
                        <m:t>𝑥</m:t>
                      </m:r>
                    </m:oMath>
                  </m:oMathPara>
                </a14:m>
                <a:endParaRPr lang="es-CL" sz="4400" b="0" dirty="0"/>
              </a:p>
              <a:p>
                <a:endParaRPr lang="es-CL" sz="4400" b="0" dirty="0"/>
              </a:p>
              <a:p>
                <a:endParaRPr lang="es-CL" dirty="0"/>
              </a:p>
            </p:txBody>
          </p:sp>
        </mc:Choice>
        <mc:Fallback xmlns="">
          <p:sp>
            <p:nvSpPr>
              <p:cNvPr id="10" name="CuadroTexto 9">
                <a:extLst>
                  <a:ext uri="{FF2B5EF4-FFF2-40B4-BE49-F238E27FC236}">
                    <a16:creationId xmlns:a16="http://schemas.microsoft.com/office/drawing/2014/main" id="{C2CB3E89-F874-75C9-C216-D9E255D93016}"/>
                  </a:ext>
                </a:extLst>
              </p:cNvPr>
              <p:cNvSpPr txBox="1">
                <a:spLocks noRot="1" noChangeAspect="1" noMove="1" noResize="1" noEditPoints="1" noAdjustHandles="1" noChangeArrowheads="1" noChangeShapeType="1" noTextEdit="1"/>
              </p:cNvSpPr>
              <p:nvPr/>
            </p:nvSpPr>
            <p:spPr>
              <a:xfrm>
                <a:off x="6580337" y="3079983"/>
                <a:ext cx="3758729" cy="1569660"/>
              </a:xfrm>
              <a:prstGeom prst="rect">
                <a:avLst/>
              </a:prstGeom>
              <a:blipFill>
                <a:blip r:embed="rId8"/>
                <a:stretch>
                  <a:fillRect/>
                </a:stretch>
              </a:blipFill>
            </p:spPr>
            <p:txBody>
              <a:bodyPr/>
              <a:lstStyle/>
              <a:p>
                <a:r>
                  <a:rPr lang="es-CL">
                    <a:noFill/>
                  </a:rPr>
                  <a:t> </a:t>
                </a:r>
              </a:p>
            </p:txBody>
          </p:sp>
        </mc:Fallback>
      </mc:AlternateContent>
      <p:sp>
        <p:nvSpPr>
          <p:cNvPr id="12" name="CuadroTexto 11">
            <a:extLst>
              <a:ext uri="{FF2B5EF4-FFF2-40B4-BE49-F238E27FC236}">
                <a16:creationId xmlns:a16="http://schemas.microsoft.com/office/drawing/2014/main" id="{62983A9C-4B1A-7BD2-0E01-84933DA7FDBD}"/>
              </a:ext>
            </a:extLst>
          </p:cNvPr>
          <p:cNvSpPr txBox="1"/>
          <p:nvPr/>
        </p:nvSpPr>
        <p:spPr>
          <a:xfrm>
            <a:off x="1325401" y="2442364"/>
            <a:ext cx="3339376" cy="646331"/>
          </a:xfrm>
          <a:prstGeom prst="rect">
            <a:avLst/>
          </a:prstGeom>
          <a:noFill/>
        </p:spPr>
        <p:txBody>
          <a:bodyPr wrap="none" rtlCol="0">
            <a:spAutoFit/>
          </a:bodyPr>
          <a:lstStyle/>
          <a:p>
            <a:r>
              <a:rPr lang="es-CL" sz="3600" dirty="0">
                <a:solidFill>
                  <a:srgbClr val="63B698"/>
                </a:solidFill>
              </a:rPr>
              <a:t>En Antofagasta</a:t>
            </a:r>
          </a:p>
        </p:txBody>
      </p:sp>
      <p:sp>
        <p:nvSpPr>
          <p:cNvPr id="13" name="CuadroTexto 12">
            <a:extLst>
              <a:ext uri="{FF2B5EF4-FFF2-40B4-BE49-F238E27FC236}">
                <a16:creationId xmlns:a16="http://schemas.microsoft.com/office/drawing/2014/main" id="{AD320C55-A818-1C2B-F1FF-B5E4B5D56D55}"/>
              </a:ext>
            </a:extLst>
          </p:cNvPr>
          <p:cNvSpPr txBox="1"/>
          <p:nvPr/>
        </p:nvSpPr>
        <p:spPr>
          <a:xfrm>
            <a:off x="6751541" y="2518962"/>
            <a:ext cx="3416320" cy="646331"/>
          </a:xfrm>
          <a:prstGeom prst="rect">
            <a:avLst/>
          </a:prstGeom>
          <a:noFill/>
        </p:spPr>
        <p:txBody>
          <a:bodyPr wrap="none" rtlCol="0">
            <a:spAutoFit/>
          </a:bodyPr>
          <a:lstStyle/>
          <a:p>
            <a:r>
              <a:rPr lang="es-CL" sz="3600" dirty="0">
                <a:solidFill>
                  <a:srgbClr val="63B698"/>
                </a:solidFill>
              </a:rPr>
              <a:t>En Constitución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Google Shape;155;p30">
            <a:extLst>
              <a:ext uri="{FF2B5EF4-FFF2-40B4-BE49-F238E27FC236}">
                <a16:creationId xmlns:a16="http://schemas.microsoft.com/office/drawing/2014/main" id="{A3E94DB6-AC29-7E5E-A743-D6566D8EF89D}"/>
              </a:ext>
            </a:extLst>
          </p:cNvPr>
          <p:cNvSpPr/>
          <p:nvPr/>
        </p:nvSpPr>
        <p:spPr>
          <a:xfrm>
            <a:off x="402868" y="1670255"/>
            <a:ext cx="11590658" cy="4677382"/>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dirty="0"/>
          </a:p>
        </p:txBody>
      </p:sp>
      <p:sp>
        <p:nvSpPr>
          <p:cNvPr id="124" name="Google Shape;124;g245f5b426fc_0_2"/>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26" name="Google Shape;126;g245f5b426fc_0_2"/>
          <p:cNvSpPr txBox="1"/>
          <p:nvPr/>
        </p:nvSpPr>
        <p:spPr>
          <a:xfrm>
            <a:off x="340345" y="727143"/>
            <a:ext cx="41388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lang="es-419" sz="2700" b="1" dirty="0">
              <a:solidFill>
                <a:srgbClr val="423B71"/>
              </a:solidFill>
              <a:latin typeface="Calibri"/>
              <a:ea typeface="Calibri"/>
              <a:cs typeface="Calibri"/>
              <a:sym typeface="Calibri"/>
            </a:endParaRPr>
          </a:p>
          <a:p>
            <a:pPr marL="0" marR="0" lvl="0" indent="0" algn="l" rtl="0">
              <a:lnSpc>
                <a:spcPct val="100000"/>
              </a:lnSpc>
              <a:spcBef>
                <a:spcPts val="0"/>
              </a:spcBef>
              <a:spcAft>
                <a:spcPts val="0"/>
              </a:spcAft>
              <a:buNone/>
            </a:pPr>
            <a:r>
              <a:rPr lang="es-419" sz="2700" b="1" dirty="0">
                <a:solidFill>
                  <a:srgbClr val="423B71"/>
                </a:solidFill>
                <a:latin typeface="Calibri"/>
                <a:ea typeface="Calibri"/>
                <a:cs typeface="Calibri"/>
                <a:sym typeface="Calibri"/>
              </a:rPr>
              <a:t>Analicemos la situación</a:t>
            </a:r>
            <a:endParaRPr dirty="0"/>
          </a:p>
        </p:txBody>
      </p:sp>
      <p:sp>
        <p:nvSpPr>
          <p:cNvPr id="4" name="Google Shape;175;p23">
            <a:extLst>
              <a:ext uri="{FF2B5EF4-FFF2-40B4-BE49-F238E27FC236}">
                <a16:creationId xmlns:a16="http://schemas.microsoft.com/office/drawing/2014/main" id="{47A08F75-FBC4-C284-7364-15D39A56A8B6}"/>
              </a:ext>
            </a:extLst>
          </p:cNvPr>
          <p:cNvSpPr txBox="1"/>
          <p:nvPr/>
        </p:nvSpPr>
        <p:spPr>
          <a:xfrm>
            <a:off x="340344" y="1721015"/>
            <a:ext cx="11738241" cy="4770496"/>
          </a:xfrm>
          <a:prstGeom prst="rect">
            <a:avLst/>
          </a:prstGeom>
          <a:noFill/>
          <a:ln>
            <a:noFill/>
          </a:ln>
        </p:spPr>
        <p:txBody>
          <a:bodyPr spcFirstLastPara="1" wrap="square" lIns="91425" tIns="45700" rIns="91425" bIns="45700" anchor="t" anchorCtr="0">
            <a:spAutoFit/>
          </a:bodyPr>
          <a:lstStyle/>
          <a:p>
            <a:r>
              <a:rPr lang="es-MX" sz="2400" b="0" i="0" u="none" strike="noStrike" cap="none" dirty="0">
                <a:solidFill>
                  <a:srgbClr val="000000"/>
                </a:solidFill>
                <a:latin typeface="Calibri"/>
                <a:ea typeface="Calibri"/>
                <a:cs typeface="Calibri"/>
                <a:sym typeface="Calibri"/>
              </a:rPr>
              <a:t>7. El año </a:t>
            </a:r>
            <a:r>
              <a:rPr lang="es-MX" sz="2400" b="1" i="0" u="none" strike="noStrike" cap="none" dirty="0">
                <a:solidFill>
                  <a:srgbClr val="000000"/>
                </a:solidFill>
                <a:latin typeface="Calibri"/>
                <a:ea typeface="Calibri"/>
                <a:cs typeface="Calibri"/>
                <a:sym typeface="Calibri"/>
              </a:rPr>
              <a:t>2023</a:t>
            </a:r>
            <a:r>
              <a:rPr lang="es-MX" sz="2400" b="0" i="0" u="none" strike="noStrike" cap="none" dirty="0">
                <a:solidFill>
                  <a:srgbClr val="000000"/>
                </a:solidFill>
                <a:latin typeface="Calibri"/>
                <a:ea typeface="Calibri"/>
                <a:cs typeface="Calibri"/>
                <a:sym typeface="Calibri"/>
              </a:rPr>
              <a:t> se han construido casas a pocos metros de la playa en la zona costera de </a:t>
            </a:r>
            <a:r>
              <a:rPr lang="es-MX" sz="2400" b="0" i="0" u="sng" strike="noStrike" cap="none" dirty="0">
                <a:solidFill>
                  <a:srgbClr val="000000"/>
                </a:solidFill>
                <a:latin typeface="Calibri"/>
                <a:ea typeface="Calibri"/>
                <a:cs typeface="Calibri"/>
                <a:sym typeface="Calibri"/>
              </a:rPr>
              <a:t>Antofagasta</a:t>
            </a:r>
            <a:r>
              <a:rPr lang="es-MX" sz="2400" b="0" i="0" u="none" strike="noStrike" cap="none" dirty="0">
                <a:solidFill>
                  <a:srgbClr val="000000"/>
                </a:solidFill>
                <a:latin typeface="Calibri"/>
                <a:ea typeface="Calibri"/>
                <a:cs typeface="Calibri"/>
                <a:sym typeface="Calibri"/>
              </a:rPr>
              <a:t> y en </a:t>
            </a:r>
            <a:r>
              <a:rPr lang="es-MX" sz="2400" b="0" i="0" u="sng" strike="noStrike" cap="none" dirty="0">
                <a:solidFill>
                  <a:srgbClr val="000000"/>
                </a:solidFill>
                <a:latin typeface="Calibri"/>
                <a:ea typeface="Calibri"/>
                <a:cs typeface="Calibri"/>
                <a:sym typeface="Calibri"/>
              </a:rPr>
              <a:t>Constitución</a:t>
            </a:r>
            <a:r>
              <a:rPr lang="es-MX" sz="2400" b="0" i="0" u="none" strike="noStrike" cap="none" dirty="0">
                <a:solidFill>
                  <a:srgbClr val="000000"/>
                </a:solidFill>
                <a:latin typeface="Calibri"/>
                <a:ea typeface="Calibri"/>
                <a:cs typeface="Calibri"/>
                <a:sym typeface="Calibri"/>
              </a:rPr>
              <a:t>.</a:t>
            </a:r>
          </a:p>
          <a:p>
            <a:endParaRPr lang="es-MX" sz="2400" b="0" i="0" u="none" strike="noStrike" cap="none" dirty="0">
              <a:solidFill>
                <a:srgbClr val="000000"/>
              </a:solidFill>
              <a:latin typeface="Calibri"/>
              <a:ea typeface="Calibri"/>
              <a:cs typeface="Calibri"/>
              <a:sym typeface="Calibri"/>
            </a:endParaRPr>
          </a:p>
          <a:p>
            <a:pPr marL="0" marR="0" lvl="0" indent="-114300" algn="ctr" rtl="0">
              <a:lnSpc>
                <a:spcPct val="100000"/>
              </a:lnSpc>
              <a:spcBef>
                <a:spcPts val="0"/>
              </a:spcBef>
              <a:spcAft>
                <a:spcPts val="0"/>
              </a:spcAft>
              <a:buClr>
                <a:srgbClr val="000000"/>
              </a:buClr>
              <a:buSzPts val="1800"/>
              <a:buFont typeface="Arial"/>
              <a:buChar char="•"/>
            </a:pPr>
            <a:r>
              <a:rPr lang="es-MX" sz="2400" b="0" i="0" u="none" strike="noStrike" cap="none" dirty="0">
                <a:solidFill>
                  <a:srgbClr val="000000"/>
                </a:solidFill>
                <a:latin typeface="Calibri"/>
                <a:ea typeface="Calibri"/>
                <a:cs typeface="Calibri"/>
                <a:sym typeface="Calibri"/>
              </a:rPr>
              <a:t>En Antofagasta , la </a:t>
            </a:r>
            <a:r>
              <a:rPr lang="es-MX" sz="2400" b="1" i="0" u="none" strike="noStrike" cap="none" dirty="0">
                <a:solidFill>
                  <a:srgbClr val="000000"/>
                </a:solidFill>
                <a:latin typeface="Calibri"/>
                <a:ea typeface="Calibri"/>
                <a:cs typeface="Calibri"/>
                <a:sym typeface="Calibri"/>
              </a:rPr>
              <a:t>casa</a:t>
            </a:r>
            <a:r>
              <a:rPr lang="es-MX" sz="2400" b="0" i="0" u="none" strike="noStrike" cap="none" dirty="0">
                <a:solidFill>
                  <a:srgbClr val="000000"/>
                </a:solidFill>
                <a:latin typeface="Calibri"/>
                <a:ea typeface="Calibri"/>
                <a:cs typeface="Calibri"/>
                <a:sym typeface="Calibri"/>
              </a:rPr>
              <a:t> está a </a:t>
            </a:r>
            <a:r>
              <a:rPr lang="es-MX" sz="2400" b="1" i="0" u="none" strike="noStrike" cap="none" dirty="0">
                <a:solidFill>
                  <a:srgbClr val="000000"/>
                </a:solidFill>
                <a:latin typeface="Calibri"/>
                <a:ea typeface="Calibri"/>
                <a:cs typeface="Calibri"/>
                <a:sym typeface="Calibri"/>
              </a:rPr>
              <a:t>15 </a:t>
            </a:r>
            <a:r>
              <a:rPr lang="es-MX" sz="2400" b="0" i="0" u="none" strike="noStrike" cap="none" dirty="0">
                <a:solidFill>
                  <a:srgbClr val="000000"/>
                </a:solidFill>
                <a:latin typeface="Calibri"/>
                <a:ea typeface="Calibri"/>
                <a:cs typeface="Calibri"/>
                <a:sym typeface="Calibri"/>
              </a:rPr>
              <a:t>metros de la costa.</a:t>
            </a:r>
            <a:endParaRPr lang="es-MX" sz="2400" dirty="0"/>
          </a:p>
          <a:p>
            <a:pPr marL="0" marR="0" lvl="0" indent="-114300" algn="ctr" rtl="0">
              <a:lnSpc>
                <a:spcPct val="100000"/>
              </a:lnSpc>
              <a:spcBef>
                <a:spcPts val="0"/>
              </a:spcBef>
              <a:spcAft>
                <a:spcPts val="0"/>
              </a:spcAft>
              <a:buClr>
                <a:srgbClr val="000000"/>
              </a:buClr>
              <a:buSzPts val="1800"/>
              <a:buFont typeface="Arial"/>
              <a:buChar char="•"/>
            </a:pPr>
            <a:r>
              <a:rPr lang="es-MX" sz="2400" b="0" i="0" u="none" strike="noStrike" cap="none" dirty="0">
                <a:solidFill>
                  <a:srgbClr val="000000"/>
                </a:solidFill>
                <a:latin typeface="Calibri"/>
                <a:ea typeface="Calibri"/>
                <a:cs typeface="Calibri"/>
                <a:sym typeface="Calibri"/>
              </a:rPr>
              <a:t>En Constitución, la </a:t>
            </a:r>
            <a:r>
              <a:rPr lang="es-MX" sz="2400" b="1" i="0" u="none" strike="noStrike" cap="none" dirty="0">
                <a:solidFill>
                  <a:srgbClr val="000000"/>
                </a:solidFill>
                <a:latin typeface="Calibri"/>
                <a:ea typeface="Calibri"/>
                <a:cs typeface="Calibri"/>
                <a:sym typeface="Calibri"/>
              </a:rPr>
              <a:t>casa</a:t>
            </a:r>
            <a:r>
              <a:rPr lang="es-MX" sz="2400" b="0" i="0" u="none" strike="noStrike" cap="none" dirty="0">
                <a:solidFill>
                  <a:srgbClr val="000000"/>
                </a:solidFill>
                <a:latin typeface="Calibri"/>
                <a:ea typeface="Calibri"/>
                <a:cs typeface="Calibri"/>
                <a:sym typeface="Calibri"/>
              </a:rPr>
              <a:t> está a </a:t>
            </a:r>
            <a:r>
              <a:rPr lang="es-MX" sz="2400" b="1" i="0" u="none" strike="noStrike" cap="none" dirty="0">
                <a:solidFill>
                  <a:srgbClr val="000000"/>
                </a:solidFill>
                <a:latin typeface="Calibri"/>
                <a:ea typeface="Calibri"/>
                <a:cs typeface="Calibri"/>
                <a:sym typeface="Calibri"/>
              </a:rPr>
              <a:t>20 </a:t>
            </a:r>
            <a:r>
              <a:rPr lang="es-MX" sz="2400" b="0" i="0" u="none" strike="noStrike" cap="none" dirty="0">
                <a:solidFill>
                  <a:srgbClr val="000000"/>
                </a:solidFill>
                <a:latin typeface="Calibri"/>
                <a:ea typeface="Calibri"/>
                <a:cs typeface="Calibri"/>
                <a:sym typeface="Calibri"/>
              </a:rPr>
              <a:t>metros de la costa.</a:t>
            </a:r>
            <a:endParaRPr lang="es-MX" sz="2400" dirty="0">
              <a:latin typeface="Calibri"/>
              <a:ea typeface="Calibri"/>
              <a:cs typeface="Calibri"/>
              <a:sym typeface="Calibri"/>
            </a:endParaRPr>
          </a:p>
          <a:p>
            <a:pPr marR="0" lvl="0" algn="ctr" rtl="0">
              <a:lnSpc>
                <a:spcPct val="100000"/>
              </a:lnSpc>
              <a:spcBef>
                <a:spcPts val="0"/>
              </a:spcBef>
              <a:spcAft>
                <a:spcPts val="0"/>
              </a:spcAft>
              <a:buClr>
                <a:srgbClr val="000000"/>
              </a:buClr>
              <a:buSzPts val="1800"/>
            </a:pPr>
            <a:endParaRPr lang="es-MX" sz="2400" b="0" i="0" u="none" strike="noStrike" cap="none" dirty="0">
              <a:solidFill>
                <a:srgbClr val="000000"/>
              </a:solidFill>
              <a:latin typeface="Calibri"/>
              <a:ea typeface="Calibri"/>
              <a:cs typeface="Calibri"/>
              <a:sym typeface="Calibri"/>
            </a:endParaRPr>
          </a:p>
          <a:p>
            <a:pPr lvl="7"/>
            <a:r>
              <a:rPr lang="es-MX" sz="2400" b="0" i="0" u="none" strike="noStrike" cap="none" dirty="0">
                <a:solidFill>
                  <a:srgbClr val="000000"/>
                </a:solidFill>
                <a:latin typeface="Arial"/>
                <a:ea typeface="Arial"/>
                <a:cs typeface="Arial"/>
                <a:sym typeface="Arial"/>
              </a:rPr>
              <a:t>a) </a:t>
            </a:r>
            <a:r>
              <a:rPr lang="es-MX" sz="2400" b="0" i="0" u="none" strike="noStrike" cap="none" dirty="0">
                <a:solidFill>
                  <a:srgbClr val="000000"/>
                </a:solidFill>
                <a:latin typeface="Calibri"/>
                <a:ea typeface="Calibri"/>
                <a:cs typeface="Calibri"/>
                <a:sym typeface="Calibri"/>
              </a:rPr>
              <a:t>En cada caso, escribe en los carteles el año en que el mar avanzará los metros indicados</a:t>
            </a:r>
          </a:p>
          <a:p>
            <a:pPr lvl="7"/>
            <a:br>
              <a:rPr lang="es-MX" sz="3600" b="0" i="0" u="none" strike="noStrike" cap="none" dirty="0">
                <a:solidFill>
                  <a:srgbClr val="000000"/>
                </a:solidFill>
                <a:latin typeface="Arial"/>
                <a:ea typeface="Arial"/>
                <a:cs typeface="Arial"/>
                <a:sym typeface="Arial"/>
              </a:rPr>
            </a:br>
            <a:r>
              <a:rPr lang="es-MX" sz="2400" dirty="0"/>
              <a:t>b)</a:t>
            </a:r>
            <a:r>
              <a:rPr lang="es-MX" sz="2800" b="0" i="0" u="none" strike="noStrike" cap="none" dirty="0">
                <a:solidFill>
                  <a:srgbClr val="000000"/>
                </a:solidFill>
                <a:latin typeface="Arial"/>
                <a:ea typeface="Arial"/>
                <a:cs typeface="Arial"/>
                <a:sym typeface="Arial"/>
              </a:rPr>
              <a:t> </a:t>
            </a:r>
            <a:r>
              <a:rPr lang="es-MX" sz="2400" b="0" i="0" u="none" strike="noStrike" cap="none" dirty="0">
                <a:solidFill>
                  <a:srgbClr val="000000"/>
                </a:solidFill>
                <a:latin typeface="Calibri"/>
                <a:ea typeface="Calibri"/>
                <a:cs typeface="Calibri"/>
                <a:sym typeface="Calibri"/>
              </a:rPr>
              <a:t>¿A qué casa llegará el mar primero? ¿En qué año? </a:t>
            </a:r>
            <a:endParaRPr lang="es-MX" sz="2400" dirty="0"/>
          </a:p>
          <a:p>
            <a:pPr marL="0" marR="0" lvl="0" indent="-114300" algn="ctr" rtl="0">
              <a:lnSpc>
                <a:spcPct val="100000"/>
              </a:lnSpc>
              <a:spcBef>
                <a:spcPts val="0"/>
              </a:spcBef>
              <a:spcAft>
                <a:spcPts val="0"/>
              </a:spcAft>
              <a:buClr>
                <a:srgbClr val="000000"/>
              </a:buClr>
              <a:buSzPts val="1800"/>
              <a:buFont typeface="Arial"/>
              <a:buChar char="•"/>
            </a:pPr>
            <a:endParaRPr lang="es-MX" sz="2400" dirty="0"/>
          </a:p>
          <a:p>
            <a:endParaRPr lang="es-MX" sz="2400" dirty="0"/>
          </a:p>
          <a:p>
            <a:pPr marL="0" marR="0" lvl="0" indent="0" algn="l" rtl="0">
              <a:lnSpc>
                <a:spcPct val="100000"/>
              </a:lnSpc>
              <a:spcBef>
                <a:spcPts val="0"/>
              </a:spcBef>
              <a:spcAft>
                <a:spcPts val="0"/>
              </a:spcAft>
              <a:buNone/>
            </a:pPr>
            <a:endParaRPr lang="es-MX" sz="24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61266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 name="Google Shape;155;p30">
            <a:extLst>
              <a:ext uri="{FF2B5EF4-FFF2-40B4-BE49-F238E27FC236}">
                <a16:creationId xmlns:a16="http://schemas.microsoft.com/office/drawing/2014/main" id="{93DA4C51-F6D9-F0CE-22AA-13A010B04803}"/>
              </a:ext>
            </a:extLst>
          </p:cNvPr>
          <p:cNvSpPr/>
          <p:nvPr/>
        </p:nvSpPr>
        <p:spPr>
          <a:xfrm>
            <a:off x="337577" y="1628435"/>
            <a:ext cx="11645316" cy="646500"/>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dirty="0"/>
          </a:p>
        </p:txBody>
      </p:sp>
      <p:sp>
        <p:nvSpPr>
          <p:cNvPr id="206" name="Google Shape;206;g245f70d4271_0_47"/>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207" name="Google Shape;207;g245f70d4271_0_47"/>
          <p:cNvSpPr txBox="1"/>
          <p:nvPr/>
        </p:nvSpPr>
        <p:spPr>
          <a:xfrm>
            <a:off x="337573" y="1675197"/>
            <a:ext cx="115168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2400" b="0" i="0" u="none" strike="noStrike" cap="none" dirty="0">
                <a:solidFill>
                  <a:srgbClr val="000000"/>
                </a:solidFill>
                <a:latin typeface="Calibri" panose="020F0502020204030204" pitchFamily="34" charset="0"/>
                <a:cs typeface="Calibri" panose="020F0502020204030204" pitchFamily="34" charset="0"/>
                <a:sym typeface="Arial"/>
              </a:rPr>
              <a:t>a) </a:t>
            </a: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En cada caso, escribe en los carteles el año en que el mar avanzará los metros indicados</a:t>
            </a:r>
            <a:endParaRPr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208" name="Google Shape;208;g245f70d4271_0_47"/>
          <p:cNvSpPr txBox="1"/>
          <p:nvPr/>
        </p:nvSpPr>
        <p:spPr>
          <a:xfrm>
            <a:off x="337577" y="1057100"/>
            <a:ext cx="4211700" cy="507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s-419" sz="2700" b="1">
                <a:solidFill>
                  <a:srgbClr val="423B71"/>
                </a:solidFill>
                <a:latin typeface="Calibri"/>
                <a:ea typeface="Calibri"/>
                <a:cs typeface="Calibri"/>
                <a:sym typeface="Calibri"/>
              </a:rPr>
              <a:t>Analicemos la situación</a:t>
            </a:r>
            <a:endParaRPr/>
          </a:p>
        </p:txBody>
      </p:sp>
      <p:pic>
        <p:nvPicPr>
          <p:cNvPr id="210" name="Google Shape;210;g245f70d4271_0_47"/>
          <p:cNvPicPr preferRelativeResize="0"/>
          <p:nvPr/>
        </p:nvPicPr>
        <p:blipFill>
          <a:blip r:embed="rId3">
            <a:alphaModFix/>
          </a:blip>
          <a:stretch>
            <a:fillRect/>
          </a:stretch>
        </p:blipFill>
        <p:spPr>
          <a:xfrm>
            <a:off x="3179135" y="2385132"/>
            <a:ext cx="6233560" cy="41892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 name="Google Shape;155;p30">
            <a:extLst>
              <a:ext uri="{FF2B5EF4-FFF2-40B4-BE49-F238E27FC236}">
                <a16:creationId xmlns:a16="http://schemas.microsoft.com/office/drawing/2014/main" id="{93DA4C51-F6D9-F0CE-22AA-13A010B04803}"/>
              </a:ext>
            </a:extLst>
          </p:cNvPr>
          <p:cNvSpPr/>
          <p:nvPr/>
        </p:nvSpPr>
        <p:spPr>
          <a:xfrm>
            <a:off x="337574" y="1611762"/>
            <a:ext cx="11645319" cy="738033"/>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dirty="0"/>
          </a:p>
        </p:txBody>
      </p:sp>
      <p:sp>
        <p:nvSpPr>
          <p:cNvPr id="206" name="Google Shape;206;g245f70d4271_0_47"/>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207" name="Google Shape;207;g245f70d4271_0_47"/>
          <p:cNvSpPr txBox="1"/>
          <p:nvPr/>
        </p:nvSpPr>
        <p:spPr>
          <a:xfrm>
            <a:off x="337574" y="1675197"/>
            <a:ext cx="11516852"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2400" dirty="0">
                <a:latin typeface="Calibri" panose="020F0502020204030204" pitchFamily="34" charset="0"/>
                <a:cs typeface="Calibri" panose="020F0502020204030204" pitchFamily="34" charset="0"/>
              </a:rPr>
              <a:t>a) </a:t>
            </a:r>
            <a:r>
              <a:rPr lang="es-419" sz="2400" dirty="0">
                <a:latin typeface="Calibri" panose="020F0502020204030204" pitchFamily="34" charset="0"/>
                <a:cs typeface="Calibri" panose="020F0502020204030204" pitchFamily="34" charset="0"/>
                <a:sym typeface="Calibri"/>
              </a:rPr>
              <a:t>En cada caso, escribe en los carteles el año en que el mar avanzará los metros indicados</a:t>
            </a:r>
            <a:endParaRPr sz="2400" dirty="0">
              <a:latin typeface="Calibri" panose="020F0502020204030204" pitchFamily="34" charset="0"/>
              <a:cs typeface="Calibri" panose="020F0502020204030204" pitchFamily="34" charset="0"/>
              <a:sym typeface="Calibri"/>
            </a:endParaRPr>
          </a:p>
        </p:txBody>
      </p:sp>
      <p:sp>
        <p:nvSpPr>
          <p:cNvPr id="208" name="Google Shape;208;g245f70d4271_0_47"/>
          <p:cNvSpPr txBox="1"/>
          <p:nvPr/>
        </p:nvSpPr>
        <p:spPr>
          <a:xfrm>
            <a:off x="337577" y="1057100"/>
            <a:ext cx="4211700" cy="507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s-419" sz="2700" b="1">
                <a:solidFill>
                  <a:srgbClr val="423B71"/>
                </a:solidFill>
                <a:latin typeface="Calibri"/>
                <a:ea typeface="Calibri"/>
                <a:cs typeface="Calibri"/>
                <a:sym typeface="Calibri"/>
              </a:rPr>
              <a:t>Analicemos la situación</a:t>
            </a:r>
            <a:endParaRPr/>
          </a:p>
        </p:txBody>
      </p:sp>
      <p:pic>
        <p:nvPicPr>
          <p:cNvPr id="209" name="Google Shape;209;g245f70d4271_0_47"/>
          <p:cNvPicPr preferRelativeResize="0"/>
          <p:nvPr/>
        </p:nvPicPr>
        <p:blipFill>
          <a:blip r:embed="rId3">
            <a:alphaModFix/>
          </a:blip>
          <a:stretch>
            <a:fillRect/>
          </a:stretch>
        </p:blipFill>
        <p:spPr>
          <a:xfrm>
            <a:off x="3200405" y="2505313"/>
            <a:ext cx="5902342" cy="4005786"/>
          </a:xfrm>
          <a:prstGeom prst="rect">
            <a:avLst/>
          </a:prstGeom>
          <a:noFill/>
          <a:ln>
            <a:noFill/>
          </a:ln>
        </p:spPr>
      </p:pic>
    </p:spTree>
    <p:extLst>
      <p:ext uri="{BB962C8B-B14F-4D97-AF65-F5344CB8AC3E}">
        <p14:creationId xmlns:p14="http://schemas.microsoft.com/office/powerpoint/2010/main" val="1405555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 name="Google Shape;155;p30">
            <a:extLst>
              <a:ext uri="{FF2B5EF4-FFF2-40B4-BE49-F238E27FC236}">
                <a16:creationId xmlns:a16="http://schemas.microsoft.com/office/drawing/2014/main" id="{0C41962D-427F-378D-757E-B83B36BFC235}"/>
              </a:ext>
            </a:extLst>
          </p:cNvPr>
          <p:cNvSpPr/>
          <p:nvPr/>
        </p:nvSpPr>
        <p:spPr>
          <a:xfrm>
            <a:off x="442338" y="1628435"/>
            <a:ext cx="10838876" cy="752364"/>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dirty="0"/>
          </a:p>
        </p:txBody>
      </p:sp>
      <p:sp>
        <p:nvSpPr>
          <p:cNvPr id="215" name="Google Shape;215;g245f70d4271_0_54"/>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216" name="Google Shape;216;g245f70d4271_0_54"/>
          <p:cNvSpPr txBox="1"/>
          <p:nvPr/>
        </p:nvSpPr>
        <p:spPr>
          <a:xfrm>
            <a:off x="442338" y="1818066"/>
            <a:ext cx="10009467"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2400" dirty="0">
                <a:latin typeface="Calibri" panose="020F0502020204030204" pitchFamily="34" charset="0"/>
                <a:cs typeface="Calibri" panose="020F0502020204030204" pitchFamily="34" charset="0"/>
              </a:rPr>
              <a:t>b) </a:t>
            </a:r>
            <a:r>
              <a:rPr lang="es-419" sz="2400" dirty="0">
                <a:latin typeface="Calibri" panose="020F0502020204030204" pitchFamily="34" charset="0"/>
                <a:cs typeface="Calibri" panose="020F0502020204030204" pitchFamily="34" charset="0"/>
                <a:sym typeface="Calibri"/>
              </a:rPr>
              <a:t>¿A qué casa llegará el mar primero? ¿En qué año? </a:t>
            </a:r>
            <a:endParaRPr sz="2400" dirty="0">
              <a:latin typeface="Calibri" panose="020F0502020204030204" pitchFamily="34" charset="0"/>
              <a:cs typeface="Calibri" panose="020F0502020204030204" pitchFamily="34" charset="0"/>
              <a:sym typeface="Calibri"/>
            </a:endParaRPr>
          </a:p>
        </p:txBody>
      </p:sp>
      <p:sp>
        <p:nvSpPr>
          <p:cNvPr id="217" name="Google Shape;217;g245f70d4271_0_54"/>
          <p:cNvSpPr txBox="1"/>
          <p:nvPr/>
        </p:nvSpPr>
        <p:spPr>
          <a:xfrm>
            <a:off x="337577" y="1057100"/>
            <a:ext cx="4211700" cy="507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s-419" sz="2700" b="1">
                <a:solidFill>
                  <a:srgbClr val="423B71"/>
                </a:solidFill>
                <a:latin typeface="Calibri"/>
                <a:ea typeface="Calibri"/>
                <a:cs typeface="Calibri"/>
                <a:sym typeface="Calibri"/>
              </a:rPr>
              <a:t>Analicemos la situación</a:t>
            </a:r>
            <a:endParaRPr/>
          </a:p>
        </p:txBody>
      </p:sp>
      <p:pic>
        <p:nvPicPr>
          <p:cNvPr id="218" name="Google Shape;218;g245f70d4271_0_54"/>
          <p:cNvPicPr preferRelativeResize="0"/>
          <p:nvPr/>
        </p:nvPicPr>
        <p:blipFill>
          <a:blip r:embed="rId3">
            <a:alphaModFix/>
          </a:blip>
          <a:stretch>
            <a:fillRect/>
          </a:stretch>
        </p:blipFill>
        <p:spPr>
          <a:xfrm>
            <a:off x="4676125" y="2471332"/>
            <a:ext cx="2839749" cy="387462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9" name="Google Shape;155;p30">
            <a:extLst>
              <a:ext uri="{FF2B5EF4-FFF2-40B4-BE49-F238E27FC236}">
                <a16:creationId xmlns:a16="http://schemas.microsoft.com/office/drawing/2014/main" id="{E2FF9EA1-8C51-992F-DB8C-283257ECBCFF}"/>
              </a:ext>
            </a:extLst>
          </p:cNvPr>
          <p:cNvSpPr/>
          <p:nvPr/>
        </p:nvSpPr>
        <p:spPr>
          <a:xfrm>
            <a:off x="442338" y="1628435"/>
            <a:ext cx="10838876" cy="752364"/>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dirty="0"/>
          </a:p>
        </p:txBody>
      </p:sp>
      <p:sp>
        <p:nvSpPr>
          <p:cNvPr id="223" name="Google Shape;223;g25246c9ad4d_0_20"/>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224" name="Google Shape;224;g25246c9ad4d_0_20"/>
          <p:cNvSpPr txBox="1"/>
          <p:nvPr/>
        </p:nvSpPr>
        <p:spPr>
          <a:xfrm>
            <a:off x="442338" y="1818066"/>
            <a:ext cx="11613300" cy="461624"/>
          </a:xfrm>
          <a:prstGeom prst="rect">
            <a:avLst/>
          </a:prstGeom>
          <a:noFill/>
          <a:ln>
            <a:noFill/>
          </a:ln>
        </p:spPr>
        <p:txBody>
          <a:bodyPr spcFirstLastPara="1" wrap="square" lIns="91425" tIns="45700" rIns="91425" bIns="45700" anchor="t" anchorCtr="0">
            <a:spAutoFit/>
          </a:bodyPr>
          <a:lstStyle/>
          <a:p>
            <a:r>
              <a:rPr lang="es-419" sz="2400" dirty="0">
                <a:latin typeface="Calibri" panose="020F0502020204030204" pitchFamily="34" charset="0"/>
                <a:cs typeface="Calibri" panose="020F0502020204030204" pitchFamily="34" charset="0"/>
              </a:rPr>
              <a:t>b) </a:t>
            </a:r>
            <a:r>
              <a:rPr lang="es-419" sz="2400" dirty="0">
                <a:latin typeface="Calibri" panose="020F0502020204030204" pitchFamily="34" charset="0"/>
                <a:cs typeface="Calibri" panose="020F0502020204030204" pitchFamily="34" charset="0"/>
                <a:sym typeface="Calibri"/>
              </a:rPr>
              <a:t>¿A qué casa llegará el mar primero? ¿En qué año? </a:t>
            </a:r>
            <a:endParaRPr sz="2400" dirty="0">
              <a:latin typeface="Calibri" panose="020F0502020204030204" pitchFamily="34" charset="0"/>
              <a:cs typeface="Calibri" panose="020F0502020204030204" pitchFamily="34" charset="0"/>
              <a:sym typeface="Calibri"/>
            </a:endParaRPr>
          </a:p>
        </p:txBody>
      </p:sp>
      <p:sp>
        <p:nvSpPr>
          <p:cNvPr id="225" name="Google Shape;225;g25246c9ad4d_0_20"/>
          <p:cNvSpPr txBox="1"/>
          <p:nvPr/>
        </p:nvSpPr>
        <p:spPr>
          <a:xfrm>
            <a:off x="337577" y="1057100"/>
            <a:ext cx="4211700" cy="507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s-419" sz="2700" b="1">
                <a:solidFill>
                  <a:srgbClr val="423B71"/>
                </a:solidFill>
                <a:latin typeface="Calibri"/>
                <a:ea typeface="Calibri"/>
                <a:cs typeface="Calibri"/>
                <a:sym typeface="Calibri"/>
              </a:rPr>
              <a:t>Analicemos la situación</a:t>
            </a:r>
            <a:endParaRPr/>
          </a:p>
        </p:txBody>
      </p:sp>
      <p:sp>
        <p:nvSpPr>
          <p:cNvPr id="230" name="Google Shape;230;g25246c9ad4d_0_20"/>
          <p:cNvSpPr txBox="1"/>
          <p:nvPr/>
        </p:nvSpPr>
        <p:spPr>
          <a:xfrm>
            <a:off x="2609993" y="5493138"/>
            <a:ext cx="7277989"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800" b="1" dirty="0">
                <a:latin typeface="Calibri"/>
                <a:ea typeface="Calibri"/>
                <a:cs typeface="Calibri"/>
                <a:sym typeface="Calibri"/>
              </a:rPr>
              <a:t>¡En ambas casas el mar llegará en el año 2048!</a:t>
            </a:r>
            <a:endParaRPr sz="2800" b="1" dirty="0">
              <a:latin typeface="Calibri"/>
              <a:ea typeface="Calibri"/>
              <a:cs typeface="Calibri"/>
              <a:sym typeface="Calibri"/>
            </a:endParaRPr>
          </a:p>
        </p:txBody>
      </p:sp>
      <p:sp>
        <p:nvSpPr>
          <p:cNvPr id="2" name="CuadroTexto 1">
            <a:extLst>
              <a:ext uri="{FF2B5EF4-FFF2-40B4-BE49-F238E27FC236}">
                <a16:creationId xmlns:a16="http://schemas.microsoft.com/office/drawing/2014/main" id="{3E6334FF-AE17-28DF-D7FA-ECDB2938E67D}"/>
              </a:ext>
            </a:extLst>
          </p:cNvPr>
          <p:cNvSpPr txBox="1"/>
          <p:nvPr/>
        </p:nvSpPr>
        <p:spPr>
          <a:xfrm>
            <a:off x="1575643" y="2624882"/>
            <a:ext cx="3339376" cy="646331"/>
          </a:xfrm>
          <a:prstGeom prst="rect">
            <a:avLst/>
          </a:prstGeom>
          <a:noFill/>
        </p:spPr>
        <p:txBody>
          <a:bodyPr wrap="none" rtlCol="0">
            <a:spAutoFit/>
          </a:bodyPr>
          <a:lstStyle/>
          <a:p>
            <a:r>
              <a:rPr lang="es-CL" sz="3600" dirty="0">
                <a:solidFill>
                  <a:srgbClr val="63B698"/>
                </a:solidFill>
              </a:rPr>
              <a:t>En Antofagasta</a:t>
            </a:r>
          </a:p>
        </p:txBody>
      </p:sp>
      <p:sp>
        <p:nvSpPr>
          <p:cNvPr id="3" name="CuadroTexto 2">
            <a:extLst>
              <a:ext uri="{FF2B5EF4-FFF2-40B4-BE49-F238E27FC236}">
                <a16:creationId xmlns:a16="http://schemas.microsoft.com/office/drawing/2014/main" id="{4D61FA56-0727-B4CB-50D1-87F13F3EA7AB}"/>
              </a:ext>
            </a:extLst>
          </p:cNvPr>
          <p:cNvSpPr txBox="1"/>
          <p:nvPr/>
        </p:nvSpPr>
        <p:spPr>
          <a:xfrm>
            <a:off x="6788622" y="2710155"/>
            <a:ext cx="3416320" cy="646331"/>
          </a:xfrm>
          <a:prstGeom prst="rect">
            <a:avLst/>
          </a:prstGeom>
          <a:noFill/>
        </p:spPr>
        <p:txBody>
          <a:bodyPr wrap="none" rtlCol="0">
            <a:spAutoFit/>
          </a:bodyPr>
          <a:lstStyle/>
          <a:p>
            <a:r>
              <a:rPr lang="es-CL" sz="3600" dirty="0">
                <a:solidFill>
                  <a:srgbClr val="63B698"/>
                </a:solidFill>
              </a:rPr>
              <a:t>En Constitución</a:t>
            </a:r>
          </a:p>
        </p:txBody>
      </p:sp>
      <p:sp>
        <p:nvSpPr>
          <p:cNvPr id="5" name="Rectángulo 4">
            <a:extLst>
              <a:ext uri="{FF2B5EF4-FFF2-40B4-BE49-F238E27FC236}">
                <a16:creationId xmlns:a16="http://schemas.microsoft.com/office/drawing/2014/main" id="{2E36AE92-7D57-B9EA-9C67-9DEE6C32319E}"/>
              </a:ext>
            </a:extLst>
          </p:cNvPr>
          <p:cNvSpPr/>
          <p:nvPr/>
        </p:nvSpPr>
        <p:spPr>
          <a:xfrm>
            <a:off x="6960376" y="3533470"/>
            <a:ext cx="3139926" cy="1443958"/>
          </a:xfrm>
          <a:prstGeom prst="rect">
            <a:avLst/>
          </a:prstGeom>
          <a:solidFill>
            <a:srgbClr val="433B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800" b="1" dirty="0"/>
              <a:t>En el año 2048 el mar llega a la casa que está a 20 metros de la costa </a:t>
            </a:r>
          </a:p>
        </p:txBody>
      </p:sp>
      <p:sp>
        <p:nvSpPr>
          <p:cNvPr id="6" name="Rectángulo 5">
            <a:extLst>
              <a:ext uri="{FF2B5EF4-FFF2-40B4-BE49-F238E27FC236}">
                <a16:creationId xmlns:a16="http://schemas.microsoft.com/office/drawing/2014/main" id="{C80E9793-B464-A209-E81C-0293FDF38258}"/>
              </a:ext>
            </a:extLst>
          </p:cNvPr>
          <p:cNvSpPr/>
          <p:nvPr/>
        </p:nvSpPr>
        <p:spPr>
          <a:xfrm>
            <a:off x="1675368" y="3586788"/>
            <a:ext cx="3139926" cy="1443958"/>
          </a:xfrm>
          <a:prstGeom prst="rect">
            <a:avLst/>
          </a:prstGeom>
          <a:solidFill>
            <a:srgbClr val="433B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800" b="1" dirty="0"/>
              <a:t>En el año 2048 el mar llega a la casa que está a 15 metros de la costa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p:nvPr/>
        </p:nvSpPr>
        <p:spPr>
          <a:xfrm>
            <a:off x="1740118" y="350874"/>
            <a:ext cx="9147622"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MX" sz="2400" b="1" dirty="0">
                <a:solidFill>
                  <a:srgbClr val="423B71"/>
                </a:solidFill>
                <a:latin typeface="Calibri"/>
                <a:cs typeface="Calibri"/>
              </a:rPr>
              <a:t>Te invitamos a revisar la infografía</a:t>
            </a:r>
            <a:r>
              <a:rPr lang="es-419" sz="2400" b="1" dirty="0">
                <a:solidFill>
                  <a:srgbClr val="423B71"/>
                </a:solidFill>
                <a:latin typeface="Calibri"/>
                <a:cs typeface="Calibri"/>
                <a:sym typeface="Calibri"/>
              </a:rPr>
              <a:t> “Aumento del nivel del mar” </a:t>
            </a:r>
            <a:endParaRPr sz="2400" b="1" dirty="0">
              <a:solidFill>
                <a:srgbClr val="423B71"/>
              </a:solidFill>
              <a:latin typeface="Calibri"/>
              <a:cs typeface="Calibri"/>
              <a:sym typeface="Calibri"/>
            </a:endParaRPr>
          </a:p>
        </p:txBody>
      </p:sp>
      <p:pic>
        <p:nvPicPr>
          <p:cNvPr id="3" name="Imagen 2">
            <a:extLst>
              <a:ext uri="{FF2B5EF4-FFF2-40B4-BE49-F238E27FC236}">
                <a16:creationId xmlns:a16="http://schemas.microsoft.com/office/drawing/2014/main" id="{61116486-88ED-B566-159F-93D43CDCC6CC}"/>
              </a:ext>
            </a:extLst>
          </p:cNvPr>
          <p:cNvPicPr>
            <a:picLocks noChangeAspect="1"/>
          </p:cNvPicPr>
          <p:nvPr/>
        </p:nvPicPr>
        <p:blipFill rotWithShape="1">
          <a:blip r:embed="rId3"/>
          <a:srcRect r="864" b="7997"/>
          <a:stretch/>
        </p:blipFill>
        <p:spPr>
          <a:xfrm>
            <a:off x="1419046" y="904842"/>
            <a:ext cx="8788212" cy="553632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4" name="Google Shape;155;p30">
            <a:extLst>
              <a:ext uri="{FF2B5EF4-FFF2-40B4-BE49-F238E27FC236}">
                <a16:creationId xmlns:a16="http://schemas.microsoft.com/office/drawing/2014/main" id="{1D3EACB7-EA0F-B300-FE5B-B794A49DFFC4}"/>
              </a:ext>
            </a:extLst>
          </p:cNvPr>
          <p:cNvSpPr/>
          <p:nvPr/>
        </p:nvSpPr>
        <p:spPr>
          <a:xfrm>
            <a:off x="1348122" y="3860310"/>
            <a:ext cx="2809206" cy="2324036"/>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dirty="0"/>
          </a:p>
        </p:txBody>
      </p:sp>
      <p:sp>
        <p:nvSpPr>
          <p:cNvPr id="235" name="Google Shape;235;g1ecdf1ad19c_0_12"/>
          <p:cNvSpPr/>
          <p:nvPr/>
        </p:nvSpPr>
        <p:spPr>
          <a:xfrm>
            <a:off x="0" y="1396693"/>
            <a:ext cx="11758971" cy="4752900"/>
          </a:xfrm>
          <a:prstGeom prst="rect">
            <a:avLst/>
          </a:prstGeom>
          <a:noFill/>
          <a:ln>
            <a:noFill/>
          </a:ln>
        </p:spPr>
        <p:txBody>
          <a:bodyPr spcFirstLastPara="1" wrap="square" lIns="91425" tIns="91425" rIns="91425" bIns="91425" anchor="t" anchorCtr="0">
            <a:noAutofit/>
          </a:bodyPr>
          <a:lstStyle/>
          <a:p>
            <a:pPr marL="457200" marR="0" lvl="0" indent="-361950" algn="just" rtl="0">
              <a:lnSpc>
                <a:spcPct val="115000"/>
              </a:lnSpc>
              <a:spcBef>
                <a:spcPts val="0"/>
              </a:spcBef>
              <a:spcAft>
                <a:spcPts val="0"/>
              </a:spcAft>
              <a:buClr>
                <a:schemeClr val="dk1"/>
              </a:buClr>
              <a:buSzPts val="2100"/>
              <a:buFont typeface="Calibri"/>
              <a:buChar char="●"/>
            </a:pPr>
            <a:r>
              <a:rPr lang="es-419" sz="2400" dirty="0">
                <a:latin typeface="Calibri"/>
                <a:ea typeface="Calibri"/>
                <a:cs typeface="Calibri"/>
                <a:sym typeface="Calibri"/>
              </a:rPr>
              <a:t>Las predicciones dadas sobre el avance del mar en las zonas costeras, establecen una relación de proporcionalidad directa entre las variables. Es decir, se asume que el ritmo de avance del mar es constante. Dada esta relación, se trazaron las rectas correspondientes desde el origen a los puntos encontrados.</a:t>
            </a:r>
            <a:r>
              <a:rPr lang="es-419" sz="1600" dirty="0">
                <a:solidFill>
                  <a:schemeClr val="dk1"/>
                </a:solidFill>
                <a:latin typeface="Calibri"/>
                <a:ea typeface="Calibri"/>
                <a:cs typeface="Calibri"/>
                <a:sym typeface="Calibri"/>
              </a:rPr>
              <a:t> </a:t>
            </a:r>
            <a:r>
              <a:rPr lang="es-419" sz="3200" i="0" u="none" strike="noStrike" cap="none" dirty="0">
                <a:solidFill>
                  <a:schemeClr val="dk1"/>
                </a:solidFill>
                <a:latin typeface="Calibri"/>
                <a:ea typeface="Calibri"/>
                <a:cs typeface="Calibri"/>
                <a:sym typeface="Calibri"/>
              </a:rPr>
              <a:t> </a:t>
            </a:r>
            <a:endParaRPr sz="3200" i="0" u="none" strike="noStrike" cap="none"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None/>
            </a:pPr>
            <a:endParaRPr sz="2400"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None/>
            </a:pPr>
            <a:endParaRPr sz="2400"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None/>
            </a:pPr>
            <a:endParaRPr sz="2400"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None/>
            </a:pPr>
            <a:endParaRPr sz="2400"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None/>
            </a:pPr>
            <a:endParaRPr sz="2400"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dirty="0">
              <a:solidFill>
                <a:schemeClr val="dk1"/>
              </a:solidFill>
              <a:latin typeface="Calibri"/>
              <a:ea typeface="Calibri"/>
              <a:cs typeface="Calibri"/>
              <a:sym typeface="Calibri"/>
            </a:endParaRPr>
          </a:p>
        </p:txBody>
      </p:sp>
      <p:sp>
        <p:nvSpPr>
          <p:cNvPr id="236" name="Google Shape;236;g1ecdf1ad19c_0_12"/>
          <p:cNvSpPr txBox="1"/>
          <p:nvPr/>
        </p:nvSpPr>
        <p:spPr>
          <a:xfrm>
            <a:off x="630980" y="438100"/>
            <a:ext cx="8166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Algunas ideas y conclusiones: </a:t>
            </a:r>
            <a:endParaRPr sz="3600" b="1" i="0" u="none" strike="noStrike" cap="none">
              <a:solidFill>
                <a:srgbClr val="423B71"/>
              </a:solidFill>
              <a:latin typeface="Calibri"/>
              <a:ea typeface="Calibri"/>
              <a:cs typeface="Calibri"/>
              <a:sym typeface="Calibri"/>
            </a:endParaRPr>
          </a:p>
        </p:txBody>
      </p:sp>
      <p:pic>
        <p:nvPicPr>
          <p:cNvPr id="237" name="Google Shape;237;g1ecdf1ad19c_0_12"/>
          <p:cNvPicPr preferRelativeResize="0"/>
          <p:nvPr/>
        </p:nvPicPr>
        <p:blipFill rotWithShape="1">
          <a:blip r:embed="rId3">
            <a:alphaModFix/>
          </a:blip>
          <a:srcRect t="13164"/>
          <a:stretch/>
        </p:blipFill>
        <p:spPr>
          <a:xfrm>
            <a:off x="5083921" y="3429000"/>
            <a:ext cx="5748457" cy="3170945"/>
          </a:xfrm>
          <a:prstGeom prst="rect">
            <a:avLst/>
          </a:prstGeom>
          <a:noFill/>
          <a:ln>
            <a:noFill/>
          </a:ln>
        </p:spPr>
      </p:pic>
      <p:sp>
        <p:nvSpPr>
          <p:cNvPr id="3" name="CuadroTexto 2">
            <a:extLst>
              <a:ext uri="{FF2B5EF4-FFF2-40B4-BE49-F238E27FC236}">
                <a16:creationId xmlns:a16="http://schemas.microsoft.com/office/drawing/2014/main" id="{21D722CA-5886-5201-01EF-1BDE74C2E5B8}"/>
              </a:ext>
            </a:extLst>
          </p:cNvPr>
          <p:cNvSpPr txBox="1"/>
          <p:nvPr/>
        </p:nvSpPr>
        <p:spPr>
          <a:xfrm>
            <a:off x="1526601" y="3860310"/>
            <a:ext cx="2630727" cy="2308324"/>
          </a:xfrm>
          <a:prstGeom prst="rect">
            <a:avLst/>
          </a:prstGeom>
          <a:noFill/>
        </p:spPr>
        <p:txBody>
          <a:bodyPr wrap="square">
            <a:spAutoFit/>
          </a:bodyPr>
          <a:lstStyle/>
          <a:p>
            <a:r>
              <a:rPr lang="es-419" sz="2400" dirty="0">
                <a:solidFill>
                  <a:schemeClr val="dk1"/>
                </a:solidFill>
                <a:latin typeface="Calibri"/>
                <a:ea typeface="Calibri"/>
                <a:cs typeface="Calibri"/>
                <a:sym typeface="Calibri"/>
              </a:rPr>
              <a:t>La constante de proporcionalidad del avance del mar en Constitución es mayor que la de Antofagasta</a:t>
            </a:r>
            <a:endParaRPr lang="es-CL"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221145bc0a5_0_5"/>
          <p:cNvSpPr/>
          <p:nvPr/>
        </p:nvSpPr>
        <p:spPr>
          <a:xfrm>
            <a:off x="217310" y="1719461"/>
            <a:ext cx="11757379" cy="4482300"/>
          </a:xfrm>
          <a:prstGeom prst="rect">
            <a:avLst/>
          </a:prstGeom>
          <a:noFill/>
          <a:ln>
            <a:noFill/>
          </a:ln>
        </p:spPr>
        <p:txBody>
          <a:bodyPr spcFirstLastPara="1" wrap="square" lIns="91425" tIns="91425" rIns="91425" bIns="91425" anchor="t" anchorCtr="0">
            <a:noAutofit/>
          </a:bodyPr>
          <a:lstStyle/>
          <a:p>
            <a:pPr marL="457200" lvl="0" indent="-304800" algn="just" rtl="0">
              <a:lnSpc>
                <a:spcPct val="115000"/>
              </a:lnSpc>
              <a:spcBef>
                <a:spcPts val="0"/>
              </a:spcBef>
              <a:spcAft>
                <a:spcPts val="0"/>
              </a:spcAft>
              <a:buClr>
                <a:schemeClr val="dk1"/>
              </a:buClr>
              <a:buSzPts val="1200"/>
              <a:buFont typeface="Nunito"/>
              <a:buChar char="●"/>
            </a:pPr>
            <a:r>
              <a:rPr lang="es-419" sz="2400" dirty="0">
                <a:latin typeface="Calibri"/>
                <a:cs typeface="Calibri"/>
                <a:sym typeface="Calibri"/>
              </a:rPr>
              <a:t>Para obtener la expresión algebraica de proporcionalidad directa de cada zona costera, es necesario encontrar la constante de proporcionalidad. Para ello, identificamos </a:t>
            </a:r>
            <a:r>
              <a:rPr lang="es-419" sz="2400" b="1" dirty="0">
                <a:latin typeface="Calibri"/>
                <a:cs typeface="Calibri"/>
                <a:sym typeface="Calibri"/>
              </a:rPr>
              <a:t>el avance </a:t>
            </a:r>
            <a:r>
              <a:rPr lang="es-419" sz="2400" dirty="0">
                <a:latin typeface="Calibri"/>
                <a:cs typeface="Calibri"/>
                <a:sym typeface="Calibri"/>
              </a:rPr>
              <a:t>en </a:t>
            </a:r>
            <a:r>
              <a:rPr lang="es-419" sz="2400" b="1" dirty="0">
                <a:latin typeface="Calibri"/>
                <a:cs typeface="Calibri"/>
                <a:sym typeface="Calibri"/>
              </a:rPr>
              <a:t>metros</a:t>
            </a:r>
            <a:r>
              <a:rPr lang="es-419" sz="2400" dirty="0">
                <a:latin typeface="Calibri"/>
                <a:cs typeface="Calibri"/>
                <a:sym typeface="Calibri"/>
              </a:rPr>
              <a:t> cuando ha pasado </a:t>
            </a:r>
            <a:r>
              <a:rPr lang="es-419" sz="2400" b="1" dirty="0">
                <a:latin typeface="Calibri"/>
                <a:cs typeface="Calibri"/>
                <a:sym typeface="Calibri"/>
              </a:rPr>
              <a:t>un</a:t>
            </a:r>
            <a:r>
              <a:rPr lang="es-419" sz="2400" dirty="0">
                <a:latin typeface="Calibri"/>
                <a:cs typeface="Calibri"/>
                <a:sym typeface="Calibri"/>
              </a:rPr>
              <a:t> año, es decir, el valor de </a:t>
            </a:r>
            <a:r>
              <a:rPr lang="es-419" sz="2400" b="1" dirty="0">
                <a:latin typeface="Calibri"/>
                <a:cs typeface="Calibri"/>
                <a:sym typeface="Calibri"/>
              </a:rPr>
              <a:t>y </a:t>
            </a:r>
            <a:r>
              <a:rPr lang="es-419" sz="2400" dirty="0">
                <a:latin typeface="Calibri"/>
                <a:cs typeface="Calibri"/>
                <a:sym typeface="Calibri"/>
              </a:rPr>
              <a:t>cuando </a:t>
            </a:r>
            <a:r>
              <a:rPr lang="es-419" sz="2400" b="1" dirty="0">
                <a:latin typeface="Calibri"/>
                <a:cs typeface="Calibri"/>
                <a:sym typeface="Calibri"/>
              </a:rPr>
              <a:t>x=1</a:t>
            </a:r>
            <a:r>
              <a:rPr lang="es-419" sz="2400" b="1" dirty="0">
                <a:latin typeface="Calibri"/>
                <a:cs typeface="Calibri"/>
                <a:sym typeface="Nunito"/>
              </a:rPr>
              <a:t>.</a:t>
            </a:r>
            <a:endParaRPr sz="2400" b="1" dirty="0">
              <a:latin typeface="Calibri"/>
              <a:cs typeface="Calibri"/>
              <a:sym typeface="Nunito"/>
            </a:endParaRPr>
          </a:p>
          <a:p>
            <a:pPr marL="457200" lvl="0" indent="0" algn="just" rtl="0">
              <a:lnSpc>
                <a:spcPct val="115000"/>
              </a:lnSpc>
              <a:spcBef>
                <a:spcPts val="0"/>
              </a:spcBef>
              <a:spcAft>
                <a:spcPts val="0"/>
              </a:spcAft>
              <a:buNone/>
            </a:pPr>
            <a:endParaRPr sz="1200" dirty="0">
              <a:solidFill>
                <a:schemeClr val="dk1"/>
              </a:solidFill>
              <a:latin typeface="Nunito"/>
              <a:ea typeface="Nunito"/>
              <a:cs typeface="Nunito"/>
              <a:sym typeface="Nunito"/>
            </a:endParaRPr>
          </a:p>
          <a:p>
            <a:pPr marL="457200" marR="0" lvl="0" indent="-304800" algn="just" rtl="0">
              <a:lnSpc>
                <a:spcPct val="115000"/>
              </a:lnSpc>
              <a:spcBef>
                <a:spcPts val="0"/>
              </a:spcBef>
              <a:spcAft>
                <a:spcPts val="0"/>
              </a:spcAft>
              <a:buClr>
                <a:schemeClr val="dk1"/>
              </a:buClr>
              <a:buSzPts val="1200"/>
              <a:buFont typeface="Nunito"/>
              <a:buChar char="●"/>
            </a:pPr>
            <a:r>
              <a:rPr lang="es-419" sz="2400" dirty="0">
                <a:latin typeface="Calibri"/>
                <a:cs typeface="Calibri"/>
                <a:sym typeface="Calibri"/>
              </a:rPr>
              <a:t>En el caso de Antofagasta, donde se predice "un avance del mar de 6 metros cada 10 años", podemos expresarlo como "un avance del mar de 0,6 metros por año". De manera similar, para Constitución, podemos expresarlo como "un avance del mar de 0,8 metros por año".</a:t>
            </a:r>
            <a:endParaRPr sz="2400" dirty="0">
              <a:latin typeface="Calibri"/>
              <a:cs typeface="Calibri"/>
              <a:sym typeface="Calibri"/>
            </a:endParaRPr>
          </a:p>
          <a:p>
            <a:pPr marL="457200" lvl="0" indent="0" algn="just" rtl="0">
              <a:lnSpc>
                <a:spcPct val="115000"/>
              </a:lnSpc>
              <a:spcBef>
                <a:spcPts val="0"/>
              </a:spcBef>
              <a:spcAft>
                <a:spcPts val="0"/>
              </a:spcAft>
              <a:buNone/>
            </a:pPr>
            <a:endParaRPr sz="1200" dirty="0">
              <a:solidFill>
                <a:schemeClr val="dk1"/>
              </a:solidFill>
              <a:latin typeface="Nunito"/>
              <a:ea typeface="Nunito"/>
              <a:cs typeface="Nunito"/>
              <a:sym typeface="Nunito"/>
            </a:endParaRPr>
          </a:p>
          <a:p>
            <a:pPr marL="0" lvl="0" indent="179999" algn="ctr" rtl="0">
              <a:lnSpc>
                <a:spcPct val="115000"/>
              </a:lnSpc>
              <a:spcBef>
                <a:spcPts val="0"/>
              </a:spcBef>
              <a:spcAft>
                <a:spcPts val="0"/>
              </a:spcAft>
              <a:buClr>
                <a:schemeClr val="dk1"/>
              </a:buClr>
              <a:buSzPts val="1100"/>
              <a:buFont typeface="Arial"/>
              <a:buNone/>
            </a:pPr>
            <a:r>
              <a:rPr lang="es-419" sz="2400" dirty="0">
                <a:solidFill>
                  <a:schemeClr val="dk1"/>
                </a:solidFill>
                <a:latin typeface="Calibri"/>
                <a:ea typeface="Calibri"/>
                <a:cs typeface="Calibri"/>
                <a:sym typeface="Calibri"/>
              </a:rPr>
              <a:t>  </a:t>
            </a:r>
            <a:r>
              <a:rPr lang="es-419" sz="2400" b="1" dirty="0">
                <a:solidFill>
                  <a:srgbClr val="62B799"/>
                </a:solidFill>
                <a:latin typeface="Calibri"/>
                <a:ea typeface="Calibri"/>
                <a:cs typeface="Calibri"/>
                <a:sym typeface="Calibri"/>
              </a:rPr>
              <a:t>  </a:t>
            </a:r>
            <a:r>
              <a:rPr lang="es-419" sz="2400" b="1" u="sng" dirty="0">
                <a:solidFill>
                  <a:srgbClr val="62B799"/>
                </a:solidFill>
                <a:latin typeface="Nunito"/>
                <a:ea typeface="Nunito"/>
                <a:cs typeface="Nunito"/>
                <a:sym typeface="Nunito"/>
              </a:rPr>
              <a:t>En Antofagasta.</a:t>
            </a:r>
            <a:r>
              <a:rPr lang="es-419" sz="2400" b="1" dirty="0">
                <a:solidFill>
                  <a:srgbClr val="62B799"/>
                </a:solidFill>
                <a:latin typeface="Nunito"/>
                <a:ea typeface="Nunito"/>
                <a:cs typeface="Nunito"/>
                <a:sym typeface="Nunito"/>
              </a:rPr>
              <a:t>                                               </a:t>
            </a:r>
            <a:r>
              <a:rPr lang="es-419" sz="2400" b="1" u="sng" dirty="0">
                <a:solidFill>
                  <a:srgbClr val="62B799"/>
                </a:solidFill>
                <a:latin typeface="Nunito"/>
                <a:ea typeface="Nunito"/>
                <a:cs typeface="Nunito"/>
                <a:sym typeface="Nunito"/>
              </a:rPr>
              <a:t>En Constitución.</a:t>
            </a:r>
            <a:endParaRPr sz="2400" b="1" u="sng" dirty="0">
              <a:solidFill>
                <a:srgbClr val="62B799"/>
              </a:solidFill>
              <a:latin typeface="Nunito"/>
              <a:ea typeface="Nunito"/>
              <a:cs typeface="Nunito"/>
              <a:sym typeface="Nunito"/>
            </a:endParaRPr>
          </a:p>
          <a:p>
            <a:pPr marL="0" lvl="0" indent="0" algn="ctr" rtl="0">
              <a:spcBef>
                <a:spcPts val="0"/>
              </a:spcBef>
              <a:spcAft>
                <a:spcPts val="0"/>
              </a:spcAft>
              <a:buClr>
                <a:schemeClr val="dk1"/>
              </a:buClr>
              <a:buSzPts val="1100"/>
              <a:buFont typeface="Arial"/>
              <a:buNone/>
            </a:pPr>
            <a:r>
              <a:rPr lang="es-419" sz="2400" b="1" dirty="0">
                <a:solidFill>
                  <a:srgbClr val="62B799"/>
                </a:solidFill>
                <a:latin typeface="Nunito"/>
                <a:ea typeface="Nunito"/>
                <a:cs typeface="Nunito"/>
                <a:sym typeface="Nunito"/>
              </a:rPr>
              <a:t>           y = 0,6 x   ( x años, y metros)                y = 0,8 x   ( x años, y metros)</a:t>
            </a:r>
            <a:endParaRPr sz="2400" b="1" dirty="0">
              <a:solidFill>
                <a:srgbClr val="62B799"/>
              </a:solidFill>
              <a:latin typeface="Nunito"/>
              <a:ea typeface="Nunito"/>
              <a:cs typeface="Nunito"/>
              <a:sym typeface="Nunito"/>
            </a:endParaRPr>
          </a:p>
          <a:p>
            <a:pPr marL="457200" lvl="0" indent="0" algn="just" rtl="0">
              <a:lnSpc>
                <a:spcPct val="115000"/>
              </a:lnSpc>
              <a:spcBef>
                <a:spcPts val="0"/>
              </a:spcBef>
              <a:spcAft>
                <a:spcPts val="0"/>
              </a:spcAft>
              <a:buNone/>
            </a:pPr>
            <a:endParaRPr sz="1200" dirty="0">
              <a:solidFill>
                <a:schemeClr val="dk1"/>
              </a:solidFill>
              <a:latin typeface="Nunito"/>
              <a:ea typeface="Nunito"/>
              <a:cs typeface="Nunito"/>
              <a:sym typeface="Nunito"/>
            </a:endParaRPr>
          </a:p>
        </p:txBody>
      </p:sp>
      <p:sp>
        <p:nvSpPr>
          <p:cNvPr id="243" name="Google Shape;243;g221145bc0a5_0_5"/>
          <p:cNvSpPr txBox="1"/>
          <p:nvPr/>
        </p:nvSpPr>
        <p:spPr>
          <a:xfrm>
            <a:off x="630980" y="438100"/>
            <a:ext cx="8166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Algunas ideas y conclusiones: </a:t>
            </a:r>
            <a:endParaRPr sz="3600" b="1" i="0" u="none" strike="noStrike" cap="none">
              <a:solidFill>
                <a:srgbClr val="423B71"/>
              </a:solidFill>
              <a:latin typeface="Calibri"/>
              <a:ea typeface="Calibri"/>
              <a:cs typeface="Calibri"/>
              <a:sym typeface="Calibri"/>
            </a:endParaRPr>
          </a:p>
        </p:txBody>
      </p:sp>
    </p:spTree>
    <p:extLst>
      <p:ext uri="{BB962C8B-B14F-4D97-AF65-F5344CB8AC3E}">
        <p14:creationId xmlns:p14="http://schemas.microsoft.com/office/powerpoint/2010/main" val="1577191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3" name="Google Shape;243;g221145bc0a5_0_5"/>
          <p:cNvSpPr txBox="1"/>
          <p:nvPr/>
        </p:nvSpPr>
        <p:spPr>
          <a:xfrm>
            <a:off x="630980" y="438100"/>
            <a:ext cx="8166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Algunas ideas y conclusiones: </a:t>
            </a:r>
            <a:endParaRPr sz="3600" b="1" i="0" u="none" strike="noStrike" cap="none">
              <a:solidFill>
                <a:srgbClr val="423B71"/>
              </a:solidFill>
              <a:latin typeface="Calibri"/>
              <a:ea typeface="Calibri"/>
              <a:cs typeface="Calibri"/>
              <a:sym typeface="Calibri"/>
            </a:endParaRPr>
          </a:p>
        </p:txBody>
      </p:sp>
      <p:sp>
        <p:nvSpPr>
          <p:cNvPr id="244" name="Google Shape;244;g221145bc0a5_0_5"/>
          <p:cNvSpPr txBox="1"/>
          <p:nvPr/>
        </p:nvSpPr>
        <p:spPr>
          <a:xfrm>
            <a:off x="278676" y="1603643"/>
            <a:ext cx="11096700" cy="1883562"/>
          </a:xfrm>
          <a:prstGeom prst="rect">
            <a:avLst/>
          </a:prstGeom>
          <a:noFill/>
          <a:ln>
            <a:noFill/>
          </a:ln>
        </p:spPr>
        <p:txBody>
          <a:bodyPr spcFirstLastPara="1" wrap="square" lIns="91425" tIns="91425" rIns="91425" bIns="91425" anchor="t" anchorCtr="0">
            <a:spAutoFit/>
          </a:bodyPr>
          <a:lstStyle/>
          <a:p>
            <a:pPr marL="457200" marR="0" lvl="0" indent="-304800" algn="just" rtl="0">
              <a:lnSpc>
                <a:spcPct val="115000"/>
              </a:lnSpc>
              <a:spcBef>
                <a:spcPts val="0"/>
              </a:spcBef>
              <a:spcAft>
                <a:spcPts val="0"/>
              </a:spcAft>
              <a:buClr>
                <a:schemeClr val="dk1"/>
              </a:buClr>
              <a:buSzPts val="1200"/>
              <a:buFont typeface="Nunito"/>
              <a:buChar char="●"/>
            </a:pPr>
            <a:r>
              <a:rPr lang="es-419" sz="2400" dirty="0">
                <a:latin typeface="Calibri"/>
                <a:cs typeface="Calibri"/>
                <a:sym typeface="Calibri"/>
              </a:rPr>
              <a:t>Utilizando las fórmulas de proporcionalidad directa, podemos determinar el avance en metros del mar en cada zona después de transcurridos un número de años. Además de calcular la cantidad de años necesarios para que el avance del mar alcance una determinada cantidad en metros. Por ejemplo: </a:t>
            </a:r>
            <a:endParaRPr sz="2400" dirty="0">
              <a:latin typeface="Calibri"/>
              <a:cs typeface="Calibri"/>
              <a:sym typeface="Calibri"/>
            </a:endParaRPr>
          </a:p>
        </p:txBody>
      </p:sp>
      <p:sp>
        <p:nvSpPr>
          <p:cNvPr id="3" name="CuadroTexto 2">
            <a:extLst>
              <a:ext uri="{FF2B5EF4-FFF2-40B4-BE49-F238E27FC236}">
                <a16:creationId xmlns:a16="http://schemas.microsoft.com/office/drawing/2014/main" id="{63451544-0BA4-B3AB-FF85-795616F81A91}"/>
              </a:ext>
            </a:extLst>
          </p:cNvPr>
          <p:cNvSpPr txBox="1"/>
          <p:nvPr/>
        </p:nvSpPr>
        <p:spPr>
          <a:xfrm>
            <a:off x="2763785" y="3816814"/>
            <a:ext cx="6494308" cy="1945148"/>
          </a:xfrm>
          <a:prstGeom prst="rect">
            <a:avLst/>
          </a:prstGeom>
          <a:noFill/>
        </p:spPr>
        <p:txBody>
          <a:bodyPr wrap="square">
            <a:spAutoFit/>
          </a:bodyPr>
          <a:lstStyle/>
          <a:p>
            <a:pPr marL="0" lvl="0" indent="179999" algn="ctr" rtl="0">
              <a:lnSpc>
                <a:spcPct val="115000"/>
              </a:lnSpc>
              <a:spcBef>
                <a:spcPts val="0"/>
              </a:spcBef>
              <a:spcAft>
                <a:spcPts val="0"/>
              </a:spcAft>
              <a:buClr>
                <a:schemeClr val="dk1"/>
              </a:buClr>
              <a:buSzPts val="1100"/>
              <a:buFont typeface="Arial"/>
              <a:buNone/>
            </a:pPr>
            <a:r>
              <a:rPr lang="es-MX" sz="2800" b="1" dirty="0">
                <a:solidFill>
                  <a:srgbClr val="62B799"/>
                </a:solidFill>
                <a:latin typeface="Nunito"/>
                <a:ea typeface="Nunito"/>
                <a:cs typeface="Nunito"/>
                <a:sym typeface="Nunito"/>
              </a:rPr>
              <a:t>En Antofagasta</a:t>
            </a:r>
          </a:p>
          <a:p>
            <a:pPr marL="0" lvl="0" indent="179999" algn="ctr" rtl="0">
              <a:lnSpc>
                <a:spcPct val="115000"/>
              </a:lnSpc>
              <a:spcBef>
                <a:spcPts val="0"/>
              </a:spcBef>
              <a:spcAft>
                <a:spcPts val="0"/>
              </a:spcAft>
              <a:buClr>
                <a:schemeClr val="dk1"/>
              </a:buClr>
              <a:buSzPts val="1100"/>
              <a:buFont typeface="Arial"/>
              <a:buNone/>
            </a:pPr>
            <a:r>
              <a:rPr lang="es-MX" sz="2800" b="1" dirty="0">
                <a:solidFill>
                  <a:srgbClr val="62B799"/>
                </a:solidFill>
                <a:latin typeface="Nunito"/>
                <a:ea typeface="Nunito"/>
                <a:cs typeface="Nunito"/>
                <a:sym typeface="Nunito"/>
              </a:rPr>
              <a:t>y = 0,6 x</a:t>
            </a:r>
          </a:p>
          <a:p>
            <a:pPr algn="ctr">
              <a:buClr>
                <a:schemeClr val="dk1"/>
              </a:buClr>
              <a:buSzPts val="1100"/>
            </a:pPr>
            <a:r>
              <a:rPr lang="es-MX" sz="2800" b="1" dirty="0">
                <a:solidFill>
                  <a:srgbClr val="62B799"/>
                </a:solidFill>
                <a:latin typeface="Nunito"/>
                <a:ea typeface="Nunito"/>
                <a:cs typeface="Nunito"/>
                <a:sym typeface="Nunito"/>
              </a:rPr>
              <a:t>  y = 0,6 · 3</a:t>
            </a:r>
          </a:p>
          <a:p>
            <a:pPr algn="ctr">
              <a:buClr>
                <a:schemeClr val="dk1"/>
              </a:buClr>
              <a:buSzPts val="1100"/>
            </a:pPr>
            <a:r>
              <a:rPr lang="es-MX" sz="2800" b="1" dirty="0">
                <a:solidFill>
                  <a:srgbClr val="62B799"/>
                </a:solidFill>
                <a:latin typeface="Nunito"/>
                <a:ea typeface="Nunito"/>
                <a:cs typeface="Nunito"/>
                <a:sym typeface="Nunito"/>
              </a:rPr>
              <a:t>         y = 1,8 metros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21145bc0a5_0_0"/>
          <p:cNvSpPr txBox="1"/>
          <p:nvPr/>
        </p:nvSpPr>
        <p:spPr>
          <a:xfrm>
            <a:off x="630980" y="438100"/>
            <a:ext cx="8166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Algunas ideas y conclusiones: </a:t>
            </a:r>
            <a:endParaRPr sz="3600" b="1" i="0" u="none" strike="noStrike" cap="none">
              <a:solidFill>
                <a:srgbClr val="423B71"/>
              </a:solidFill>
              <a:latin typeface="Calibri"/>
              <a:ea typeface="Calibri"/>
              <a:cs typeface="Calibri"/>
              <a:sym typeface="Calibri"/>
            </a:endParaRPr>
          </a:p>
        </p:txBody>
      </p:sp>
      <p:sp>
        <p:nvSpPr>
          <p:cNvPr id="250" name="Google Shape;250;g221145bc0a5_0_0"/>
          <p:cNvSpPr/>
          <p:nvPr/>
        </p:nvSpPr>
        <p:spPr>
          <a:xfrm>
            <a:off x="183150" y="1640238"/>
            <a:ext cx="11227800" cy="7581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endParaRPr/>
          </a:p>
        </p:txBody>
      </p:sp>
      <p:sp>
        <p:nvSpPr>
          <p:cNvPr id="251" name="Google Shape;251;g221145bc0a5_0_0"/>
          <p:cNvSpPr txBox="1"/>
          <p:nvPr/>
        </p:nvSpPr>
        <p:spPr>
          <a:xfrm>
            <a:off x="538750" y="1894175"/>
            <a:ext cx="6940800" cy="2308294"/>
          </a:xfrm>
          <a:prstGeom prst="rect">
            <a:avLst/>
          </a:prstGeom>
          <a:noFill/>
          <a:ln>
            <a:noFill/>
          </a:ln>
        </p:spPr>
        <p:txBody>
          <a:bodyPr spcFirstLastPara="1" wrap="square" lIns="91425" tIns="91425" rIns="91425" bIns="91425" anchor="t" anchorCtr="0">
            <a:spAutoFit/>
          </a:bodyPr>
          <a:lstStyle/>
          <a:p>
            <a:pPr marL="457200" indent="-304800" algn="just">
              <a:lnSpc>
                <a:spcPct val="115000"/>
              </a:lnSpc>
              <a:buClr>
                <a:schemeClr val="dk1"/>
              </a:buClr>
              <a:buSzPts val="1200"/>
              <a:buFont typeface="Nunito"/>
              <a:buChar char="●"/>
            </a:pPr>
            <a:r>
              <a:rPr lang="es-419" sz="2400" dirty="0">
                <a:latin typeface="Calibri"/>
                <a:cs typeface="Calibri"/>
                <a:sym typeface="Calibri"/>
              </a:rPr>
              <a:t>Tomar conciencia del aumento del nivel del mar producto del cambio climático es fundamental para adoptar medidas precautorias y reducir el impacto y las consecuencias para la población y el medio ambiente.</a:t>
            </a:r>
            <a:endParaRPr sz="2400" dirty="0">
              <a:latin typeface="Calibri"/>
              <a:cs typeface="Calibri"/>
              <a:sym typeface="Calibri"/>
            </a:endParaRPr>
          </a:p>
        </p:txBody>
      </p:sp>
      <p:pic>
        <p:nvPicPr>
          <p:cNvPr id="252" name="Google Shape;252;g221145bc0a5_0_0"/>
          <p:cNvPicPr preferRelativeResize="0"/>
          <p:nvPr/>
        </p:nvPicPr>
        <p:blipFill>
          <a:blip r:embed="rId3">
            <a:alphaModFix/>
          </a:blip>
          <a:stretch>
            <a:fillRect/>
          </a:stretch>
        </p:blipFill>
        <p:spPr>
          <a:xfrm>
            <a:off x="7226975" y="2648071"/>
            <a:ext cx="4715474" cy="334778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2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58" name="Google Shape;258;p28"/>
          <p:cNvSpPr txBox="1"/>
          <p:nvPr/>
        </p:nvSpPr>
        <p:spPr>
          <a:xfrm>
            <a:off x="645246" y="3063339"/>
            <a:ext cx="109014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s-419" sz="4400" b="1" i="0" u="none" strike="noStrike" cap="none">
                <a:solidFill>
                  <a:schemeClr val="lt1"/>
                </a:solidFill>
                <a:latin typeface="Calibri"/>
                <a:ea typeface="Calibri"/>
                <a:cs typeface="Calibri"/>
                <a:sym typeface="Calibri"/>
              </a:rPr>
              <a:t>Avance del mar</a:t>
            </a:r>
            <a:endParaRPr sz="4400" b="1"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1c4d409464_0_0"/>
          <p:cNvSpPr txBox="1"/>
          <p:nvPr/>
        </p:nvSpPr>
        <p:spPr>
          <a:xfrm>
            <a:off x="1046629" y="1171250"/>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2700" b="1" dirty="0">
                <a:solidFill>
                  <a:srgbClr val="423B71"/>
                </a:solidFill>
                <a:latin typeface="Calibri"/>
                <a:ea typeface="Calibri"/>
                <a:cs typeface="Calibri"/>
                <a:sym typeface="Calibri"/>
              </a:rPr>
              <a:t>Para comenzar… </a:t>
            </a:r>
            <a:endParaRPr sz="2700" b="1" dirty="0">
              <a:solidFill>
                <a:srgbClr val="423B71"/>
              </a:solidFill>
              <a:latin typeface="Calibri"/>
              <a:ea typeface="Calibri"/>
              <a:cs typeface="Calibri"/>
              <a:sym typeface="Calibri"/>
            </a:endParaRPr>
          </a:p>
        </p:txBody>
      </p:sp>
      <p:sp>
        <p:nvSpPr>
          <p:cNvPr id="100" name="Google Shape;100;g21c4d409464_0_0"/>
          <p:cNvSpPr txBox="1"/>
          <p:nvPr/>
        </p:nvSpPr>
        <p:spPr>
          <a:xfrm>
            <a:off x="1816780" y="186125"/>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5" name="Google Shape;155;p30">
            <a:extLst>
              <a:ext uri="{FF2B5EF4-FFF2-40B4-BE49-F238E27FC236}">
                <a16:creationId xmlns:a16="http://schemas.microsoft.com/office/drawing/2014/main" id="{05BAEB45-3438-F49B-EE87-94B45EC473E4}"/>
              </a:ext>
            </a:extLst>
          </p:cNvPr>
          <p:cNvSpPr/>
          <p:nvPr/>
        </p:nvSpPr>
        <p:spPr>
          <a:xfrm>
            <a:off x="290524" y="1759291"/>
            <a:ext cx="11773885" cy="2434696"/>
          </a:xfrm>
          <a:prstGeom prst="rect">
            <a:avLst/>
          </a:prstGeom>
          <a:solidFill>
            <a:srgbClr val="F3F3F3"/>
          </a:solidFill>
          <a:ln>
            <a:noFill/>
          </a:ln>
        </p:spPr>
        <p:txBody>
          <a:bodyPr spcFirstLastPara="1" wrap="square" lIns="68575" tIns="68575" rIns="68575" bIns="68575" anchor="ctr" anchorCtr="0">
            <a:noAutofit/>
          </a:bodyPr>
          <a:lstStyle/>
          <a:p>
            <a:pPr marL="844550" marR="0" lvl="0" indent="-342900" algn="just" rtl="0">
              <a:lnSpc>
                <a:spcPct val="100000"/>
              </a:lnSpc>
              <a:spcBef>
                <a:spcPts val="0"/>
              </a:spcBef>
              <a:spcAft>
                <a:spcPts val="0"/>
              </a:spcAft>
              <a:buClr>
                <a:srgbClr val="000000"/>
              </a:buClr>
              <a:buSzPts val="2500"/>
              <a:buFont typeface="Arial" panose="020B0604020202020204" pitchFamily="34" charset="0"/>
              <a:buChar char="•"/>
            </a:pPr>
            <a:r>
              <a:rPr lang="es-MX" sz="2400" dirty="0">
                <a:solidFill>
                  <a:schemeClr val="dk1"/>
                </a:solidFill>
                <a:latin typeface="Calibri"/>
                <a:cs typeface="Calibri"/>
                <a:sym typeface="Calibri"/>
              </a:rPr>
              <a:t>¿Qué entendemos por cambio climático y cómo afecta al aumento del nivel del mar?</a:t>
            </a:r>
          </a:p>
          <a:p>
            <a:pPr marL="469900" marR="0" lvl="0" algn="just" rtl="0">
              <a:lnSpc>
                <a:spcPct val="100000"/>
              </a:lnSpc>
              <a:spcBef>
                <a:spcPts val="0"/>
              </a:spcBef>
              <a:spcAft>
                <a:spcPts val="0"/>
              </a:spcAft>
              <a:buClr>
                <a:srgbClr val="000000"/>
              </a:buClr>
              <a:buSzPts val="3000"/>
            </a:pPr>
            <a:endParaRPr lang="es-MX" sz="2400" dirty="0">
              <a:solidFill>
                <a:schemeClr val="dk1"/>
              </a:solidFill>
              <a:latin typeface="Calibri"/>
              <a:cs typeface="Calibri"/>
              <a:sym typeface="Calibri"/>
            </a:endParaRPr>
          </a:p>
          <a:p>
            <a:pPr marL="812800" marR="0" lvl="0" indent="-342900" algn="just" rtl="0">
              <a:lnSpc>
                <a:spcPct val="100000"/>
              </a:lnSpc>
              <a:spcBef>
                <a:spcPts val="0"/>
              </a:spcBef>
              <a:spcAft>
                <a:spcPts val="0"/>
              </a:spcAft>
              <a:buClr>
                <a:srgbClr val="000000"/>
              </a:buClr>
              <a:buSzPts val="3000"/>
              <a:buFont typeface="Arial" panose="020B0604020202020204" pitchFamily="34" charset="0"/>
              <a:buChar char="•"/>
            </a:pPr>
            <a:r>
              <a:rPr lang="es-MX" sz="2400" dirty="0">
                <a:solidFill>
                  <a:schemeClr val="dk1"/>
                </a:solidFill>
                <a:latin typeface="Calibri"/>
                <a:cs typeface="Calibri"/>
                <a:sym typeface="Calibri"/>
              </a:rPr>
              <a:t>¿Cómo influye el aumento del nivel del mar en la costa de Chile?</a:t>
            </a:r>
          </a:p>
          <a:p>
            <a:pPr marL="457200" marR="0" lvl="0" indent="0" algn="just" rtl="0">
              <a:lnSpc>
                <a:spcPct val="100000"/>
              </a:lnSpc>
              <a:spcBef>
                <a:spcPts val="0"/>
              </a:spcBef>
              <a:spcAft>
                <a:spcPts val="0"/>
              </a:spcAft>
              <a:buNone/>
            </a:pPr>
            <a:endParaRPr lang="es-MX" sz="2400" dirty="0">
              <a:solidFill>
                <a:schemeClr val="dk1"/>
              </a:solidFill>
              <a:latin typeface="Calibri"/>
              <a:cs typeface="Calibri"/>
              <a:sym typeface="Calibri"/>
            </a:endParaRPr>
          </a:p>
          <a:p>
            <a:pPr marL="812800" marR="0" lvl="0" indent="-342900" algn="just" rtl="0">
              <a:lnSpc>
                <a:spcPct val="100000"/>
              </a:lnSpc>
              <a:spcBef>
                <a:spcPts val="0"/>
              </a:spcBef>
              <a:spcAft>
                <a:spcPts val="0"/>
              </a:spcAft>
              <a:buClr>
                <a:srgbClr val="000000"/>
              </a:buClr>
              <a:buSzPts val="3000"/>
              <a:buFont typeface="Arial" panose="020B0604020202020204" pitchFamily="34" charset="0"/>
              <a:buChar char="•"/>
            </a:pPr>
            <a:r>
              <a:rPr lang="es-MX" sz="2400" dirty="0">
                <a:solidFill>
                  <a:schemeClr val="dk1"/>
                </a:solidFill>
                <a:latin typeface="Calibri"/>
                <a:cs typeface="Calibri"/>
                <a:sym typeface="Calibri"/>
              </a:rPr>
              <a:t>¿Han notado el avance del mar en alguna playa? o ¿Han escuchado sobre esto?</a:t>
            </a:r>
          </a:p>
          <a:p>
            <a:pPr marL="0" marR="0" lvl="0" indent="0" algn="l" rtl="0">
              <a:lnSpc>
                <a:spcPct val="100000"/>
              </a:lnSpc>
              <a:spcBef>
                <a:spcPts val="0"/>
              </a:spcBef>
              <a:spcAft>
                <a:spcPts val="0"/>
              </a:spcAft>
              <a:buClr>
                <a:srgbClr val="000000"/>
              </a:buClr>
              <a:buSzPts val="1800"/>
              <a:buFont typeface="Arial"/>
              <a:buNone/>
            </a:pPr>
            <a:endParaRPr sz="1100" dirty="0"/>
          </a:p>
        </p:txBody>
      </p:sp>
      <p:pic>
        <p:nvPicPr>
          <p:cNvPr id="101" name="Google Shape;101;g21c4d409464_0_0"/>
          <p:cNvPicPr preferRelativeResize="0"/>
          <p:nvPr/>
        </p:nvPicPr>
        <p:blipFill>
          <a:blip r:embed="rId3">
            <a:alphaModFix/>
          </a:blip>
          <a:stretch>
            <a:fillRect/>
          </a:stretch>
        </p:blipFill>
        <p:spPr>
          <a:xfrm>
            <a:off x="4394270" y="3989934"/>
            <a:ext cx="3729005" cy="24599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Google Shape;155;p30">
            <a:extLst>
              <a:ext uri="{FF2B5EF4-FFF2-40B4-BE49-F238E27FC236}">
                <a16:creationId xmlns:a16="http://schemas.microsoft.com/office/drawing/2014/main" id="{80603367-DE34-5062-05B0-D42064143EBD}"/>
              </a:ext>
            </a:extLst>
          </p:cNvPr>
          <p:cNvSpPr/>
          <p:nvPr/>
        </p:nvSpPr>
        <p:spPr>
          <a:xfrm>
            <a:off x="319455" y="2060342"/>
            <a:ext cx="11773885" cy="2744066"/>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dirty="0"/>
          </a:p>
        </p:txBody>
      </p:sp>
      <p:sp>
        <p:nvSpPr>
          <p:cNvPr id="106" name="Google Shape;106;p4"/>
          <p:cNvSpPr txBox="1"/>
          <p:nvPr/>
        </p:nvSpPr>
        <p:spPr>
          <a:xfrm>
            <a:off x="1762155" y="31365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7" name="Google Shape;107;p4"/>
          <p:cNvSpPr txBox="1"/>
          <p:nvPr/>
        </p:nvSpPr>
        <p:spPr>
          <a:xfrm>
            <a:off x="429145" y="2209198"/>
            <a:ext cx="11554503" cy="21851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Se han hecho diferentes predicciones acerca de la velocidad a la que el mar avanzará en ciertas zonas de la costa de Chile. A continuación se presentan dos de ellas:</a:t>
            </a:r>
            <a:endParaRPr sz="2400" dirty="0">
              <a:latin typeface="Calibri" panose="020F0502020204030204" pitchFamily="34" charset="0"/>
              <a:cs typeface="Calibri" panose="020F0502020204030204" pitchFamily="34" charset="0"/>
            </a:endParaRPr>
          </a:p>
          <a:p>
            <a:pPr marL="0" marR="0" lvl="0" indent="0" algn="just" rtl="0">
              <a:lnSpc>
                <a:spcPct val="100000"/>
              </a:lnSpc>
              <a:spcBef>
                <a:spcPts val="0"/>
              </a:spcBef>
              <a:spcAft>
                <a:spcPts val="0"/>
              </a:spcAft>
              <a:buNone/>
            </a:pPr>
            <a:endParaRPr sz="3200" b="0" i="0" u="none" strike="noStrike" cap="none" dirty="0">
              <a:solidFill>
                <a:srgbClr val="000000"/>
              </a:solidFill>
              <a:latin typeface="Arial"/>
              <a:ea typeface="Arial"/>
              <a:cs typeface="Arial"/>
              <a:sym typeface="Arial"/>
            </a:endParaRPr>
          </a:p>
          <a:p>
            <a:pPr marL="457200" marR="0" lvl="0" indent="-457200" algn="just" rtl="0">
              <a:lnSpc>
                <a:spcPct val="100000"/>
              </a:lnSpc>
              <a:spcBef>
                <a:spcPts val="0"/>
              </a:spcBef>
              <a:spcAft>
                <a:spcPts val="0"/>
              </a:spcAft>
              <a:buClr>
                <a:srgbClr val="000000"/>
              </a:buClr>
              <a:buSzPts val="2800"/>
              <a:buFont typeface="Arial"/>
              <a:buChar char="•"/>
            </a:pPr>
            <a:r>
              <a:rPr lang="es-419" sz="2400" dirty="0">
                <a:latin typeface="Calibri" panose="020F0502020204030204" pitchFamily="34" charset="0"/>
                <a:cs typeface="Calibri" panose="020F0502020204030204" pitchFamily="34" charset="0"/>
                <a:sym typeface="Calibri"/>
              </a:rPr>
              <a:t>En Antofagasta el ritmo de avance del mar será de </a:t>
            </a:r>
            <a:r>
              <a:rPr lang="es-419" sz="2800" b="1" i="0" u="none" strike="noStrike" cap="none" dirty="0">
                <a:solidFill>
                  <a:srgbClr val="000000"/>
                </a:solidFill>
                <a:latin typeface="Calibri"/>
                <a:ea typeface="Calibri"/>
                <a:cs typeface="Calibri"/>
                <a:sym typeface="Calibri"/>
              </a:rPr>
              <a:t>6 metros cada 10 años</a:t>
            </a:r>
            <a:r>
              <a:rPr lang="es-419" sz="2800" b="0" i="0" u="none" strike="noStrike" cap="none" dirty="0">
                <a:solidFill>
                  <a:srgbClr val="000000"/>
                </a:solidFill>
                <a:latin typeface="Calibri"/>
                <a:ea typeface="Calibri"/>
                <a:cs typeface="Calibri"/>
                <a:sym typeface="Calibri"/>
              </a:rPr>
              <a:t>.</a:t>
            </a:r>
            <a:endParaRPr sz="2800" b="0" i="0" u="none" strike="noStrike" cap="none" dirty="0">
              <a:solidFill>
                <a:srgbClr val="000000"/>
              </a:solidFill>
              <a:latin typeface="Calibri"/>
              <a:ea typeface="Calibri"/>
              <a:cs typeface="Calibri"/>
              <a:sym typeface="Calibri"/>
            </a:endParaRPr>
          </a:p>
          <a:p>
            <a:pPr marL="457200" marR="0" lvl="0" indent="-457200" algn="just" rtl="0">
              <a:lnSpc>
                <a:spcPct val="100000"/>
              </a:lnSpc>
              <a:spcBef>
                <a:spcPts val="0"/>
              </a:spcBef>
              <a:spcAft>
                <a:spcPts val="0"/>
              </a:spcAft>
              <a:buClr>
                <a:srgbClr val="000000"/>
              </a:buClr>
              <a:buSzPts val="2800"/>
              <a:buFont typeface="Arial"/>
              <a:buChar char="•"/>
            </a:pPr>
            <a:r>
              <a:rPr lang="es-419" sz="2400" dirty="0">
                <a:latin typeface="Calibri" panose="020F0502020204030204" pitchFamily="34" charset="0"/>
                <a:cs typeface="Calibri" panose="020F0502020204030204" pitchFamily="34" charset="0"/>
                <a:sym typeface="Calibri"/>
              </a:rPr>
              <a:t>En Constitución el ritmo de avance del mar será de </a:t>
            </a:r>
            <a:r>
              <a:rPr lang="es-419" sz="2800" b="1" i="0" u="none" strike="noStrike" cap="none" dirty="0">
                <a:solidFill>
                  <a:srgbClr val="000000"/>
                </a:solidFill>
                <a:latin typeface="Calibri"/>
                <a:ea typeface="Calibri"/>
                <a:cs typeface="Calibri"/>
                <a:sym typeface="Calibri"/>
              </a:rPr>
              <a:t>8 metros</a:t>
            </a:r>
            <a:r>
              <a:rPr lang="es-419" sz="2800" b="0" i="0" u="none" strike="noStrike" cap="none" dirty="0">
                <a:solidFill>
                  <a:srgbClr val="000000"/>
                </a:solidFill>
                <a:latin typeface="Calibri"/>
                <a:ea typeface="Calibri"/>
                <a:cs typeface="Calibri"/>
                <a:sym typeface="Calibri"/>
              </a:rPr>
              <a:t> </a:t>
            </a:r>
            <a:r>
              <a:rPr lang="es-419" sz="2800" b="1" i="0" u="none" strike="noStrike" cap="none" dirty="0">
                <a:solidFill>
                  <a:srgbClr val="000000"/>
                </a:solidFill>
                <a:latin typeface="Calibri"/>
                <a:ea typeface="Calibri"/>
                <a:cs typeface="Calibri"/>
                <a:sym typeface="Calibri"/>
              </a:rPr>
              <a:t>cada 10 años.</a:t>
            </a:r>
            <a:endParaRPr sz="3200" b="0" i="0" u="none" strike="noStrike" cap="none" dirty="0">
              <a:solidFill>
                <a:srgbClr val="000000"/>
              </a:solidFill>
              <a:latin typeface="Arial"/>
              <a:ea typeface="Arial"/>
              <a:cs typeface="Arial"/>
              <a:sym typeface="Arial"/>
            </a:endParaRPr>
          </a:p>
        </p:txBody>
      </p:sp>
      <p:sp>
        <p:nvSpPr>
          <p:cNvPr id="109" name="Google Shape;109;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2700" b="1">
                <a:solidFill>
                  <a:srgbClr val="423B71"/>
                </a:solidFill>
                <a:latin typeface="Calibri"/>
                <a:ea typeface="Calibri"/>
                <a:cs typeface="Calibri"/>
                <a:sym typeface="Calibri"/>
              </a:rPr>
              <a:t>Lee la siguiente situación:</a:t>
            </a:r>
            <a:endParaRPr sz="2700" b="1" i="0" u="none" strike="noStrike" cap="none">
              <a:solidFill>
                <a:srgbClr val="423B7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Google Shape;155;p30">
            <a:extLst>
              <a:ext uri="{FF2B5EF4-FFF2-40B4-BE49-F238E27FC236}">
                <a16:creationId xmlns:a16="http://schemas.microsoft.com/office/drawing/2014/main" id="{80603367-DE34-5062-05B0-D42064143EBD}"/>
              </a:ext>
            </a:extLst>
          </p:cNvPr>
          <p:cNvSpPr/>
          <p:nvPr/>
        </p:nvSpPr>
        <p:spPr>
          <a:xfrm>
            <a:off x="301091" y="1849199"/>
            <a:ext cx="11671170" cy="2580982"/>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dirty="0"/>
          </a:p>
        </p:txBody>
      </p:sp>
      <p:sp>
        <p:nvSpPr>
          <p:cNvPr id="106" name="Google Shape;106;p4"/>
          <p:cNvSpPr txBox="1"/>
          <p:nvPr/>
        </p:nvSpPr>
        <p:spPr>
          <a:xfrm>
            <a:off x="1762155" y="31365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7" name="Google Shape;107;p4"/>
          <p:cNvSpPr txBox="1"/>
          <p:nvPr/>
        </p:nvSpPr>
        <p:spPr>
          <a:xfrm>
            <a:off x="410782" y="2060342"/>
            <a:ext cx="11773885" cy="23698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2400" b="0" i="0" u="none" strike="noStrike" cap="none" dirty="0">
                <a:solidFill>
                  <a:srgbClr val="000000"/>
                </a:solidFill>
                <a:latin typeface="Calibri"/>
                <a:ea typeface="Calibri"/>
                <a:cs typeface="Calibri"/>
                <a:sym typeface="Calibri"/>
              </a:rPr>
              <a:t>Se han hecho diferentes predicciones acerca de la velocidad a la que el mar avanzará en ciertas zonas de la costa de Chile. A continuación se presentan dos de ellas:</a:t>
            </a:r>
            <a:endParaRPr sz="1200" dirty="0"/>
          </a:p>
          <a:p>
            <a:pPr marL="0" marR="0" lvl="0" indent="0" algn="just" rtl="0">
              <a:lnSpc>
                <a:spcPct val="100000"/>
              </a:lnSpc>
              <a:spcBef>
                <a:spcPts val="0"/>
              </a:spcBef>
              <a:spcAft>
                <a:spcPts val="0"/>
              </a:spcAft>
              <a:buNone/>
            </a:pPr>
            <a:endParaRPr sz="2800" b="0" i="0" u="none" strike="noStrike" cap="none" dirty="0">
              <a:solidFill>
                <a:srgbClr val="000000"/>
              </a:solidFill>
              <a:latin typeface="Arial"/>
              <a:ea typeface="Arial"/>
              <a:cs typeface="Arial"/>
              <a:sym typeface="Arial"/>
            </a:endParaRPr>
          </a:p>
          <a:p>
            <a:pPr marL="457200" marR="0" lvl="0" indent="-457200" algn="just" rtl="0">
              <a:lnSpc>
                <a:spcPct val="100000"/>
              </a:lnSpc>
              <a:spcBef>
                <a:spcPts val="0"/>
              </a:spcBef>
              <a:spcAft>
                <a:spcPts val="0"/>
              </a:spcAft>
              <a:buClr>
                <a:srgbClr val="000000"/>
              </a:buClr>
              <a:buSzPts val="2800"/>
              <a:buFont typeface="Arial"/>
              <a:buChar char="•"/>
            </a:pPr>
            <a:r>
              <a:rPr lang="es-419" sz="2400" b="0" i="0" u="none" strike="noStrike" cap="none" dirty="0">
                <a:solidFill>
                  <a:srgbClr val="000000"/>
                </a:solidFill>
                <a:latin typeface="Calibri"/>
                <a:ea typeface="Calibri"/>
                <a:cs typeface="Calibri"/>
                <a:sym typeface="Calibri"/>
              </a:rPr>
              <a:t>En Antofagasta el ritmo de avance del mar será de</a:t>
            </a:r>
            <a:r>
              <a:rPr lang="es-419" sz="2400" b="1" i="0" u="none" strike="noStrike" cap="none" dirty="0">
                <a:solidFill>
                  <a:srgbClr val="000000"/>
                </a:solidFill>
                <a:latin typeface="Calibri"/>
                <a:ea typeface="Calibri"/>
                <a:cs typeface="Calibri"/>
                <a:sym typeface="Calibri"/>
              </a:rPr>
              <a:t> 6 metros cada 10 años</a:t>
            </a:r>
            <a:r>
              <a:rPr lang="es-419" sz="2400" b="0" i="0" u="none" strike="noStrike" cap="none" dirty="0">
                <a:solidFill>
                  <a:srgbClr val="000000"/>
                </a:solidFill>
                <a:latin typeface="Calibri"/>
                <a:ea typeface="Calibri"/>
                <a:cs typeface="Calibri"/>
                <a:sym typeface="Calibri"/>
              </a:rPr>
              <a:t>.</a:t>
            </a:r>
            <a:endParaRPr sz="1200" dirty="0"/>
          </a:p>
          <a:p>
            <a:pPr marL="0" marR="0" lvl="0" indent="0" algn="just" rtl="0">
              <a:lnSpc>
                <a:spcPct val="100000"/>
              </a:lnSpc>
              <a:spcBef>
                <a:spcPts val="0"/>
              </a:spcBef>
              <a:spcAft>
                <a:spcPts val="0"/>
              </a:spcAft>
              <a:buNone/>
            </a:pPr>
            <a:endParaRPr sz="2400" b="0" i="0" u="none" strike="noStrike" cap="none" dirty="0">
              <a:solidFill>
                <a:srgbClr val="000000"/>
              </a:solidFill>
              <a:latin typeface="Calibri"/>
              <a:ea typeface="Calibri"/>
              <a:cs typeface="Calibri"/>
              <a:sym typeface="Calibri"/>
            </a:endParaRPr>
          </a:p>
          <a:p>
            <a:pPr marL="457200" marR="0" lvl="0" indent="-457200" algn="just" rtl="0">
              <a:lnSpc>
                <a:spcPct val="100000"/>
              </a:lnSpc>
              <a:spcBef>
                <a:spcPts val="0"/>
              </a:spcBef>
              <a:spcAft>
                <a:spcPts val="0"/>
              </a:spcAft>
              <a:buClr>
                <a:srgbClr val="000000"/>
              </a:buClr>
              <a:buSzPts val="2800"/>
              <a:buFont typeface="Arial"/>
              <a:buChar char="•"/>
            </a:pPr>
            <a:r>
              <a:rPr lang="es-419" sz="2400" b="0" i="0" u="none" strike="noStrike" cap="none" dirty="0">
                <a:solidFill>
                  <a:srgbClr val="000000"/>
                </a:solidFill>
                <a:latin typeface="Calibri"/>
                <a:ea typeface="Calibri"/>
                <a:cs typeface="Calibri"/>
                <a:sym typeface="Calibri"/>
              </a:rPr>
              <a:t>En Constitución el ritmo de avance del mar será de </a:t>
            </a:r>
            <a:r>
              <a:rPr lang="es-419" sz="2400" b="1" i="0" u="none" strike="noStrike" cap="none" dirty="0">
                <a:solidFill>
                  <a:srgbClr val="000000"/>
                </a:solidFill>
                <a:latin typeface="Calibri"/>
                <a:ea typeface="Calibri"/>
                <a:cs typeface="Calibri"/>
                <a:sym typeface="Calibri"/>
              </a:rPr>
              <a:t>8 metros</a:t>
            </a:r>
            <a:r>
              <a:rPr lang="es-419" sz="2400" b="0" i="0" u="none" strike="noStrike" cap="none" dirty="0">
                <a:solidFill>
                  <a:srgbClr val="000000"/>
                </a:solidFill>
                <a:latin typeface="Calibri"/>
                <a:ea typeface="Calibri"/>
                <a:cs typeface="Calibri"/>
                <a:sym typeface="Calibri"/>
              </a:rPr>
              <a:t> </a:t>
            </a:r>
            <a:r>
              <a:rPr lang="es-419" sz="2400" b="1" i="0" u="none" strike="noStrike" cap="none" dirty="0">
                <a:solidFill>
                  <a:srgbClr val="000000"/>
                </a:solidFill>
                <a:latin typeface="Calibri"/>
                <a:ea typeface="Calibri"/>
                <a:cs typeface="Calibri"/>
                <a:sym typeface="Calibri"/>
              </a:rPr>
              <a:t>cada 10 años.</a:t>
            </a:r>
            <a:endParaRPr sz="2800" b="0" i="0" u="none" strike="noStrike" cap="none" dirty="0">
              <a:solidFill>
                <a:srgbClr val="000000"/>
              </a:solidFill>
              <a:latin typeface="Arial"/>
              <a:ea typeface="Arial"/>
              <a:cs typeface="Arial"/>
              <a:sym typeface="Arial"/>
            </a:endParaRPr>
          </a:p>
        </p:txBody>
      </p:sp>
      <p:sp>
        <p:nvSpPr>
          <p:cNvPr id="109" name="Google Shape;109;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2700" b="1">
                <a:solidFill>
                  <a:srgbClr val="423B71"/>
                </a:solidFill>
                <a:latin typeface="Calibri"/>
                <a:ea typeface="Calibri"/>
                <a:cs typeface="Calibri"/>
                <a:sym typeface="Calibri"/>
              </a:rPr>
              <a:t>Lee la siguiente situación:</a:t>
            </a:r>
            <a:endParaRPr sz="2700" b="1" i="0" u="none" strike="noStrike" cap="none">
              <a:solidFill>
                <a:srgbClr val="423B71"/>
              </a:solidFill>
              <a:latin typeface="Calibri"/>
              <a:ea typeface="Calibri"/>
              <a:cs typeface="Calibri"/>
              <a:sym typeface="Calibri"/>
            </a:endParaRPr>
          </a:p>
        </p:txBody>
      </p:sp>
      <p:sp>
        <p:nvSpPr>
          <p:cNvPr id="3" name="Google Shape;118;g245f70d4271_0_0">
            <a:extLst>
              <a:ext uri="{FF2B5EF4-FFF2-40B4-BE49-F238E27FC236}">
                <a16:creationId xmlns:a16="http://schemas.microsoft.com/office/drawing/2014/main" id="{A1C728A9-0868-F8C1-D772-8B774C73F387}"/>
              </a:ext>
            </a:extLst>
          </p:cNvPr>
          <p:cNvSpPr txBox="1"/>
          <p:nvPr/>
        </p:nvSpPr>
        <p:spPr>
          <a:xfrm>
            <a:off x="2357535" y="5007679"/>
            <a:ext cx="9030276" cy="1046410"/>
          </a:xfrm>
          <a:prstGeom prst="rect">
            <a:avLst/>
          </a:prstGeom>
          <a:noFill/>
          <a:ln>
            <a:noFill/>
          </a:ln>
        </p:spPr>
        <p:txBody>
          <a:bodyPr spcFirstLastPara="1" wrap="square" lIns="91425" tIns="91425" rIns="91425" bIns="91425" anchor="t" anchorCtr="0">
            <a:spAutoFit/>
          </a:bodyPr>
          <a:lstStyle/>
          <a:p>
            <a:pPr marL="457200" lvl="0" indent="0" algn="ctr" rtl="0">
              <a:spcBef>
                <a:spcPts val="0"/>
              </a:spcBef>
              <a:spcAft>
                <a:spcPts val="0"/>
              </a:spcAft>
              <a:buNone/>
            </a:pPr>
            <a:r>
              <a:rPr lang="es-419" sz="2800" dirty="0">
                <a:solidFill>
                  <a:schemeClr val="dk1"/>
                </a:solidFill>
                <a:latin typeface="Nunito"/>
                <a:ea typeface="Nunito"/>
                <a:cs typeface="Nunito"/>
                <a:sym typeface="Nunito"/>
              </a:rPr>
              <a:t>¿Cuál es el ritmo de avance del mar para cada zona?</a:t>
            </a:r>
            <a:endParaRPr sz="2800" dirty="0">
              <a:solidFill>
                <a:schemeClr val="dk1"/>
              </a:solidFill>
              <a:latin typeface="Nunito"/>
              <a:ea typeface="Nunito"/>
              <a:cs typeface="Nunito"/>
              <a:sym typeface="Nunito"/>
            </a:endParaRPr>
          </a:p>
          <a:p>
            <a:pPr marL="457200" lvl="0" indent="0" algn="ctr" rtl="0">
              <a:spcBef>
                <a:spcPts val="0"/>
              </a:spcBef>
              <a:spcAft>
                <a:spcPts val="0"/>
              </a:spcAft>
              <a:buNone/>
            </a:pPr>
            <a:r>
              <a:rPr lang="es-419" sz="2800" dirty="0">
                <a:solidFill>
                  <a:schemeClr val="dk1"/>
                </a:solidFill>
                <a:latin typeface="Nunito"/>
                <a:ea typeface="Nunito"/>
                <a:cs typeface="Nunito"/>
                <a:sym typeface="Nunito"/>
              </a:rPr>
              <a:t>¿Cuál sería el avance luego de 20 años? ¿por qué? </a:t>
            </a:r>
            <a:endParaRPr sz="2800" dirty="0"/>
          </a:p>
        </p:txBody>
      </p:sp>
      <p:pic>
        <p:nvPicPr>
          <p:cNvPr id="4" name="Google Shape;119;g245f70d4271_0_0">
            <a:extLst>
              <a:ext uri="{FF2B5EF4-FFF2-40B4-BE49-F238E27FC236}">
                <a16:creationId xmlns:a16="http://schemas.microsoft.com/office/drawing/2014/main" id="{EEFBE3A3-6290-2B06-13AE-64140785ED85}"/>
              </a:ext>
            </a:extLst>
          </p:cNvPr>
          <p:cNvPicPr preferRelativeResize="0"/>
          <p:nvPr/>
        </p:nvPicPr>
        <p:blipFill>
          <a:blip r:embed="rId3">
            <a:alphaModFix/>
          </a:blip>
          <a:stretch>
            <a:fillRect/>
          </a:stretch>
        </p:blipFill>
        <p:spPr>
          <a:xfrm>
            <a:off x="1284214" y="4641324"/>
            <a:ext cx="1179647" cy="1609549"/>
          </a:xfrm>
          <a:prstGeom prst="rect">
            <a:avLst/>
          </a:prstGeom>
          <a:noFill/>
          <a:ln>
            <a:noFill/>
          </a:ln>
        </p:spPr>
      </p:pic>
    </p:spTree>
    <p:extLst>
      <p:ext uri="{BB962C8B-B14F-4D97-AF65-F5344CB8AC3E}">
        <p14:creationId xmlns:p14="http://schemas.microsoft.com/office/powerpoint/2010/main" val="2634783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Google Shape;155;p30">
            <a:extLst>
              <a:ext uri="{FF2B5EF4-FFF2-40B4-BE49-F238E27FC236}">
                <a16:creationId xmlns:a16="http://schemas.microsoft.com/office/drawing/2014/main" id="{A3E94DB6-AC29-7E5E-A743-D6566D8EF89D}"/>
              </a:ext>
            </a:extLst>
          </p:cNvPr>
          <p:cNvSpPr/>
          <p:nvPr/>
        </p:nvSpPr>
        <p:spPr>
          <a:xfrm>
            <a:off x="402869" y="1716711"/>
            <a:ext cx="9868182" cy="872323"/>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dirty="0"/>
          </a:p>
        </p:txBody>
      </p:sp>
      <p:sp>
        <p:nvSpPr>
          <p:cNvPr id="124" name="Google Shape;124;g245f5b426fc_0_2"/>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25" name="Google Shape;125;g245f5b426fc_0_2"/>
          <p:cNvSpPr txBox="1"/>
          <p:nvPr/>
        </p:nvSpPr>
        <p:spPr>
          <a:xfrm>
            <a:off x="402869" y="1737395"/>
            <a:ext cx="92106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2400" b="0" i="0" u="none" strike="noStrike" cap="none" dirty="0">
                <a:solidFill>
                  <a:srgbClr val="000000"/>
                </a:solidFill>
                <a:latin typeface="Calibri"/>
                <a:ea typeface="Calibri"/>
                <a:cs typeface="Calibri"/>
                <a:sym typeface="Calibri"/>
              </a:rPr>
              <a:t>1. Dibuja los gráficos de las predicciones del avance del mar para cada una de las zonas costeras mencionadas.  </a:t>
            </a:r>
            <a:endParaRPr sz="2400" b="0" i="0" u="none" strike="noStrike" cap="none" dirty="0">
              <a:solidFill>
                <a:srgbClr val="000000"/>
              </a:solidFill>
              <a:latin typeface="Arial"/>
              <a:ea typeface="Arial"/>
              <a:cs typeface="Arial"/>
              <a:sym typeface="Arial"/>
            </a:endParaRPr>
          </a:p>
        </p:txBody>
      </p:sp>
      <p:sp>
        <p:nvSpPr>
          <p:cNvPr id="126" name="Google Shape;126;g245f5b426fc_0_2"/>
          <p:cNvSpPr txBox="1"/>
          <p:nvPr/>
        </p:nvSpPr>
        <p:spPr>
          <a:xfrm>
            <a:off x="340345" y="727143"/>
            <a:ext cx="41388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lang="es-419" sz="2700" b="1" dirty="0">
              <a:solidFill>
                <a:srgbClr val="423B71"/>
              </a:solidFill>
              <a:latin typeface="Calibri"/>
              <a:ea typeface="Calibri"/>
              <a:cs typeface="Calibri"/>
              <a:sym typeface="Calibri"/>
            </a:endParaRPr>
          </a:p>
          <a:p>
            <a:pPr marL="0" marR="0" lvl="0" indent="0" algn="l" rtl="0">
              <a:lnSpc>
                <a:spcPct val="100000"/>
              </a:lnSpc>
              <a:spcBef>
                <a:spcPts val="0"/>
              </a:spcBef>
              <a:spcAft>
                <a:spcPts val="0"/>
              </a:spcAft>
              <a:buNone/>
            </a:pPr>
            <a:r>
              <a:rPr lang="es-419" sz="2700" b="1" dirty="0">
                <a:solidFill>
                  <a:srgbClr val="423B71"/>
                </a:solidFill>
                <a:latin typeface="Calibri"/>
                <a:ea typeface="Calibri"/>
                <a:cs typeface="Calibri"/>
                <a:sym typeface="Calibri"/>
              </a:rPr>
              <a:t>Analicemos la situación</a:t>
            </a:r>
            <a:endParaRPr dirty="0"/>
          </a:p>
        </p:txBody>
      </p:sp>
      <p:pic>
        <p:nvPicPr>
          <p:cNvPr id="4" name="Imagen 3">
            <a:extLst>
              <a:ext uri="{FF2B5EF4-FFF2-40B4-BE49-F238E27FC236}">
                <a16:creationId xmlns:a16="http://schemas.microsoft.com/office/drawing/2014/main" id="{FB05A628-5374-45B4-A59F-188F5D9FDCE8}"/>
              </a:ext>
            </a:extLst>
          </p:cNvPr>
          <p:cNvPicPr>
            <a:picLocks noChangeAspect="1"/>
          </p:cNvPicPr>
          <p:nvPr/>
        </p:nvPicPr>
        <p:blipFill>
          <a:blip r:embed="rId3"/>
          <a:stretch>
            <a:fillRect/>
          </a:stretch>
        </p:blipFill>
        <p:spPr>
          <a:xfrm>
            <a:off x="3242930" y="2721726"/>
            <a:ext cx="6120280" cy="383587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Google Shape;155;p30">
            <a:extLst>
              <a:ext uri="{FF2B5EF4-FFF2-40B4-BE49-F238E27FC236}">
                <a16:creationId xmlns:a16="http://schemas.microsoft.com/office/drawing/2014/main" id="{A3E94DB6-AC29-7E5E-A743-D6566D8EF89D}"/>
              </a:ext>
            </a:extLst>
          </p:cNvPr>
          <p:cNvSpPr/>
          <p:nvPr/>
        </p:nvSpPr>
        <p:spPr>
          <a:xfrm>
            <a:off x="402868" y="1847544"/>
            <a:ext cx="11463067" cy="865884"/>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dirty="0"/>
          </a:p>
        </p:txBody>
      </p:sp>
      <p:sp>
        <p:nvSpPr>
          <p:cNvPr id="124" name="Google Shape;124;g245f5b426fc_0_2"/>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26" name="Google Shape;126;g245f5b426fc_0_2"/>
          <p:cNvSpPr txBox="1"/>
          <p:nvPr/>
        </p:nvSpPr>
        <p:spPr>
          <a:xfrm>
            <a:off x="340345" y="727143"/>
            <a:ext cx="41388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lang="es-419" sz="2700" b="1" dirty="0">
              <a:solidFill>
                <a:srgbClr val="423B71"/>
              </a:solidFill>
              <a:latin typeface="Calibri"/>
              <a:ea typeface="Calibri"/>
              <a:cs typeface="Calibri"/>
              <a:sym typeface="Calibri"/>
            </a:endParaRPr>
          </a:p>
          <a:p>
            <a:pPr marL="0" marR="0" lvl="0" indent="0" algn="l" rtl="0">
              <a:lnSpc>
                <a:spcPct val="100000"/>
              </a:lnSpc>
              <a:spcBef>
                <a:spcPts val="0"/>
              </a:spcBef>
              <a:spcAft>
                <a:spcPts val="0"/>
              </a:spcAft>
              <a:buNone/>
            </a:pPr>
            <a:r>
              <a:rPr lang="es-419" sz="2700" b="1" dirty="0">
                <a:solidFill>
                  <a:srgbClr val="423B71"/>
                </a:solidFill>
                <a:latin typeface="Calibri"/>
                <a:ea typeface="Calibri"/>
                <a:cs typeface="Calibri"/>
                <a:sym typeface="Calibri"/>
              </a:rPr>
              <a:t>Analicemos la situación</a:t>
            </a:r>
            <a:endParaRPr dirty="0"/>
          </a:p>
        </p:txBody>
      </p:sp>
      <p:sp>
        <p:nvSpPr>
          <p:cNvPr id="3" name="Google Shape;133;p1">
            <a:extLst>
              <a:ext uri="{FF2B5EF4-FFF2-40B4-BE49-F238E27FC236}">
                <a16:creationId xmlns:a16="http://schemas.microsoft.com/office/drawing/2014/main" id="{A8CACF7A-5707-4ACA-136A-B273D8F9FC6B}"/>
              </a:ext>
            </a:extLst>
          </p:cNvPr>
          <p:cNvSpPr txBox="1"/>
          <p:nvPr/>
        </p:nvSpPr>
        <p:spPr>
          <a:xfrm>
            <a:off x="402868" y="1882472"/>
            <a:ext cx="10899542"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2400" dirty="0">
                <a:latin typeface="Calibri"/>
                <a:cs typeface="Calibri"/>
                <a:sym typeface="Calibri"/>
              </a:rPr>
              <a:t>2.  ¿En qué zona costera está avanzando más rápido el mar? ¿Cómo se relaciona con el gráfico? </a:t>
            </a:r>
            <a:endParaRPr sz="2400" dirty="0">
              <a:latin typeface="Calibri"/>
              <a:cs typeface="Calibri"/>
              <a:sym typeface="Calibri"/>
            </a:endParaRPr>
          </a:p>
        </p:txBody>
      </p:sp>
      <p:pic>
        <p:nvPicPr>
          <p:cNvPr id="5" name="Google Shape;135;p1">
            <a:extLst>
              <a:ext uri="{FF2B5EF4-FFF2-40B4-BE49-F238E27FC236}">
                <a16:creationId xmlns:a16="http://schemas.microsoft.com/office/drawing/2014/main" id="{D89BB376-C9D9-F3B5-A127-72F5245C56AE}"/>
              </a:ext>
            </a:extLst>
          </p:cNvPr>
          <p:cNvPicPr preferRelativeResize="0"/>
          <p:nvPr/>
        </p:nvPicPr>
        <p:blipFill>
          <a:blip r:embed="rId3">
            <a:alphaModFix/>
          </a:blip>
          <a:stretch>
            <a:fillRect/>
          </a:stretch>
        </p:blipFill>
        <p:spPr>
          <a:xfrm>
            <a:off x="1765114" y="3186627"/>
            <a:ext cx="8251325" cy="2651051"/>
          </a:xfrm>
          <a:prstGeom prst="rect">
            <a:avLst/>
          </a:prstGeom>
          <a:noFill/>
          <a:ln>
            <a:noFill/>
          </a:ln>
        </p:spPr>
      </p:pic>
    </p:spTree>
    <p:extLst>
      <p:ext uri="{BB962C8B-B14F-4D97-AF65-F5344CB8AC3E}">
        <p14:creationId xmlns:p14="http://schemas.microsoft.com/office/powerpoint/2010/main" val="3016720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Google Shape;155;p30">
            <a:extLst>
              <a:ext uri="{FF2B5EF4-FFF2-40B4-BE49-F238E27FC236}">
                <a16:creationId xmlns:a16="http://schemas.microsoft.com/office/drawing/2014/main" id="{A3E94DB6-AC29-7E5E-A743-D6566D8EF89D}"/>
              </a:ext>
            </a:extLst>
          </p:cNvPr>
          <p:cNvSpPr/>
          <p:nvPr/>
        </p:nvSpPr>
        <p:spPr>
          <a:xfrm>
            <a:off x="402868" y="1716712"/>
            <a:ext cx="10665623" cy="813838"/>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dirty="0"/>
          </a:p>
        </p:txBody>
      </p:sp>
      <p:sp>
        <p:nvSpPr>
          <p:cNvPr id="124" name="Google Shape;124;g245f5b426fc_0_2"/>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26" name="Google Shape;126;g245f5b426fc_0_2"/>
          <p:cNvSpPr txBox="1"/>
          <p:nvPr/>
        </p:nvSpPr>
        <p:spPr>
          <a:xfrm>
            <a:off x="340345" y="727143"/>
            <a:ext cx="41388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lang="es-419" sz="2700" b="1" dirty="0">
              <a:solidFill>
                <a:srgbClr val="423B71"/>
              </a:solidFill>
              <a:latin typeface="Calibri"/>
              <a:ea typeface="Calibri"/>
              <a:cs typeface="Calibri"/>
              <a:sym typeface="Calibri"/>
            </a:endParaRPr>
          </a:p>
          <a:p>
            <a:pPr marL="0" marR="0" lvl="0" indent="0" algn="l" rtl="0">
              <a:lnSpc>
                <a:spcPct val="100000"/>
              </a:lnSpc>
              <a:spcBef>
                <a:spcPts val="0"/>
              </a:spcBef>
              <a:spcAft>
                <a:spcPts val="0"/>
              </a:spcAft>
              <a:buNone/>
            </a:pPr>
            <a:r>
              <a:rPr lang="es-419" sz="2700" b="1" dirty="0">
                <a:solidFill>
                  <a:srgbClr val="423B71"/>
                </a:solidFill>
                <a:latin typeface="Calibri"/>
                <a:ea typeface="Calibri"/>
                <a:cs typeface="Calibri"/>
                <a:sym typeface="Calibri"/>
              </a:rPr>
              <a:t>Analicemos la situación</a:t>
            </a:r>
            <a:endParaRPr dirty="0"/>
          </a:p>
        </p:txBody>
      </p:sp>
      <p:sp>
        <p:nvSpPr>
          <p:cNvPr id="3" name="Google Shape;133;p1">
            <a:extLst>
              <a:ext uri="{FF2B5EF4-FFF2-40B4-BE49-F238E27FC236}">
                <a16:creationId xmlns:a16="http://schemas.microsoft.com/office/drawing/2014/main" id="{A8CACF7A-5707-4ACA-136A-B273D8F9FC6B}"/>
              </a:ext>
            </a:extLst>
          </p:cNvPr>
          <p:cNvSpPr txBox="1"/>
          <p:nvPr/>
        </p:nvSpPr>
        <p:spPr>
          <a:xfrm>
            <a:off x="402869" y="1746711"/>
            <a:ext cx="10665624"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2400" dirty="0">
                <a:latin typeface="Calibri"/>
                <a:cs typeface="Calibri"/>
                <a:sym typeface="Calibri"/>
              </a:rPr>
              <a:t>2. ¿En qué zona costera está avanzando más rápido el mar? ¿Cómo se relaciona con el gráfico? </a:t>
            </a:r>
            <a:endParaRPr sz="2400" dirty="0">
              <a:latin typeface="Calibri"/>
              <a:cs typeface="Calibri"/>
              <a:sym typeface="Calibri"/>
            </a:endParaRPr>
          </a:p>
        </p:txBody>
      </p:sp>
      <p:pic>
        <p:nvPicPr>
          <p:cNvPr id="4" name="Google Shape;143;p6">
            <a:extLst>
              <a:ext uri="{FF2B5EF4-FFF2-40B4-BE49-F238E27FC236}">
                <a16:creationId xmlns:a16="http://schemas.microsoft.com/office/drawing/2014/main" id="{C89A5E79-B81E-A6EB-6DE0-E55FE86941F4}"/>
              </a:ext>
            </a:extLst>
          </p:cNvPr>
          <p:cNvPicPr preferRelativeResize="0"/>
          <p:nvPr/>
        </p:nvPicPr>
        <p:blipFill rotWithShape="1">
          <a:blip r:embed="rId3">
            <a:alphaModFix/>
          </a:blip>
          <a:srcRect t="13562"/>
          <a:stretch/>
        </p:blipFill>
        <p:spPr>
          <a:xfrm>
            <a:off x="2817628" y="2589915"/>
            <a:ext cx="7225636" cy="3967685"/>
          </a:xfrm>
          <a:prstGeom prst="rect">
            <a:avLst/>
          </a:prstGeom>
          <a:noFill/>
          <a:ln>
            <a:noFill/>
          </a:ln>
        </p:spPr>
      </p:pic>
    </p:spTree>
    <p:extLst>
      <p:ext uri="{BB962C8B-B14F-4D97-AF65-F5344CB8AC3E}">
        <p14:creationId xmlns:p14="http://schemas.microsoft.com/office/powerpoint/2010/main" val="3638989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6" name="Google Shape;155;p30">
            <a:extLst>
              <a:ext uri="{FF2B5EF4-FFF2-40B4-BE49-F238E27FC236}">
                <a16:creationId xmlns:a16="http://schemas.microsoft.com/office/drawing/2014/main" id="{81FED1C9-6293-5B69-BEDD-CDA9938FBF11}"/>
              </a:ext>
            </a:extLst>
          </p:cNvPr>
          <p:cNvSpPr/>
          <p:nvPr/>
        </p:nvSpPr>
        <p:spPr>
          <a:xfrm>
            <a:off x="398187" y="5571388"/>
            <a:ext cx="11133458" cy="813838"/>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dirty="0"/>
          </a:p>
        </p:txBody>
      </p:sp>
      <p:sp>
        <p:nvSpPr>
          <p:cNvPr id="2" name="Google Shape;155;p30">
            <a:extLst>
              <a:ext uri="{FF2B5EF4-FFF2-40B4-BE49-F238E27FC236}">
                <a16:creationId xmlns:a16="http://schemas.microsoft.com/office/drawing/2014/main" id="{A3E94DB6-AC29-7E5E-A743-D6566D8EF89D}"/>
              </a:ext>
            </a:extLst>
          </p:cNvPr>
          <p:cNvSpPr/>
          <p:nvPr/>
        </p:nvSpPr>
        <p:spPr>
          <a:xfrm>
            <a:off x="340345" y="1998921"/>
            <a:ext cx="4912139" cy="3042983"/>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dirty="0"/>
          </a:p>
        </p:txBody>
      </p:sp>
      <p:sp>
        <p:nvSpPr>
          <p:cNvPr id="124" name="Google Shape;124;g245f5b426fc_0_2"/>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26" name="Google Shape;126;g245f5b426fc_0_2"/>
          <p:cNvSpPr txBox="1"/>
          <p:nvPr/>
        </p:nvSpPr>
        <p:spPr>
          <a:xfrm>
            <a:off x="340345" y="727143"/>
            <a:ext cx="41388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lang="es-419" sz="2700" b="1" dirty="0">
              <a:solidFill>
                <a:srgbClr val="423B71"/>
              </a:solidFill>
              <a:latin typeface="Calibri"/>
              <a:ea typeface="Calibri"/>
              <a:cs typeface="Calibri"/>
              <a:sym typeface="Calibri"/>
            </a:endParaRPr>
          </a:p>
          <a:p>
            <a:pPr marL="0" marR="0" lvl="0" indent="0" algn="l" rtl="0">
              <a:lnSpc>
                <a:spcPct val="100000"/>
              </a:lnSpc>
              <a:spcBef>
                <a:spcPts val="0"/>
              </a:spcBef>
              <a:spcAft>
                <a:spcPts val="0"/>
              </a:spcAft>
              <a:buNone/>
            </a:pPr>
            <a:r>
              <a:rPr lang="es-419" sz="2700" b="1" dirty="0">
                <a:solidFill>
                  <a:srgbClr val="423B71"/>
                </a:solidFill>
                <a:latin typeface="Calibri"/>
                <a:ea typeface="Calibri"/>
                <a:cs typeface="Calibri"/>
                <a:sym typeface="Calibri"/>
              </a:rPr>
              <a:t>Analicemos la situación</a:t>
            </a:r>
            <a:endParaRPr dirty="0"/>
          </a:p>
        </p:txBody>
      </p:sp>
      <p:sp>
        <p:nvSpPr>
          <p:cNvPr id="3" name="Google Shape;133;p1">
            <a:extLst>
              <a:ext uri="{FF2B5EF4-FFF2-40B4-BE49-F238E27FC236}">
                <a16:creationId xmlns:a16="http://schemas.microsoft.com/office/drawing/2014/main" id="{A8CACF7A-5707-4ACA-136A-B273D8F9FC6B}"/>
              </a:ext>
            </a:extLst>
          </p:cNvPr>
          <p:cNvSpPr txBox="1"/>
          <p:nvPr/>
        </p:nvSpPr>
        <p:spPr>
          <a:xfrm>
            <a:off x="398187" y="2250837"/>
            <a:ext cx="4717578" cy="267761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s-MX" sz="2400" dirty="0">
                <a:latin typeface="Calibri"/>
                <a:ea typeface="Calibri"/>
                <a:cs typeface="Calibri"/>
                <a:sym typeface="Calibri"/>
              </a:rPr>
              <a:t>El avance del mar en la zona costera de Constitución ocurre a un ritmo más rápido que en la zona costera de Antofagasta, ya que cada 10 años el mar avanza 8 metros, mientras que en Antofagasta avanza 6 metros en el mismo periodo de tiempo. </a:t>
            </a:r>
            <a:r>
              <a:rPr lang="es-MX" sz="2400" b="1" dirty="0">
                <a:latin typeface="Nunito"/>
                <a:ea typeface="Nunito"/>
                <a:cs typeface="Nunito"/>
                <a:sym typeface="Nunito"/>
              </a:rPr>
              <a:t> </a:t>
            </a:r>
          </a:p>
        </p:txBody>
      </p:sp>
      <p:pic>
        <p:nvPicPr>
          <p:cNvPr id="4" name="Google Shape;143;p6">
            <a:extLst>
              <a:ext uri="{FF2B5EF4-FFF2-40B4-BE49-F238E27FC236}">
                <a16:creationId xmlns:a16="http://schemas.microsoft.com/office/drawing/2014/main" id="{C89A5E79-B81E-A6EB-6DE0-E55FE86941F4}"/>
              </a:ext>
            </a:extLst>
          </p:cNvPr>
          <p:cNvPicPr preferRelativeResize="0"/>
          <p:nvPr/>
        </p:nvPicPr>
        <p:blipFill rotWithShape="1">
          <a:blip r:embed="rId3">
            <a:alphaModFix/>
          </a:blip>
          <a:srcRect t="13562"/>
          <a:stretch/>
        </p:blipFill>
        <p:spPr>
          <a:xfrm>
            <a:off x="5503563" y="1788619"/>
            <a:ext cx="6688437" cy="3602052"/>
          </a:xfrm>
          <a:prstGeom prst="rect">
            <a:avLst/>
          </a:prstGeom>
          <a:noFill/>
          <a:ln>
            <a:noFill/>
          </a:ln>
        </p:spPr>
      </p:pic>
      <p:sp>
        <p:nvSpPr>
          <p:cNvPr id="5" name="Google Shape;151;g245f70d4271_0_14">
            <a:extLst>
              <a:ext uri="{FF2B5EF4-FFF2-40B4-BE49-F238E27FC236}">
                <a16:creationId xmlns:a16="http://schemas.microsoft.com/office/drawing/2014/main" id="{82F2669D-859E-DF33-C586-9146510DB2F9}"/>
              </a:ext>
            </a:extLst>
          </p:cNvPr>
          <p:cNvSpPr txBox="1"/>
          <p:nvPr/>
        </p:nvSpPr>
        <p:spPr>
          <a:xfrm>
            <a:off x="398187" y="5509020"/>
            <a:ext cx="11133458"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419" sz="2400" dirty="0">
                <a:latin typeface="Calibri"/>
                <a:cs typeface="Calibri"/>
                <a:sym typeface="Calibri"/>
              </a:rPr>
              <a:t>La recta de avance del mar en Constitución se encuentra por encima de la recta de avance del mar en Antofagasta.</a:t>
            </a:r>
            <a:endParaRPr sz="2400" dirty="0">
              <a:latin typeface="Calibri"/>
              <a:cs typeface="Calibri"/>
            </a:endParaRPr>
          </a:p>
        </p:txBody>
      </p:sp>
    </p:spTree>
    <p:extLst>
      <p:ext uri="{BB962C8B-B14F-4D97-AF65-F5344CB8AC3E}">
        <p14:creationId xmlns:p14="http://schemas.microsoft.com/office/powerpoint/2010/main" val="578810571"/>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1223</Words>
  <Application>Microsoft Office PowerPoint</Application>
  <PresentationFormat>Panorámica</PresentationFormat>
  <Paragraphs>128</Paragraphs>
  <Slides>24</Slides>
  <Notes>24</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24</vt:i4>
      </vt:variant>
    </vt:vector>
  </HeadingPairs>
  <TitlesOfParts>
    <vt:vector size="29" baseType="lpstr">
      <vt:lpstr>Arial</vt:lpstr>
      <vt:lpstr>Cambria Math</vt:lpstr>
      <vt:lpstr>Calibri</vt:lpstr>
      <vt:lpstr>Nunito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Ricardo Felipe Fredes Silva (ricardo.fredes)</dc:creator>
  <cp:lastModifiedBy>Gloria Baeza gonzález</cp:lastModifiedBy>
  <cp:revision>2</cp:revision>
  <dcterms:created xsi:type="dcterms:W3CDTF">2022-11-30T14:02:43Z</dcterms:created>
  <dcterms:modified xsi:type="dcterms:W3CDTF">2023-06-28T20:32:27Z</dcterms:modified>
</cp:coreProperties>
</file>