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Nuni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BBDE26-7FDA-4F07-8886-6552DF850676}">
  <a:tblStyle styleId="{2ABBDE26-7FDA-4F07-8886-6552DF8506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Nunito-regular.fnt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font" Target="fonts/Nunito-italic.fntdata"/><Relationship Id="rId21" Type="http://schemas.openxmlformats.org/officeDocument/2006/relationships/slide" Target="slides/slide14.xml"/><Relationship Id="rId43" Type="http://schemas.openxmlformats.org/officeDocument/2006/relationships/font" Target="fonts/Nunito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2428792bf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62428792bf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2428792bf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62428792bf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2428792bf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262428792bf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2428792b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62428792b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2428792bf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62428792bf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1fe5bcfaf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91fe5bcfaf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2428792bf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62428792bf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2428792bf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262428792bf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2428792bf_1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262428792bf_1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2428792bf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62428792bf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/>
              <a:t>Descargue la infografía de la sección de recursos de la situación. </a:t>
            </a:r>
            <a:endParaRPr/>
          </a:p>
        </p:txBody>
      </p:sp>
      <p:sp>
        <p:nvSpPr>
          <p:cNvPr id="132" name="Google Shape;132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2428792bf_1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62428792bf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2428792bf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62428792bf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2428792bf_1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62428792bf_1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2428792bf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262428792bf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2428792bf_1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262428792bf_1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2428792bf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262428792bf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2428792bf_1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262428792bf_1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2428792bf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262428792bf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62428792bf_1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262428792bf_1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2428792bf_1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262428792bf_1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2428792bf_1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62428792bf_1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2428792bf_1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262428792bf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2428792bf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262428792bf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098f756d1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26098f756d1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7868e74e7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47868e74e7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092a5dc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6092a5dc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1fe5bcfaf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91fe5bcfaf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3fa364d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3fa364d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Dé un tiempo acotado para que sus estudiantes intenten dar respuestas a las preguntas. </a:t>
            </a:r>
            <a:r>
              <a:rPr b="1"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Hayan o no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terminado, plantee y discuta  lo siguiente: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¿Por qué resulta lento responder a las preguntas anteriores? ¿Cómo podemos organizar los datos de manera que sea más fácil responder esas preguntas?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7868e74e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247868e74e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2428792bf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62428792bf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1fe5bcfa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91fe5bcfa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2" name="Google Shape;10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 del aire en Chile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551375" y="1235675"/>
            <a:ext cx="7758600" cy="3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interpretas el primer intervalo? Escribe tu respuesta.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5617725" y="2425150"/>
            <a:ext cx="302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6 días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donde las concentra- ciones de MP</a:t>
            </a:r>
            <a:r>
              <a:rPr baseline="-25000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mantuvieron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en el rango 1 a 25 μg/m</a:t>
            </a:r>
            <a:r>
              <a:rPr b="1" baseline="30000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cumplen con la norma de la OMS.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0" name="Google Shape;190;p35"/>
          <p:cNvGraphicFramePr/>
          <p:nvPr/>
        </p:nvGraphicFramePr>
        <p:xfrm>
          <a:off x="743913" y="217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35"/>
          <p:cNvSpPr/>
          <p:nvPr/>
        </p:nvSpPr>
        <p:spPr>
          <a:xfrm>
            <a:off x="1662600" y="2425150"/>
            <a:ext cx="3599100" cy="399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551375" y="1235675"/>
            <a:ext cx="7758600" cy="63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¿Cuántos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inferiores o iguales a 125 μg/m</a:t>
            </a:r>
            <a:r>
              <a:rPr b="1"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Google Shape;203;p37"/>
          <p:cNvGraphicFramePr/>
          <p:nvPr/>
        </p:nvGraphicFramePr>
        <p:xfrm>
          <a:off x="1048713" y="217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4" name="Google Shape;204;p37"/>
          <p:cNvSpPr/>
          <p:nvPr/>
        </p:nvSpPr>
        <p:spPr>
          <a:xfrm>
            <a:off x="4572000" y="2503763"/>
            <a:ext cx="769800" cy="1635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5862075" y="2400725"/>
            <a:ext cx="2725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7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28 días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concentraciones menores o iguales que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125 μg/m</a:t>
            </a:r>
            <a:r>
              <a:rPr b="1" baseline="30000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551375" y="1235675"/>
            <a:ext cx="7758600" cy="63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¿Cuántos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inferiores o iguales a 125 μg/m</a:t>
            </a:r>
            <a:r>
              <a:rPr b="1"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551375" y="1235675"/>
            <a:ext cx="7758600" cy="66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inferiores o iguales a 75 μg/m</a:t>
            </a:r>
            <a:r>
              <a:rPr b="1"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39"/>
          <p:cNvGraphicFramePr/>
          <p:nvPr/>
        </p:nvGraphicFramePr>
        <p:xfrm>
          <a:off x="1048713" y="217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" name="Google Shape;219;p39"/>
          <p:cNvSpPr/>
          <p:nvPr/>
        </p:nvSpPr>
        <p:spPr>
          <a:xfrm>
            <a:off x="4596150" y="2503700"/>
            <a:ext cx="680700" cy="981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5862075" y="2400725"/>
            <a:ext cx="272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21 días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concentraciones menores o iguales que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5 μg/m</a:t>
            </a:r>
            <a:r>
              <a:rPr b="1" baseline="30000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9"/>
          <p:cNvSpPr txBox="1"/>
          <p:nvPr/>
        </p:nvSpPr>
        <p:spPr>
          <a:xfrm>
            <a:off x="551375" y="1235675"/>
            <a:ext cx="7758600" cy="66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¿Cuántos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inferiores o iguales a 75 μg/m</a:t>
            </a:r>
            <a:r>
              <a:rPr b="1"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551375" y="1235675"/>
            <a:ext cx="7758600" cy="63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porcentaje de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están entre 51 y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 μg/m</a:t>
            </a:r>
            <a:r>
              <a:rPr b="1"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3" name="Google Shape;233;p41"/>
          <p:cNvGraphicFramePr/>
          <p:nvPr/>
        </p:nvGraphicFramePr>
        <p:xfrm>
          <a:off x="1048713" y="217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41"/>
          <p:cNvSpPr/>
          <p:nvPr/>
        </p:nvSpPr>
        <p:spPr>
          <a:xfrm>
            <a:off x="1415400" y="3157750"/>
            <a:ext cx="4166400" cy="327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5862075" y="2400725"/>
            <a:ext cx="3092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días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concentraciones entre 51 y 75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μg/m</a:t>
            </a:r>
            <a:r>
              <a:rPr baseline="30000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eso corresponde al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27 %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aproximadamente.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551375" y="1235675"/>
            <a:ext cx="7758600" cy="63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porcentaje de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están entre 51 y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 μg/m</a:t>
            </a:r>
            <a:r>
              <a:rPr b="1"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2"/>
          <p:cNvSpPr txBox="1"/>
          <p:nvPr/>
        </p:nvSpPr>
        <p:spPr>
          <a:xfrm>
            <a:off x="551375" y="1235675"/>
            <a:ext cx="7758600" cy="63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¿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porcentaje de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inferiores a la norma de la OMS en la ciudad de la zona sur?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551375" y="1235675"/>
            <a:ext cx="7758600" cy="63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porcentaje de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inferiores a la norma de la OMS en la ciudad de la zona sur?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3"/>
          <p:cNvSpPr txBox="1"/>
          <p:nvPr/>
        </p:nvSpPr>
        <p:spPr>
          <a:xfrm>
            <a:off x="6448800" y="2431525"/>
            <a:ext cx="259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en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de los 30 días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cumple con la normativa de la OMS. Esto corresponde al es el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r>
              <a:rPr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días.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0" name="Google Shape;250;p43"/>
          <p:cNvGraphicFramePr/>
          <p:nvPr/>
        </p:nvGraphicFramePr>
        <p:xfrm>
          <a:off x="1541550" y="217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43"/>
          <p:cNvSpPr/>
          <p:nvPr/>
        </p:nvSpPr>
        <p:spPr>
          <a:xfrm>
            <a:off x="5117525" y="2503675"/>
            <a:ext cx="608100" cy="327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5831">
            <a:off x="186226" y="2545481"/>
            <a:ext cx="1878799" cy="249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4"/>
          <p:cNvSpPr txBox="1"/>
          <p:nvPr/>
        </p:nvSpPr>
        <p:spPr>
          <a:xfrm>
            <a:off x="551375" y="12356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porcentaje de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inferiores a la norma chilena en la ciudad de la zona sur? ¿Cómo lo calculaste?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5" name="Google Shape;135;p2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 Contaminación por MP</a:t>
            </a:r>
            <a:r>
              <a:rPr b="1" baseline="-25000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endParaRPr b="1" baseline="-25000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500" y="1317925"/>
            <a:ext cx="4281001" cy="31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5"/>
          <p:cNvSpPr txBox="1"/>
          <p:nvPr/>
        </p:nvSpPr>
        <p:spPr>
          <a:xfrm>
            <a:off x="551375" y="12356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¿Qué porcentaje de días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inferiores a la norma chilena en la ciudad de la zona sur? ¿Cómo lo calculaste?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5"/>
          <p:cNvSpPr txBox="1"/>
          <p:nvPr/>
        </p:nvSpPr>
        <p:spPr>
          <a:xfrm>
            <a:off x="6448800" y="2431525"/>
            <a:ext cx="2431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en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13 de los 30 días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cumple con la normativa chilena.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es el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43 %</a:t>
            </a:r>
            <a:r>
              <a:rPr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días, aproximadamente.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6" name="Google Shape;266;p45"/>
          <p:cNvGraphicFramePr/>
          <p:nvPr/>
        </p:nvGraphicFramePr>
        <p:xfrm>
          <a:off x="1541550" y="217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7" name="Google Shape;267;p45"/>
          <p:cNvSpPr/>
          <p:nvPr/>
        </p:nvSpPr>
        <p:spPr>
          <a:xfrm>
            <a:off x="4888925" y="2503675"/>
            <a:ext cx="981900" cy="654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">
            <a:off x="176703" y="2431526"/>
            <a:ext cx="1984421" cy="263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6"/>
          <p:cNvSpPr txBox="1"/>
          <p:nvPr/>
        </p:nvSpPr>
        <p:spPr>
          <a:xfrm>
            <a:off x="551375" y="1235675"/>
            <a:ext cx="7758600" cy="90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siguiente tabla contiene los datos, para la misma ciudad del sur trabajada anteriormente, de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pero ahora para junio de 2023,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¿podrías completar los datos que faltan.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5" name="Google Shape;275;p46"/>
          <p:cNvGraphicFramePr/>
          <p:nvPr/>
        </p:nvGraphicFramePr>
        <p:xfrm>
          <a:off x="546525" y="226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10125"/>
                <a:gridCol w="995225"/>
                <a:gridCol w="1117650"/>
                <a:gridCol w="1056900"/>
                <a:gridCol w="1117650"/>
                <a:gridCol w="1105500"/>
                <a:gridCol w="1117650"/>
              </a:tblGrid>
              <a:tr h="85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MP</a:t>
                      </a:r>
                      <a:r>
                        <a:rPr b="1" baseline="-25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acumulada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 acumulada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 porcentual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 porcentual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acumulada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o más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47"/>
          <p:cNvGraphicFramePr/>
          <p:nvPr/>
        </p:nvGraphicFramePr>
        <p:xfrm>
          <a:off x="622725" y="135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10125"/>
                <a:gridCol w="995225"/>
                <a:gridCol w="1117650"/>
                <a:gridCol w="1056900"/>
                <a:gridCol w="1117650"/>
                <a:gridCol w="1105500"/>
                <a:gridCol w="1117650"/>
              </a:tblGrid>
              <a:tr h="85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MP</a:t>
                      </a:r>
                      <a:r>
                        <a:rPr b="1" baseline="-25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acumulada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 acumulada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 porcentual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relativa porcentual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acumulada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23,3 %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23,3 %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56,7 %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1/6</a:t>
                      </a:r>
                      <a:endParaRPr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16,7 %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96,7 %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o más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0 %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</a:t>
                      </a:r>
                      <a:endParaRPr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8"/>
          <p:cNvSpPr txBox="1"/>
          <p:nvPr/>
        </p:nvSpPr>
        <p:spPr>
          <a:xfrm>
            <a:off x="551375" y="1235675"/>
            <a:ext cx="7758600" cy="72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 una hoja de cálculo, registra los siguientes intervalos y completa con las frecuencias relativas porcentuales correspondientes.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8" name="Google Shape;288;p48"/>
          <p:cNvGraphicFramePr/>
          <p:nvPr/>
        </p:nvGraphicFramePr>
        <p:xfrm>
          <a:off x="2439950" y="217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381125"/>
                <a:gridCol w="1247775"/>
                <a:gridCol w="1352550"/>
              </a:tblGrid>
              <a:tr h="4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MP</a:t>
                      </a:r>
                      <a:r>
                        <a:rPr b="1" baseline="-25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 de 2022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 de 2023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9"/>
          <p:cNvSpPr txBox="1"/>
          <p:nvPr/>
        </p:nvSpPr>
        <p:spPr>
          <a:xfrm>
            <a:off x="551375" y="1235675"/>
            <a:ext cx="7758600" cy="72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 una hoja de cálculo, registra los siguientes intervalos y completa con las frecuencias relativas porcentuales correspondientes.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5" name="Google Shape;295;p49"/>
          <p:cNvGraphicFramePr/>
          <p:nvPr/>
        </p:nvGraphicFramePr>
        <p:xfrm>
          <a:off x="2439950" y="217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381125"/>
                <a:gridCol w="1247775"/>
                <a:gridCol w="1352550"/>
              </a:tblGrid>
              <a:tr h="4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MP</a:t>
                      </a:r>
                      <a:r>
                        <a:rPr b="1" baseline="-25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 de 2022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 de 2023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0"/>
          <p:cNvSpPr txBox="1"/>
          <p:nvPr/>
        </p:nvSpPr>
        <p:spPr>
          <a:xfrm>
            <a:off x="551375" y="1235675"/>
            <a:ext cx="7758600" cy="72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 todos los datos y genera un gráfico de barras para visualizar la información.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1"/>
          <p:cNvSpPr txBox="1"/>
          <p:nvPr/>
        </p:nvSpPr>
        <p:spPr>
          <a:xfrm>
            <a:off x="551375" y="1235675"/>
            <a:ext cx="7758600" cy="72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 todos los datos y genera un gráfico de barras para visualizar la información.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750" y="2111825"/>
            <a:ext cx="5182500" cy="27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2"/>
          <p:cNvSpPr txBox="1"/>
          <p:nvPr/>
        </p:nvSpPr>
        <p:spPr>
          <a:xfrm>
            <a:off x="551375" y="1235675"/>
            <a:ext cx="7758600" cy="69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analizar las tablas de frecuencias y el gráfico, ¿qué podrías decir respecto a la comparación de la calidad del aire entre junio de 2023 y junio de 2022?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0" name="Google Shape;320;p53"/>
          <p:cNvGraphicFramePr/>
          <p:nvPr/>
        </p:nvGraphicFramePr>
        <p:xfrm>
          <a:off x="39988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1" name="Google Shape;321;p53"/>
          <p:cNvGraphicFramePr/>
          <p:nvPr/>
        </p:nvGraphicFramePr>
        <p:xfrm>
          <a:off x="359793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o más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2" name="Google Shape;322;p53"/>
          <p:cNvSpPr txBox="1"/>
          <p:nvPr/>
        </p:nvSpPr>
        <p:spPr>
          <a:xfrm>
            <a:off x="10943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2022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3"/>
          <p:cNvSpPr txBox="1"/>
          <p:nvPr/>
        </p:nvSpPr>
        <p:spPr>
          <a:xfrm>
            <a:off x="42947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2023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3"/>
          <p:cNvSpPr txBox="1"/>
          <p:nvPr/>
        </p:nvSpPr>
        <p:spPr>
          <a:xfrm>
            <a:off x="6524413" y="1310825"/>
            <a:ext cx="250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 respecto a la </a:t>
            </a:r>
            <a:r>
              <a:rPr b="1" lang="es"/>
              <a:t>norma de la OMS</a:t>
            </a:r>
            <a:r>
              <a:rPr lang="es"/>
              <a:t>, se nota una </a:t>
            </a:r>
            <a:r>
              <a:rPr b="1" lang="es">
                <a:solidFill>
                  <a:srgbClr val="D65664"/>
                </a:solidFill>
              </a:rPr>
              <a:t>diferencia de solo un día </a:t>
            </a:r>
            <a:r>
              <a:rPr lang="es">
                <a:solidFill>
                  <a:schemeClr val="dk1"/>
                </a:solidFill>
              </a:rPr>
              <a:t>en el rangos recomendable, </a:t>
            </a:r>
            <a:r>
              <a:rPr lang="es"/>
              <a:t>lo que sugiere una similitud notoria entre ambos periodos.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3"/>
          <p:cNvSpPr/>
          <p:nvPr/>
        </p:nvSpPr>
        <p:spPr>
          <a:xfrm>
            <a:off x="2194525" y="1810150"/>
            <a:ext cx="645900" cy="4848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3"/>
          <p:cNvSpPr/>
          <p:nvPr/>
        </p:nvSpPr>
        <p:spPr>
          <a:xfrm>
            <a:off x="5337700" y="1765375"/>
            <a:ext cx="645900" cy="4848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53"/>
          <p:cNvPicPr preferRelativeResize="0"/>
          <p:nvPr/>
        </p:nvPicPr>
        <p:blipFill rotWithShape="1">
          <a:blip r:embed="rId3">
            <a:alphaModFix/>
          </a:blip>
          <a:srcRect b="13822" l="0" r="0" t="0"/>
          <a:stretch/>
        </p:blipFill>
        <p:spPr>
          <a:xfrm rot="-1306616">
            <a:off x="7123818" y="2904902"/>
            <a:ext cx="1852189" cy="212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3" name="Google Shape;333;p54"/>
          <p:cNvGraphicFramePr/>
          <p:nvPr/>
        </p:nvGraphicFramePr>
        <p:xfrm>
          <a:off x="39988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4" name="Google Shape;334;p54"/>
          <p:cNvGraphicFramePr/>
          <p:nvPr/>
        </p:nvGraphicFramePr>
        <p:xfrm>
          <a:off x="359793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o más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5" name="Google Shape;335;p54"/>
          <p:cNvSpPr txBox="1"/>
          <p:nvPr/>
        </p:nvSpPr>
        <p:spPr>
          <a:xfrm>
            <a:off x="10943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2022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4"/>
          <p:cNvSpPr txBox="1"/>
          <p:nvPr/>
        </p:nvSpPr>
        <p:spPr>
          <a:xfrm>
            <a:off x="42947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2023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6524388" y="1163275"/>
            <a:ext cx="2187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 respecto a la </a:t>
            </a:r>
            <a:r>
              <a:rPr b="1" lang="es"/>
              <a:t>norma chilena</a:t>
            </a:r>
            <a:r>
              <a:rPr lang="es"/>
              <a:t>, se </a:t>
            </a:r>
            <a:r>
              <a:rPr b="1" lang="es">
                <a:solidFill>
                  <a:srgbClr val="D65664"/>
                </a:solidFill>
              </a:rPr>
              <a:t>incrementaron de </a:t>
            </a:r>
            <a:r>
              <a:rPr b="1" lang="es">
                <a:solidFill>
                  <a:srgbClr val="D65664"/>
                </a:solidFill>
              </a:rPr>
              <a:t>13 a 24 </a:t>
            </a:r>
            <a:r>
              <a:rPr lang="es">
                <a:solidFill>
                  <a:schemeClr val="dk1"/>
                </a:solidFill>
              </a:rPr>
              <a:t>los días en el rango recomendable.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Este aumento indica condiciones más favorables.</a:t>
            </a:r>
            <a:endParaRPr/>
          </a:p>
        </p:txBody>
      </p:sp>
      <p:sp>
        <p:nvSpPr>
          <p:cNvPr id="338" name="Google Shape;338;p54"/>
          <p:cNvSpPr/>
          <p:nvPr/>
        </p:nvSpPr>
        <p:spPr>
          <a:xfrm>
            <a:off x="2194525" y="1834925"/>
            <a:ext cx="645900" cy="753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4"/>
          <p:cNvSpPr/>
          <p:nvPr/>
        </p:nvSpPr>
        <p:spPr>
          <a:xfrm>
            <a:off x="5337700" y="1765375"/>
            <a:ext cx="645900" cy="753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54"/>
          <p:cNvPicPr preferRelativeResize="0"/>
          <p:nvPr/>
        </p:nvPicPr>
        <p:blipFill rotWithShape="1">
          <a:blip r:embed="rId3">
            <a:alphaModFix/>
          </a:blip>
          <a:srcRect b="15411" l="0" r="0" t="0"/>
          <a:stretch/>
        </p:blipFill>
        <p:spPr>
          <a:xfrm>
            <a:off x="6796000" y="2861200"/>
            <a:ext cx="1973274" cy="222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520425" y="1454850"/>
            <a:ext cx="53184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¿Qué es el MP</a:t>
            </a:r>
            <a:r>
              <a:rPr baseline="-25000" lang="es" sz="2000"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¿En qué se mide el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</a:t>
            </a:r>
            <a:r>
              <a:rPr baseline="-25000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¿Por qué es importante monitorear el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</a:t>
            </a:r>
            <a:r>
              <a:rPr baseline="-25000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 en el aire?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¿Cuál es el límite propuesto por la OMS y la normativa chilena para las concentraciones promedio diarias de 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</a:t>
            </a:r>
            <a:r>
              <a:rPr baseline="-25000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Contaminación por MP</a:t>
            </a:r>
            <a:r>
              <a:rPr b="1" baseline="-25000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4027" y="1326912"/>
            <a:ext cx="2526724" cy="248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6" name="Google Shape;346;p55"/>
          <p:cNvGraphicFramePr/>
          <p:nvPr/>
        </p:nvGraphicFramePr>
        <p:xfrm>
          <a:off x="39988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7" name="Google Shape;347;p55"/>
          <p:cNvGraphicFramePr/>
          <p:nvPr/>
        </p:nvGraphicFramePr>
        <p:xfrm>
          <a:off x="359793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o más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8" name="Google Shape;348;p55"/>
          <p:cNvSpPr txBox="1"/>
          <p:nvPr/>
        </p:nvSpPr>
        <p:spPr>
          <a:xfrm>
            <a:off x="10943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2022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5"/>
          <p:cNvSpPr txBox="1"/>
          <p:nvPr/>
        </p:nvSpPr>
        <p:spPr>
          <a:xfrm>
            <a:off x="42947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2023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5"/>
          <p:cNvSpPr txBox="1"/>
          <p:nvPr/>
        </p:nvSpPr>
        <p:spPr>
          <a:xfrm>
            <a:off x="6466750" y="1710725"/>
            <a:ext cx="2677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porcentaje de días que excedieron ambas normas fue: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56,7 % en junio de 2022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20 % en junio de 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 reducción señala </a:t>
            </a:r>
            <a:r>
              <a:rPr lang="es">
                <a:solidFill>
                  <a:schemeClr val="dk1"/>
                </a:solidFill>
              </a:rPr>
              <a:t>una </a:t>
            </a:r>
            <a:r>
              <a:rPr b="1" lang="es">
                <a:solidFill>
                  <a:srgbClr val="D65664"/>
                </a:solidFill>
              </a:rPr>
              <a:t>mejora importante en la calidad del aire</a:t>
            </a:r>
            <a:r>
              <a:rPr lang="es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351" name="Google Shape;351;p55"/>
          <p:cNvSpPr/>
          <p:nvPr/>
        </p:nvSpPr>
        <p:spPr>
          <a:xfrm>
            <a:off x="2128775" y="2534175"/>
            <a:ext cx="645900" cy="13950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5"/>
          <p:cNvSpPr/>
          <p:nvPr/>
        </p:nvSpPr>
        <p:spPr>
          <a:xfrm>
            <a:off x="5378775" y="2472000"/>
            <a:ext cx="645900" cy="1095600"/>
          </a:xfrm>
          <a:prstGeom prst="ellipse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8" name="Google Shape;358;p56"/>
          <p:cNvGraphicFramePr/>
          <p:nvPr/>
        </p:nvGraphicFramePr>
        <p:xfrm>
          <a:off x="39988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9" name="Google Shape;359;p56"/>
          <p:cNvGraphicFramePr/>
          <p:nvPr/>
        </p:nvGraphicFramePr>
        <p:xfrm>
          <a:off x="3597938" y="13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438175"/>
                <a:gridCol w="13155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o más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0" name="Google Shape;360;p56"/>
          <p:cNvSpPr txBox="1"/>
          <p:nvPr/>
        </p:nvSpPr>
        <p:spPr>
          <a:xfrm>
            <a:off x="10943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2022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6"/>
          <p:cNvSpPr txBox="1"/>
          <p:nvPr/>
        </p:nvSpPr>
        <p:spPr>
          <a:xfrm>
            <a:off x="4294750" y="905475"/>
            <a:ext cx="147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Junio 2023</a:t>
            </a:r>
            <a:endParaRPr b="1" sz="21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6"/>
          <p:cNvSpPr txBox="1"/>
          <p:nvPr/>
        </p:nvSpPr>
        <p:spPr>
          <a:xfrm>
            <a:off x="6524400" y="1419125"/>
            <a:ext cx="2552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2023, no se registraron niveles de contaminación de MP</a:t>
            </a:r>
            <a:r>
              <a:rPr baseline="-25000" lang="es"/>
              <a:t>2,5</a:t>
            </a:r>
            <a:r>
              <a:rPr lang="es"/>
              <a:t> superiores a 100 μg/m</a:t>
            </a:r>
            <a:r>
              <a:rPr baseline="30000" lang="es"/>
              <a:t>3</a:t>
            </a:r>
            <a:r>
              <a:rPr lang="es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 ausencia de datos en los intervalos más alto es una indicación de una </a:t>
            </a:r>
            <a:r>
              <a:rPr b="1" lang="es">
                <a:solidFill>
                  <a:srgbClr val="D65664"/>
                </a:solidFill>
              </a:rPr>
              <a:t>mejora importante en la calidad del aire</a:t>
            </a:r>
            <a:r>
              <a:rPr lang="es"/>
              <a:t>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"/>
          <p:cNvSpPr txBox="1"/>
          <p:nvPr/>
        </p:nvSpPr>
        <p:spPr>
          <a:xfrm>
            <a:off x="551383" y="1388067"/>
            <a:ext cx="7761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Dada la cantidad de datos, es importante, en el contexto dado,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estructurarlos de manera ordenada en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tablas de frecuencia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este caso, hemos empleado intervalos para facilitar un análisis más preciso por ejemplo sobre la cantidad de días que excedieron las normativas establecidas, tanto a nivel internacional como nacional.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250" y="2918975"/>
            <a:ext cx="4723118" cy="195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"/>
          <p:cNvSpPr txBox="1"/>
          <p:nvPr/>
        </p:nvSpPr>
        <p:spPr>
          <a:xfrm>
            <a:off x="551383" y="13880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frecuencias acumuladas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permitieron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observar, por ejemplo, que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días que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superan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norma chilena fueron 13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junio de 2022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mientras que para el 2023 se incrementó a 24 días. Esto implica una mejora en la calidad del aire.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800" y="2565575"/>
            <a:ext cx="5614448" cy="240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9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 de aire en Chile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49" name="Google Shape;149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580350" y="1238150"/>
            <a:ext cx="7891500" cy="145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dispone de datos del Ministerio del Medio Ambiente, con las concentraciones de MP</a:t>
            </a:r>
            <a:r>
              <a:rPr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(μg/m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para una ciudad del sur de Chile.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esta clase vamos a comparar la calidad del aire de junio de 2022 con la de junio de 2023.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150" y="2831550"/>
            <a:ext cx="3533698" cy="198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30"/>
          <p:cNvGraphicFramePr/>
          <p:nvPr/>
        </p:nvGraphicFramePr>
        <p:xfrm>
          <a:off x="304800" y="26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1295000"/>
                <a:gridCol w="1419000"/>
                <a:gridCol w="1350100"/>
                <a:gridCol w="1460325"/>
              </a:tblGrid>
              <a:tr h="3605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MP</a:t>
                      </a:r>
                      <a:r>
                        <a:rPr b="1" baseline="-25000" lang="es" sz="13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 una ciudad del sur</a:t>
                      </a:r>
                      <a:endParaRPr sz="13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 hMerge="1"/>
                <a:tc hMerge="1"/>
                <a:tc hMerge="1"/>
              </a:tr>
              <a:tr h="282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4B8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536950" y="797025"/>
            <a:ext cx="6877500" cy="406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días las concentraciones de MP</a:t>
            </a:r>
            <a:r>
              <a:rPr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superan la norma de la OMS en esta ciudad (25 μg/m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días las concentraciones de MP</a:t>
            </a:r>
            <a:r>
              <a:rPr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superan la norma chilena en esta ciudad (50 μg/m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días las concentraciones de MP</a:t>
            </a:r>
            <a:r>
              <a:rPr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superan los 100 μg/m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la ciudad de la zona sur, es más usual tener concentraciones entre 1 a 25 μg/m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o ¿26 a 50 μg/m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porcentaje de días las concentraciones de MP</a:t>
            </a:r>
            <a:r>
              <a:rPr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superan la norma chilena en esta ciudad? </a:t>
            </a:r>
            <a:endParaRPr/>
          </a:p>
        </p:txBody>
      </p:sp>
      <p:sp>
        <p:nvSpPr>
          <p:cNvPr id="162" name="Google Shape;162;p31"/>
          <p:cNvSpPr txBox="1"/>
          <p:nvPr/>
        </p:nvSpPr>
        <p:spPr>
          <a:xfrm>
            <a:off x="536950" y="284775"/>
            <a:ext cx="6877500" cy="38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 las siguientes preguntas: 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0" l="0" r="11629" t="6023"/>
          <a:stretch/>
        </p:blipFill>
        <p:spPr>
          <a:xfrm>
            <a:off x="7544100" y="1964225"/>
            <a:ext cx="1532675" cy="16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551375" y="12356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 de frecuencias agrupadas con las concentraciones de MP</a:t>
            </a:r>
            <a:r>
              <a:rPr b="1" baseline="-25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 del sur.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32"/>
          <p:cNvGraphicFramePr/>
          <p:nvPr/>
        </p:nvGraphicFramePr>
        <p:xfrm>
          <a:off x="2227363" y="228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6" name="Google Shape;176;p33"/>
          <p:cNvGraphicFramePr/>
          <p:nvPr/>
        </p:nvGraphicFramePr>
        <p:xfrm>
          <a:off x="2227363" y="1443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{2ABBDE26-7FDA-4F07-8886-6552DF850676}</a:tableStyleId>
              </a:tblPr>
              <a:tblGrid>
                <a:gridCol w="3095650"/>
                <a:gridCol w="1593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Concentraciones de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</a:t>
                      </a:r>
                      <a:r>
                        <a:rPr b="1" baseline="-25000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 </a:t>
                      </a:r>
                      <a:r>
                        <a:rPr b="1" lang="e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(μg/m</a:t>
                      </a:r>
                      <a:r>
                        <a:rPr b="1" baseline="30000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DE6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50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a 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 a 100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 a 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 a 150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3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BFA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4"/>
          <p:cNvSpPr txBox="1"/>
          <p:nvPr/>
        </p:nvSpPr>
        <p:spPr>
          <a:xfrm>
            <a:off x="551375" y="1235675"/>
            <a:ext cx="7758600" cy="3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interpretas el primer intervalo? Escribe tu respuesta.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