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fd66087982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1fd6608798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11922dda83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g211922dda8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129a1285f8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g2129a1285f8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129a1285f8_0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2" name="Google Shape;192;g2129a1285f8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f27e5ae785_0_4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8" name="Google Shape;198;g1f27e5ae785_0_4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129a1285f8_0_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4" name="Google Shape;204;g2129a1285f8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129a1285f8_0_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g2129a1285f8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129a1285f8_0_4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6" name="Google Shape;216;g2129a1285f8_0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129a1285f8_0_5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g2129a1285f8_0_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129a1285f8_0_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g2129a1285f8_0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129a1285f8_0_5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4" name="Google Shape;234;g2129a1285f8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f27e5ae785_0_39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s">
                <a:solidFill>
                  <a:schemeClr val="dk1"/>
                </a:solidFill>
              </a:rPr>
              <a:t>*Observación para el docente → Si tiene el video descargado en su computador, puede editar la presentación para generar un hipervínculo al video desde la diapositiva</a:t>
            </a:r>
            <a:endParaRPr/>
          </a:p>
        </p:txBody>
      </p:sp>
      <p:sp>
        <p:nvSpPr>
          <p:cNvPr id="130" name="Google Shape;130;g1f27e5ae785_0_39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129a1285f8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129a1285f8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129a1285f8_0_6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6" name="Google Shape;246;g2129a1285f8_0_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129a1285f8_0_7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g2129a1285f8_0_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1fd66087982_0_7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g1fd66087982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f27e5ae785_0_39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g1f27e5ae785_0_39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f27e5ae785_0_4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1f27e5ae785_0_4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f27e5ae785_0_4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g1f27e5ae785_0_4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129a1285f8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g2129a1285f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11922dda83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2" name="Google Shape;162;g211922dda83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129a1285f8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g2129a1285f8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129a1285f8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g2129a1285f8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5" name="Shape 55"/>
        <p:cNvGrpSpPr/>
        <p:nvPr/>
      </p:nvGrpSpPr>
      <p:grpSpPr>
        <a:xfrm>
          <a:off x="0" y="0"/>
          <a:ext cx="0" cy="0"/>
          <a:chOff x="0" y="0"/>
          <a:chExt cx="0" cy="0"/>
        </a:xfrm>
      </p:grpSpPr>
      <p:sp>
        <p:nvSpPr>
          <p:cNvPr id="56" name="Google Shape;56;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7" name="Google Shape;57;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iapositiva de título">
  <p:cSld name="1_Diapositiva de título">
    <p:spTree>
      <p:nvGrpSpPr>
        <p:cNvPr id="59" name="Shape 59"/>
        <p:cNvGrpSpPr/>
        <p:nvPr/>
      </p:nvGrpSpPr>
      <p:grpSpPr>
        <a:xfrm>
          <a:off x="0" y="0"/>
          <a:ext cx="0" cy="0"/>
          <a:chOff x="0" y="0"/>
          <a:chExt cx="0" cy="0"/>
        </a:xfrm>
      </p:grpSpPr>
      <p:pic>
        <p:nvPicPr>
          <p:cNvPr descr="Forma" id="60" name="Google Shape;60;p15"/>
          <p:cNvPicPr preferRelativeResize="0"/>
          <p:nvPr/>
        </p:nvPicPr>
        <p:blipFill rotWithShape="1">
          <a:blip r:embed="rId2">
            <a:alphaModFix/>
          </a:blip>
          <a:srcRect b="0" l="0" r="0" t="0"/>
          <a:stretch/>
        </p:blipFill>
        <p:spPr>
          <a:xfrm>
            <a:off x="286" y="0"/>
            <a:ext cx="9143431" cy="51435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Diapositiva de título">
  <p:cSld name="2_Diapositiva de título">
    <p:spTree>
      <p:nvGrpSpPr>
        <p:cNvPr id="61" name="Shape 61"/>
        <p:cNvGrpSpPr/>
        <p:nvPr/>
      </p:nvGrpSpPr>
      <p:grpSpPr>
        <a:xfrm>
          <a:off x="0" y="0"/>
          <a:ext cx="0" cy="0"/>
          <a:chOff x="0" y="0"/>
          <a:chExt cx="0" cy="0"/>
        </a:xfrm>
      </p:grpSpPr>
      <p:pic>
        <p:nvPicPr>
          <p:cNvPr descr="Imagen que contiene Forma&#10;&#10;Descripción generada automáticamente" id="62" name="Google Shape;62;p16"/>
          <p:cNvPicPr preferRelativeResize="0"/>
          <p:nvPr/>
        </p:nvPicPr>
        <p:blipFill rotWithShape="1">
          <a:blip r:embed="rId2">
            <a:alphaModFix/>
          </a:blip>
          <a:srcRect b="0" l="0" r="0" t="0"/>
          <a:stretch/>
        </p:blipFill>
        <p:spPr>
          <a:xfrm>
            <a:off x="286" y="0"/>
            <a:ext cx="9143431" cy="51435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63" name="Shape 63"/>
        <p:cNvGrpSpPr/>
        <p:nvPr/>
      </p:nvGrpSpPr>
      <p:grpSpPr>
        <a:xfrm>
          <a:off x="0" y="0"/>
          <a:ext cx="0" cy="0"/>
          <a:chOff x="0" y="0"/>
          <a:chExt cx="0" cy="0"/>
        </a:xfrm>
      </p:grpSpPr>
      <p:sp>
        <p:nvSpPr>
          <p:cNvPr id="64" name="Google Shape;64;p17"/>
          <p:cNvSpPr txBox="1"/>
          <p:nvPr>
            <p:ph type="title"/>
          </p:nvPr>
        </p:nvSpPr>
        <p:spPr>
          <a:xfrm>
            <a:off x="628650" y="253869"/>
            <a:ext cx="7886700" cy="994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7"/>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6" name="Google Shape;66;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8" name="Google Shape;68;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69" name="Shape 69"/>
        <p:cNvGrpSpPr/>
        <p:nvPr/>
      </p:nvGrpSpPr>
      <p:grpSpPr>
        <a:xfrm>
          <a:off x="0" y="0"/>
          <a:ext cx="0" cy="0"/>
          <a:chOff x="0" y="0"/>
          <a:chExt cx="0" cy="0"/>
        </a:xfrm>
      </p:grpSpPr>
      <p:sp>
        <p:nvSpPr>
          <p:cNvPr id="70" name="Google Shape;70;p18"/>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dk1"/>
              </a:buClr>
              <a:buSzPts val="4500"/>
              <a:buFont typeface="Calibri"/>
              <a:buNone/>
              <a:defRPr b="0" i="0" sz="4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p18"/>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2" name="Google Shape;72;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4" name="Google Shape;74;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75" name="Shape 75"/>
        <p:cNvGrpSpPr/>
        <p:nvPr/>
      </p:nvGrpSpPr>
      <p:grpSpPr>
        <a:xfrm>
          <a:off x="0" y="0"/>
          <a:ext cx="0" cy="0"/>
          <a:chOff x="0" y="0"/>
          <a:chExt cx="0" cy="0"/>
        </a:xfrm>
      </p:grpSpPr>
      <p:sp>
        <p:nvSpPr>
          <p:cNvPr id="76" name="Google Shape;76;p19"/>
          <p:cNvSpPr txBox="1"/>
          <p:nvPr>
            <p:ph type="title"/>
          </p:nvPr>
        </p:nvSpPr>
        <p:spPr>
          <a:xfrm>
            <a:off x="628650" y="253869"/>
            <a:ext cx="7886700" cy="994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7" name="Google Shape;77;p19"/>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9"/>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9" name="Google Shape;79;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1" name="Google Shape;81;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82" name="Shape 82"/>
        <p:cNvGrpSpPr/>
        <p:nvPr/>
      </p:nvGrpSpPr>
      <p:grpSpPr>
        <a:xfrm>
          <a:off x="0" y="0"/>
          <a:ext cx="0" cy="0"/>
          <a:chOff x="0" y="0"/>
          <a:chExt cx="0" cy="0"/>
        </a:xfrm>
      </p:grpSpPr>
      <p:sp>
        <p:nvSpPr>
          <p:cNvPr id="83" name="Google Shape;83;p20"/>
          <p:cNvSpPr txBox="1"/>
          <p:nvPr>
            <p:ph type="title"/>
          </p:nvPr>
        </p:nvSpPr>
        <p:spPr>
          <a:xfrm>
            <a:off x="629841" y="273844"/>
            <a:ext cx="7886700" cy="994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84" name="Google Shape;84;p20"/>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5" name="Google Shape;85;p20"/>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6" name="Google Shape;86;p20"/>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7" name="Google Shape;87;p20"/>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8" name="Google Shape;88;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0" name="Google Shape;90;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91" name="Shape 91"/>
        <p:cNvGrpSpPr/>
        <p:nvPr/>
      </p:nvGrpSpPr>
      <p:grpSpPr>
        <a:xfrm>
          <a:off x="0" y="0"/>
          <a:ext cx="0" cy="0"/>
          <a:chOff x="0" y="0"/>
          <a:chExt cx="0" cy="0"/>
        </a:xfrm>
      </p:grpSpPr>
      <p:sp>
        <p:nvSpPr>
          <p:cNvPr id="92" name="Google Shape;92;p21"/>
          <p:cNvSpPr txBox="1"/>
          <p:nvPr>
            <p:ph type="title"/>
          </p:nvPr>
        </p:nvSpPr>
        <p:spPr>
          <a:xfrm>
            <a:off x="628650" y="253869"/>
            <a:ext cx="7886700" cy="994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93" name="Google Shape;9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5" name="Google Shape;9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96" name="Shape 96"/>
        <p:cNvGrpSpPr/>
        <p:nvPr/>
      </p:nvGrpSpPr>
      <p:grpSpPr>
        <a:xfrm>
          <a:off x="0" y="0"/>
          <a:ext cx="0" cy="0"/>
          <a:chOff x="0" y="0"/>
          <a:chExt cx="0" cy="0"/>
        </a:xfrm>
      </p:grpSpPr>
      <p:sp>
        <p:nvSpPr>
          <p:cNvPr id="97" name="Google Shape;9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98" name="Google Shape;98;p22"/>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99" name="Google Shape;99;p22"/>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0" name="Google Shape;10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2" name="Google Shape;10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103" name="Shape 103"/>
        <p:cNvGrpSpPr/>
        <p:nvPr/>
      </p:nvGrpSpPr>
      <p:grpSpPr>
        <a:xfrm>
          <a:off x="0" y="0"/>
          <a:ext cx="0" cy="0"/>
          <a:chOff x="0" y="0"/>
          <a:chExt cx="0" cy="0"/>
        </a:xfrm>
      </p:grpSpPr>
      <p:sp>
        <p:nvSpPr>
          <p:cNvPr id="104" name="Google Shape;104;p23"/>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105" name="Google Shape;105;p23"/>
          <p:cNvSpPr/>
          <p:nvPr>
            <p:ph idx="2" type="pic"/>
          </p:nvPr>
        </p:nvSpPr>
        <p:spPr>
          <a:xfrm>
            <a:off x="3887391" y="740569"/>
            <a:ext cx="4629300" cy="3655200"/>
          </a:xfrm>
          <a:prstGeom prst="rect">
            <a:avLst/>
          </a:prstGeom>
          <a:noFill/>
          <a:ln>
            <a:noFill/>
          </a:ln>
        </p:spPr>
      </p:sp>
      <p:sp>
        <p:nvSpPr>
          <p:cNvPr id="106" name="Google Shape;106;p23"/>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7" name="Google Shape;107;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9" name="Google Shape;109;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10" name="Shape 110"/>
        <p:cNvGrpSpPr/>
        <p:nvPr/>
      </p:nvGrpSpPr>
      <p:grpSpPr>
        <a:xfrm>
          <a:off x="0" y="0"/>
          <a:ext cx="0" cy="0"/>
          <a:chOff x="0" y="0"/>
          <a:chExt cx="0" cy="0"/>
        </a:xfrm>
      </p:grpSpPr>
      <p:sp>
        <p:nvSpPr>
          <p:cNvPr id="111" name="Google Shape;111;p24"/>
          <p:cNvSpPr txBox="1"/>
          <p:nvPr>
            <p:ph type="title"/>
          </p:nvPr>
        </p:nvSpPr>
        <p:spPr>
          <a:xfrm>
            <a:off x="628650" y="253869"/>
            <a:ext cx="7886700" cy="994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112" name="Google Shape;112;p24"/>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3" name="Google Shape;113;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4" name="Google Shape;114;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16" name="Shape 116"/>
        <p:cNvGrpSpPr/>
        <p:nvPr/>
      </p:nvGrpSpPr>
      <p:grpSpPr>
        <a:xfrm>
          <a:off x="0" y="0"/>
          <a:ext cx="0" cy="0"/>
          <a:chOff x="0" y="0"/>
          <a:chExt cx="0" cy="0"/>
        </a:xfrm>
      </p:grpSpPr>
      <p:sp>
        <p:nvSpPr>
          <p:cNvPr id="117" name="Google Shape;117;p25"/>
          <p:cNvSpPr txBox="1"/>
          <p:nvPr>
            <p:ph type="title"/>
          </p:nvPr>
        </p:nvSpPr>
        <p:spPr>
          <a:xfrm rot="5400000">
            <a:off x="5350050" y="1467544"/>
            <a:ext cx="4359000" cy="19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118" name="Google Shape;118;p25"/>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9" name="Google Shape;119;p2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0" name="Google Shape;120;p2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2" name="Google Shape;52;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26"/>
          <p:cNvPicPr preferRelativeResize="0"/>
          <p:nvPr/>
        </p:nvPicPr>
        <p:blipFill>
          <a:blip r:embed="rId3">
            <a:alphaModFix/>
          </a:blip>
          <a:stretch>
            <a:fillRect/>
          </a:stretch>
        </p:blipFill>
        <p:spPr>
          <a:xfrm>
            <a:off x="0" y="0"/>
            <a:ext cx="9144003" cy="5143501"/>
          </a:xfrm>
          <a:prstGeom prst="rect">
            <a:avLst/>
          </a:prstGeom>
          <a:noFill/>
          <a:ln>
            <a:noFill/>
          </a:ln>
        </p:spPr>
      </p:pic>
      <p:sp>
        <p:nvSpPr>
          <p:cNvPr id="127" name="Google Shape;127;p26"/>
          <p:cNvSpPr txBox="1"/>
          <p:nvPr/>
        </p:nvSpPr>
        <p:spPr>
          <a:xfrm>
            <a:off x="483935" y="2297504"/>
            <a:ext cx="8175900" cy="646500"/>
          </a:xfrm>
          <a:prstGeom prst="rect">
            <a:avLst/>
          </a:prstGeom>
          <a:noFill/>
          <a:ln>
            <a:noFill/>
          </a:ln>
        </p:spPr>
        <p:txBody>
          <a:bodyPr anchorCtr="0" anchor="t" bIns="68575" lIns="68575" spcFirstLastPara="1" rIns="68575" wrap="square" tIns="68575">
            <a:spAutoFit/>
          </a:bodyPr>
          <a:lstStyle/>
          <a:p>
            <a:pPr indent="0" lvl="0" marL="0" marR="0" rtl="0" algn="ctr">
              <a:lnSpc>
                <a:spcPct val="100000"/>
              </a:lnSpc>
              <a:spcBef>
                <a:spcPts val="0"/>
              </a:spcBef>
              <a:spcAft>
                <a:spcPts val="0"/>
              </a:spcAft>
              <a:buClr>
                <a:srgbClr val="000000"/>
              </a:buClr>
              <a:buSzPts val="3300"/>
              <a:buFont typeface="Arial"/>
              <a:buNone/>
            </a:pPr>
            <a:r>
              <a:rPr b="1" lang="es" sz="3300">
                <a:solidFill>
                  <a:schemeClr val="lt1"/>
                </a:solidFill>
                <a:latin typeface="Calibri"/>
                <a:ea typeface="Calibri"/>
                <a:cs typeface="Calibri"/>
                <a:sym typeface="Calibri"/>
              </a:rPr>
              <a:t>Gestionando las reservas de un restaurante </a:t>
            </a:r>
            <a:endParaRPr b="1" i="0" sz="33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5"/>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2</a:t>
            </a:r>
            <a:endParaRPr b="1" i="0" sz="2700" u="none" cap="none" strike="noStrike">
              <a:solidFill>
                <a:srgbClr val="423B71"/>
              </a:solidFill>
              <a:latin typeface="Calibri"/>
              <a:ea typeface="Calibri"/>
              <a:cs typeface="Calibri"/>
              <a:sym typeface="Calibri"/>
            </a:endParaRPr>
          </a:p>
        </p:txBody>
      </p:sp>
      <p:sp>
        <p:nvSpPr>
          <p:cNvPr id="183" name="Google Shape;183;p35"/>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None/>
            </a:pPr>
            <a:r>
              <a:rPr b="1" lang="es" sz="1800">
                <a:solidFill>
                  <a:schemeClr val="dk1"/>
                </a:solidFill>
                <a:latin typeface="Calibri"/>
                <a:ea typeface="Calibri"/>
                <a:cs typeface="Calibri"/>
                <a:sym typeface="Calibri"/>
              </a:rPr>
              <a:t>1. ¿Se cumplen los supuestos del modelo binomial en la situación planteada?</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6"/>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2</a:t>
            </a:r>
            <a:endParaRPr b="1" i="0" sz="2700" u="none" cap="none" strike="noStrike">
              <a:solidFill>
                <a:srgbClr val="423B71"/>
              </a:solidFill>
              <a:latin typeface="Calibri"/>
              <a:ea typeface="Calibri"/>
              <a:cs typeface="Calibri"/>
              <a:sym typeface="Calibri"/>
            </a:endParaRPr>
          </a:p>
        </p:txBody>
      </p:sp>
      <p:sp>
        <p:nvSpPr>
          <p:cNvPr id="189" name="Google Shape;189;p36"/>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None/>
            </a:pPr>
            <a:r>
              <a:rPr b="1" lang="es" sz="1800">
                <a:solidFill>
                  <a:schemeClr val="dk1"/>
                </a:solidFill>
                <a:latin typeface="Calibri"/>
                <a:ea typeface="Calibri"/>
                <a:cs typeface="Calibri"/>
                <a:sym typeface="Calibri"/>
              </a:rPr>
              <a:t>1. ¿Se cumplen los supuestos del modelo binomial en la situación planteada?</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El experimento se puede repetir tantas veces como se quiera.</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Cada repetición del experimento es independiente de las anteriores.</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La probabilidad de éxito (</a:t>
            </a:r>
            <a:r>
              <a:rPr i="1" lang="es" sz="1800">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 y de fracaso (</a:t>
            </a:r>
            <a:r>
              <a:rPr i="1" lang="es" sz="1800">
                <a:solidFill>
                  <a:schemeClr val="dk1"/>
                </a:solidFill>
                <a:latin typeface="Calibri"/>
                <a:ea typeface="Calibri"/>
                <a:cs typeface="Calibri"/>
                <a:sym typeface="Calibri"/>
              </a:rPr>
              <a:t>q</a:t>
            </a:r>
            <a:r>
              <a:rPr lang="es" sz="1800">
                <a:solidFill>
                  <a:schemeClr val="dk1"/>
                </a:solidFill>
                <a:latin typeface="Calibri"/>
                <a:ea typeface="Calibri"/>
                <a:cs typeface="Calibri"/>
                <a:sym typeface="Calibri"/>
              </a:rPr>
              <a:t>) es la misma para cada repetición del experimento.</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7"/>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2</a:t>
            </a:r>
            <a:endParaRPr b="1" i="0" sz="2700" u="none" cap="none" strike="noStrike">
              <a:solidFill>
                <a:srgbClr val="423B71"/>
              </a:solidFill>
              <a:latin typeface="Calibri"/>
              <a:ea typeface="Calibri"/>
              <a:cs typeface="Calibri"/>
              <a:sym typeface="Calibri"/>
            </a:endParaRPr>
          </a:p>
        </p:txBody>
      </p:sp>
      <p:sp>
        <p:nvSpPr>
          <p:cNvPr id="195" name="Google Shape;195;p37"/>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None/>
            </a:pPr>
            <a:r>
              <a:rPr b="1" lang="es" sz="1800">
                <a:solidFill>
                  <a:schemeClr val="dk1"/>
                </a:solidFill>
                <a:latin typeface="Calibri"/>
                <a:ea typeface="Calibri"/>
                <a:cs typeface="Calibri"/>
                <a:sym typeface="Calibri"/>
              </a:rPr>
              <a:t>1. ¿Se cumplen los supuestos del modelo binomial en la situación planteada?</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rPr lang="es" sz="1800">
                <a:solidFill>
                  <a:schemeClr val="dk1"/>
                </a:solidFill>
                <a:latin typeface="Calibri"/>
                <a:ea typeface="Calibri"/>
                <a:cs typeface="Calibri"/>
                <a:sym typeface="Calibri"/>
              </a:rPr>
              <a:t>En la situación planteada podemos asociar a cada cliente con reserva, un experimento de tipo Bernoulli, siendo los resultados posibles:</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que el cliente llegue al restaurante (éxito), con probabilidad </a:t>
            </a:r>
            <a:r>
              <a:rPr i="1" lang="es" sz="1800">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que el cliente no se presente en el restaurante (fracaso), con probabilidad        </a:t>
            </a:r>
            <a:r>
              <a:rPr i="1" lang="es" sz="1800">
                <a:solidFill>
                  <a:schemeClr val="dk1"/>
                </a:solidFill>
                <a:latin typeface="Calibri"/>
                <a:ea typeface="Calibri"/>
                <a:cs typeface="Calibri"/>
                <a:sym typeface="Calibri"/>
              </a:rPr>
              <a:t>q</a:t>
            </a:r>
            <a:r>
              <a:rPr lang="es" sz="1800">
                <a:solidFill>
                  <a:schemeClr val="dk1"/>
                </a:solidFill>
                <a:latin typeface="Calibri"/>
                <a:ea typeface="Calibri"/>
                <a:cs typeface="Calibri"/>
                <a:sym typeface="Calibri"/>
              </a:rPr>
              <a:t> = 1 - </a:t>
            </a:r>
            <a:r>
              <a:rPr i="1" lang="es" sz="1800">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8"/>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 ¿qué pasos hemos dado?</a:t>
            </a:r>
            <a:endParaRPr b="1" i="0" sz="2700" u="none" cap="none" strike="noStrike">
              <a:solidFill>
                <a:srgbClr val="423B71"/>
              </a:solidFill>
              <a:latin typeface="Calibri"/>
              <a:ea typeface="Calibri"/>
              <a:cs typeface="Calibri"/>
              <a:sym typeface="Calibri"/>
            </a:endParaRPr>
          </a:p>
        </p:txBody>
      </p:sp>
      <p:sp>
        <p:nvSpPr>
          <p:cNvPr id="201" name="Google Shape;201;p38"/>
          <p:cNvSpPr/>
          <p:nvPr/>
        </p:nvSpPr>
        <p:spPr>
          <a:xfrm>
            <a:off x="622300" y="1308100"/>
            <a:ext cx="7538700" cy="2532300"/>
          </a:xfrm>
          <a:prstGeom prst="rect">
            <a:avLst/>
          </a:prstGeom>
          <a:solidFill>
            <a:srgbClr val="F3F3F3"/>
          </a:solidFill>
          <a:ln>
            <a:noFill/>
          </a:ln>
        </p:spPr>
        <p:txBody>
          <a:bodyPr anchorCtr="0" anchor="ctr" bIns="68575" lIns="68575" spcFirstLastPara="1" rIns="68575" wrap="square" tIns="68575">
            <a:noAutofit/>
          </a:bodyPr>
          <a:lstStyle/>
          <a:p>
            <a:pPr indent="-342900" lvl="0" marL="457200" marR="0" rtl="0" algn="just">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Entender la situación con el fin de definir claramente cuál es el problema que hay que resolver. </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Darse cuenta que por el carácter aleatorio del fenómeno este debe abordarse con enfoque probabilístico.</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9"/>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 ¿qué pasos hemos dado?</a:t>
            </a:r>
            <a:endParaRPr b="1" i="0" sz="2700" u="none" cap="none" strike="noStrike">
              <a:solidFill>
                <a:srgbClr val="423B71"/>
              </a:solidFill>
              <a:latin typeface="Calibri"/>
              <a:ea typeface="Calibri"/>
              <a:cs typeface="Calibri"/>
              <a:sym typeface="Calibri"/>
            </a:endParaRPr>
          </a:p>
        </p:txBody>
      </p:sp>
      <p:sp>
        <p:nvSpPr>
          <p:cNvPr id="207" name="Google Shape;207;p39"/>
          <p:cNvSpPr/>
          <p:nvPr/>
        </p:nvSpPr>
        <p:spPr>
          <a:xfrm>
            <a:off x="622300" y="1308100"/>
            <a:ext cx="7538700" cy="2532300"/>
          </a:xfrm>
          <a:prstGeom prst="rect">
            <a:avLst/>
          </a:prstGeom>
          <a:solidFill>
            <a:srgbClr val="F3F3F3"/>
          </a:solidFill>
          <a:ln>
            <a:noFill/>
          </a:ln>
        </p:spPr>
        <p:txBody>
          <a:bodyPr anchorCtr="0" anchor="ctr" bIns="68575" lIns="68575" spcFirstLastPara="1" rIns="68575" wrap="square" tIns="68575">
            <a:noAutofit/>
          </a:bodyPr>
          <a:lstStyle/>
          <a:p>
            <a:pPr indent="-342900" lvl="0" marL="457200" marR="0" rtl="0" algn="just">
              <a:lnSpc>
                <a:spcPct val="100000"/>
              </a:lnSpc>
              <a:spcBef>
                <a:spcPts val="0"/>
              </a:spcBef>
              <a:spcAft>
                <a:spcPts val="0"/>
              </a:spcAft>
              <a:buClr>
                <a:schemeClr val="dk1"/>
              </a:buClr>
              <a:buSzPts val="1800"/>
              <a:buFont typeface="Calibri"/>
              <a:buAutoNum type="arabicPeriod" startAt="3"/>
            </a:pPr>
            <a:r>
              <a:rPr lang="es" sz="1800">
                <a:solidFill>
                  <a:schemeClr val="dk1"/>
                </a:solidFill>
                <a:latin typeface="Calibri"/>
                <a:ea typeface="Calibri"/>
                <a:cs typeface="Calibri"/>
                <a:sym typeface="Calibri"/>
              </a:rPr>
              <a:t>Identificar y nombrar las cantidades relevantes del problema, y reconocer si estas corresponden a la incógnita o a variables aleatorias. </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AutoNum type="arabicPeriod" startAt="3"/>
            </a:pPr>
            <a:r>
              <a:rPr lang="es" sz="1800">
                <a:solidFill>
                  <a:schemeClr val="dk1"/>
                </a:solidFill>
                <a:latin typeface="Calibri"/>
                <a:ea typeface="Calibri"/>
                <a:cs typeface="Calibri"/>
                <a:sym typeface="Calibri"/>
              </a:rPr>
              <a:t>Conjeturar que el modelo binomial podría ser adecuado para resolver el problema, verificando que los supuestos necesarios para el modelo se cumplen.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40"/>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 ¿qué pasos hemos dado?</a:t>
            </a:r>
            <a:endParaRPr b="1" i="0" sz="2700" u="none" cap="none" strike="noStrike">
              <a:solidFill>
                <a:srgbClr val="423B71"/>
              </a:solidFill>
              <a:latin typeface="Calibri"/>
              <a:ea typeface="Calibri"/>
              <a:cs typeface="Calibri"/>
              <a:sym typeface="Calibri"/>
            </a:endParaRPr>
          </a:p>
        </p:txBody>
      </p:sp>
      <p:sp>
        <p:nvSpPr>
          <p:cNvPr id="213" name="Google Shape;213;p40"/>
          <p:cNvSpPr/>
          <p:nvPr/>
        </p:nvSpPr>
        <p:spPr>
          <a:xfrm>
            <a:off x="622300" y="1308100"/>
            <a:ext cx="7538700" cy="25323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15000"/>
              </a:lnSpc>
              <a:spcBef>
                <a:spcPts val="0"/>
              </a:spcBef>
              <a:spcAft>
                <a:spcPts val="0"/>
              </a:spcAft>
              <a:buClr>
                <a:srgbClr val="000000"/>
              </a:buClr>
              <a:buSzPts val="1800"/>
              <a:buFont typeface="Arial"/>
              <a:buNone/>
            </a:pPr>
            <a:r>
              <a:rPr lang="es" sz="1800">
                <a:solidFill>
                  <a:schemeClr val="dk1"/>
                </a:solidFill>
                <a:latin typeface="Calibri"/>
                <a:ea typeface="Calibri"/>
                <a:cs typeface="Calibri"/>
                <a:sym typeface="Calibri"/>
              </a:rPr>
              <a:t>Al </a:t>
            </a:r>
            <a:r>
              <a:rPr b="1" lang="es" sz="1800">
                <a:solidFill>
                  <a:srgbClr val="0B5394"/>
                </a:solidFill>
                <a:latin typeface="Calibri"/>
                <a:ea typeface="Calibri"/>
                <a:cs typeface="Calibri"/>
                <a:sym typeface="Calibri"/>
              </a:rPr>
              <a:t>modelar </a:t>
            </a:r>
            <a:r>
              <a:rPr lang="es" sz="1800">
                <a:solidFill>
                  <a:schemeClr val="dk1"/>
                </a:solidFill>
                <a:latin typeface="Calibri"/>
                <a:ea typeface="Calibri"/>
                <a:cs typeface="Calibri"/>
                <a:sym typeface="Calibri"/>
              </a:rPr>
              <a:t>una situación del mundo real es importante entenderla y dejar claro cuál es el problema que se va a abordar. Además, se debe simplificar, reconociendo las cantidades relevantes del problema y haciendo los supuestos necesarios que nos permitan construir o usar un modelo conocido para resolverlo.</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1"/>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2</a:t>
            </a:r>
            <a:endParaRPr b="1" i="0" sz="2700" u="none" cap="none" strike="noStrike">
              <a:solidFill>
                <a:srgbClr val="423B71"/>
              </a:solidFill>
              <a:latin typeface="Calibri"/>
              <a:ea typeface="Calibri"/>
              <a:cs typeface="Calibri"/>
              <a:sym typeface="Calibri"/>
            </a:endParaRPr>
          </a:p>
        </p:txBody>
      </p:sp>
      <p:sp>
        <p:nvSpPr>
          <p:cNvPr id="219" name="Google Shape;219;p41"/>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2. ¿Cuáles son los parámetros p y n de la distribución binomial para este problema?</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2"/>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2</a:t>
            </a:r>
            <a:endParaRPr b="1" i="0" sz="2700" u="none" cap="none" strike="noStrike">
              <a:solidFill>
                <a:srgbClr val="423B71"/>
              </a:solidFill>
              <a:latin typeface="Calibri"/>
              <a:ea typeface="Calibri"/>
              <a:cs typeface="Calibri"/>
              <a:sym typeface="Calibri"/>
            </a:endParaRPr>
          </a:p>
        </p:txBody>
      </p:sp>
      <p:sp>
        <p:nvSpPr>
          <p:cNvPr id="225" name="Google Shape;225;p42"/>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2. </a:t>
            </a:r>
            <a:r>
              <a:rPr b="1" lang="es" sz="1800">
                <a:solidFill>
                  <a:schemeClr val="dk1"/>
                </a:solidFill>
                <a:latin typeface="Calibri"/>
                <a:ea typeface="Calibri"/>
                <a:cs typeface="Calibri"/>
                <a:sym typeface="Calibri"/>
              </a:rPr>
              <a:t>¿Cuáles son los parámetros p y n de la distribución binomial para este problema?</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i="1" lang="es" sz="1800">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 corresponde a la probabilidad de que un cliente con reserva efectivamente llegue al restaurante, y su valor podemos suponerlo igual a 85%.</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i="1" lang="es" sz="1800">
                <a:solidFill>
                  <a:schemeClr val="dk1"/>
                </a:solidFill>
                <a:latin typeface="Calibri"/>
                <a:ea typeface="Calibri"/>
                <a:cs typeface="Calibri"/>
                <a:sym typeface="Calibri"/>
              </a:rPr>
              <a:t>n</a:t>
            </a:r>
            <a:r>
              <a:rPr lang="es" sz="1800">
                <a:solidFill>
                  <a:schemeClr val="dk1"/>
                </a:solidFill>
                <a:latin typeface="Calibri"/>
                <a:ea typeface="Calibri"/>
                <a:cs typeface="Calibri"/>
                <a:sym typeface="Calibri"/>
              </a:rPr>
              <a:t> corresponde al número de experimentos aleatorios por realizar, que en este caso coincide con el número de reservas que se admiten.</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3"/>
          <p:cNvSpPr txBox="1"/>
          <p:nvPr/>
        </p:nvSpPr>
        <p:spPr>
          <a:xfrm>
            <a:off x="177529" y="68330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a:t>
            </a:r>
            <a:endParaRPr b="1" i="0" sz="2700" u="none" cap="none" strike="noStrike">
              <a:solidFill>
                <a:srgbClr val="423B71"/>
              </a:solidFill>
              <a:latin typeface="Calibri"/>
              <a:ea typeface="Calibri"/>
              <a:cs typeface="Calibri"/>
              <a:sym typeface="Calibri"/>
            </a:endParaRPr>
          </a:p>
        </p:txBody>
      </p:sp>
      <p:sp>
        <p:nvSpPr>
          <p:cNvPr id="231" name="Google Shape;231;p43"/>
          <p:cNvSpPr/>
          <p:nvPr/>
        </p:nvSpPr>
        <p:spPr>
          <a:xfrm>
            <a:off x="311100" y="1308100"/>
            <a:ext cx="8521800" cy="3163200"/>
          </a:xfrm>
          <a:prstGeom prst="rect">
            <a:avLst/>
          </a:prstGeom>
          <a:solidFill>
            <a:srgbClr val="F3F3F3"/>
          </a:solidFill>
          <a:ln>
            <a:noFill/>
          </a:ln>
        </p:spPr>
        <p:txBody>
          <a:bodyPr anchorCtr="0" anchor="ctr" bIns="68575" lIns="68575" spcFirstLastPara="1" rIns="68575" wrap="square" tIns="68575">
            <a:noAutofit/>
          </a:bodyPr>
          <a:lstStyle/>
          <a:p>
            <a:pPr indent="0" lvl="0" marL="0" rtl="0" algn="just">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Hemos avanzado de la siguiente manera:</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2800"/>
              <a:buFont typeface="Arial"/>
              <a:buNone/>
            </a:pPr>
            <a:r>
              <a:t/>
            </a:r>
            <a:endParaRPr sz="1800">
              <a:solidFill>
                <a:schemeClr val="dk1"/>
              </a:solidFill>
              <a:latin typeface="Calibri"/>
              <a:ea typeface="Calibri"/>
              <a:cs typeface="Calibri"/>
              <a:sym typeface="Calibri"/>
            </a:endParaRPr>
          </a:p>
          <a:p>
            <a:pPr indent="-393700" lvl="0" marL="457200" rtl="0" algn="just">
              <a:spcBef>
                <a:spcPts val="0"/>
              </a:spcBef>
              <a:spcAft>
                <a:spcPts val="0"/>
              </a:spcAft>
              <a:buClr>
                <a:schemeClr val="dk1"/>
              </a:buClr>
              <a:buSzPts val="1800"/>
              <a:buFont typeface="Calibri"/>
              <a:buChar char="•"/>
            </a:pPr>
            <a:r>
              <a:rPr b="1" lang="es" sz="1800">
                <a:solidFill>
                  <a:schemeClr val="dk1"/>
                </a:solidFill>
                <a:latin typeface="Calibri"/>
                <a:ea typeface="Calibri"/>
                <a:cs typeface="Calibri"/>
                <a:sym typeface="Calibri"/>
              </a:rPr>
              <a:t>Problema original</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a:t>
            </a:r>
            <a:r>
              <a:rPr b="1" lang="es" sz="1800">
                <a:solidFill>
                  <a:srgbClr val="D65664"/>
                </a:solidFill>
                <a:latin typeface="Calibri"/>
                <a:ea typeface="Calibri"/>
                <a:cs typeface="Calibri"/>
                <a:sym typeface="Calibri"/>
              </a:rPr>
              <a:t>Cuál es el número total de reservas que se pueden admitir</a:t>
            </a:r>
            <a:r>
              <a:rPr b="1" lang="es" sz="1800">
                <a:solidFill>
                  <a:srgbClr val="62B799"/>
                </a:solidFill>
                <a:latin typeface="Calibri"/>
                <a:ea typeface="Calibri"/>
                <a:cs typeface="Calibri"/>
                <a:sym typeface="Calibri"/>
              </a:rPr>
              <a:t> </a:t>
            </a:r>
            <a:r>
              <a:rPr lang="es" sz="1800">
                <a:solidFill>
                  <a:schemeClr val="dk1"/>
                </a:solidFill>
                <a:latin typeface="Calibri"/>
                <a:ea typeface="Calibri"/>
                <a:cs typeface="Calibri"/>
                <a:sym typeface="Calibri"/>
              </a:rPr>
              <a:t>de forma </a:t>
            </a:r>
            <a:r>
              <a:rPr b="1" lang="es" sz="1800">
                <a:solidFill>
                  <a:srgbClr val="433B71"/>
                </a:solidFill>
                <a:latin typeface="Calibri"/>
                <a:ea typeface="Calibri"/>
                <a:cs typeface="Calibri"/>
                <a:sym typeface="Calibri"/>
              </a:rPr>
              <a:t>que </a:t>
            </a:r>
            <a:r>
              <a:rPr b="1" lang="es" sz="1800">
                <a:solidFill>
                  <a:srgbClr val="F1C232"/>
                </a:solidFill>
                <a:latin typeface="Calibri"/>
                <a:ea typeface="Calibri"/>
                <a:cs typeface="Calibri"/>
                <a:sym typeface="Calibri"/>
              </a:rPr>
              <a:t>con bastante certeza</a:t>
            </a:r>
            <a:r>
              <a:rPr b="1" lang="es" sz="1800">
                <a:solidFill>
                  <a:srgbClr val="433B71"/>
                </a:solidFill>
                <a:latin typeface="Calibri"/>
                <a:ea typeface="Calibri"/>
                <a:cs typeface="Calibri"/>
                <a:sym typeface="Calibri"/>
              </a:rPr>
              <a:t> </a:t>
            </a:r>
            <a:r>
              <a:rPr b="1" lang="es" sz="1800">
                <a:solidFill>
                  <a:srgbClr val="62B799"/>
                </a:solidFill>
                <a:latin typeface="Calibri"/>
                <a:ea typeface="Calibri"/>
                <a:cs typeface="Calibri"/>
                <a:sym typeface="Calibri"/>
              </a:rPr>
              <a:t>el número de clientes que llegan efectivamente al restaurante</a:t>
            </a:r>
            <a:r>
              <a:rPr b="1" lang="es" sz="1800">
                <a:solidFill>
                  <a:srgbClr val="D65664"/>
                </a:solidFill>
                <a:latin typeface="Calibri"/>
                <a:ea typeface="Calibri"/>
                <a:cs typeface="Calibri"/>
                <a:sym typeface="Calibri"/>
              </a:rPr>
              <a:t> </a:t>
            </a:r>
            <a:r>
              <a:rPr b="1" lang="es" sz="1800">
                <a:solidFill>
                  <a:srgbClr val="7EC0CE"/>
                </a:solidFill>
                <a:latin typeface="Calibri"/>
                <a:ea typeface="Calibri"/>
                <a:cs typeface="Calibri"/>
                <a:sym typeface="Calibri"/>
              </a:rPr>
              <a:t>sea menor o igual que 40</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2800"/>
              <a:buFont typeface="Arial"/>
              <a:buNone/>
            </a:pPr>
            <a:r>
              <a:t/>
            </a:r>
            <a:endParaRPr sz="1800">
              <a:solidFill>
                <a:schemeClr val="dk1"/>
              </a:solidFill>
              <a:latin typeface="Calibri"/>
              <a:ea typeface="Calibri"/>
              <a:cs typeface="Calibri"/>
              <a:sym typeface="Calibri"/>
            </a:endParaRPr>
          </a:p>
          <a:p>
            <a:pPr indent="-393700" lvl="0" marL="457200" rtl="0" algn="just">
              <a:spcBef>
                <a:spcPts val="0"/>
              </a:spcBef>
              <a:spcAft>
                <a:spcPts val="0"/>
              </a:spcAft>
              <a:buClr>
                <a:schemeClr val="dk1"/>
              </a:buClr>
              <a:buSzPts val="1800"/>
              <a:buFont typeface="Calibri"/>
              <a:buChar char="•"/>
            </a:pPr>
            <a:r>
              <a:rPr b="1" lang="es" sz="1800">
                <a:solidFill>
                  <a:schemeClr val="dk1"/>
                </a:solidFill>
                <a:latin typeface="Calibri"/>
                <a:ea typeface="Calibri"/>
                <a:cs typeface="Calibri"/>
                <a:sym typeface="Calibri"/>
              </a:rPr>
              <a:t>Problema en términos matemáticos</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a:t>
            </a:r>
            <a:r>
              <a:rPr b="1" lang="es" sz="1800">
                <a:solidFill>
                  <a:srgbClr val="D65664"/>
                </a:solidFill>
                <a:latin typeface="Calibri"/>
                <a:ea typeface="Calibri"/>
                <a:cs typeface="Calibri"/>
                <a:sym typeface="Calibri"/>
              </a:rPr>
              <a:t>Cuál es el mayor valor de n</a:t>
            </a:r>
            <a:r>
              <a:rPr b="1" lang="es" sz="1800">
                <a:solidFill>
                  <a:srgbClr val="62B799"/>
                </a:solidFill>
                <a:latin typeface="Calibri"/>
                <a:ea typeface="Calibri"/>
                <a:cs typeface="Calibri"/>
                <a:sym typeface="Calibri"/>
              </a:rPr>
              <a:t> </a:t>
            </a:r>
            <a:r>
              <a:rPr lang="es" sz="1800">
                <a:solidFill>
                  <a:schemeClr val="dk1"/>
                </a:solidFill>
                <a:latin typeface="Calibri"/>
                <a:ea typeface="Calibri"/>
                <a:cs typeface="Calibri"/>
                <a:sym typeface="Calibri"/>
              </a:rPr>
              <a:t>para el cual </a:t>
            </a:r>
            <a:r>
              <a:rPr b="1" lang="es" sz="1800">
                <a:solidFill>
                  <a:srgbClr val="F1C232"/>
                </a:solidFill>
                <a:latin typeface="Calibri"/>
                <a:ea typeface="Calibri"/>
                <a:cs typeface="Calibri"/>
                <a:sym typeface="Calibri"/>
              </a:rPr>
              <a:t>con bastante certeza </a:t>
            </a:r>
            <a:r>
              <a:rPr lang="es" sz="1800">
                <a:solidFill>
                  <a:schemeClr val="dk1"/>
                </a:solidFill>
                <a:latin typeface="Calibri"/>
                <a:ea typeface="Calibri"/>
                <a:cs typeface="Calibri"/>
                <a:sym typeface="Calibri"/>
              </a:rPr>
              <a:t>se cumple que</a:t>
            </a:r>
            <a:r>
              <a:rPr b="1" lang="es" sz="1800">
                <a:solidFill>
                  <a:srgbClr val="62B799"/>
                </a:solidFill>
                <a:latin typeface="Calibri"/>
                <a:ea typeface="Calibri"/>
                <a:cs typeface="Calibri"/>
                <a:sym typeface="Calibri"/>
              </a:rPr>
              <a:t> X</a:t>
            </a:r>
            <a:r>
              <a:rPr lang="es" sz="1800">
                <a:solidFill>
                  <a:schemeClr val="dk1"/>
                </a:solidFill>
                <a:latin typeface="Calibri"/>
                <a:ea typeface="Calibri"/>
                <a:cs typeface="Calibri"/>
                <a:sym typeface="Calibri"/>
              </a:rPr>
              <a:t> </a:t>
            </a:r>
            <a:r>
              <a:rPr b="1" lang="es" sz="1800">
                <a:solidFill>
                  <a:srgbClr val="7EC0CE"/>
                </a:solidFill>
                <a:latin typeface="Calibri"/>
                <a:ea typeface="Calibri"/>
                <a:cs typeface="Calibri"/>
                <a:sym typeface="Calibri"/>
              </a:rPr>
              <a:t>≤ 40</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4"/>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a:t>
            </a:r>
            <a:endParaRPr b="1" i="0" sz="2700" u="none" cap="none" strike="noStrike">
              <a:solidFill>
                <a:srgbClr val="423B71"/>
              </a:solidFill>
              <a:latin typeface="Calibri"/>
              <a:ea typeface="Calibri"/>
              <a:cs typeface="Calibri"/>
              <a:sym typeface="Calibri"/>
            </a:endParaRPr>
          </a:p>
        </p:txBody>
      </p:sp>
      <p:sp>
        <p:nvSpPr>
          <p:cNvPr id="237" name="Google Shape;237;p44"/>
          <p:cNvSpPr/>
          <p:nvPr/>
        </p:nvSpPr>
        <p:spPr>
          <a:xfrm>
            <a:off x="622300" y="1308100"/>
            <a:ext cx="8018700" cy="3163200"/>
          </a:xfrm>
          <a:prstGeom prst="rect">
            <a:avLst/>
          </a:prstGeom>
          <a:solidFill>
            <a:srgbClr val="F3F3F3"/>
          </a:solidFill>
          <a:ln>
            <a:noFill/>
          </a:ln>
        </p:spPr>
        <p:txBody>
          <a:bodyPr anchorCtr="0" anchor="ctr" bIns="68575" lIns="68575" spcFirstLastPara="1" rIns="68575" wrap="square" tIns="68575">
            <a:noAutofit/>
          </a:bodyPr>
          <a:lstStyle/>
          <a:p>
            <a:pPr indent="0" lvl="0" marL="0" rtl="0" algn="just">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Hemos avanzado de la siguiente manera:</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2800"/>
              <a:buFont typeface="Arial"/>
              <a:buNone/>
            </a:pPr>
            <a:r>
              <a:t/>
            </a:r>
            <a:endParaRPr sz="1800">
              <a:solidFill>
                <a:schemeClr val="dk1"/>
              </a:solidFill>
              <a:latin typeface="Calibri"/>
              <a:ea typeface="Calibri"/>
              <a:cs typeface="Calibri"/>
              <a:sym typeface="Calibri"/>
            </a:endParaRPr>
          </a:p>
          <a:p>
            <a:pPr indent="-393700" lvl="0" marL="457200" rtl="0" algn="just">
              <a:spcBef>
                <a:spcPts val="0"/>
              </a:spcBef>
              <a:spcAft>
                <a:spcPts val="0"/>
              </a:spcAft>
              <a:buClr>
                <a:schemeClr val="dk1"/>
              </a:buClr>
              <a:buSzPts val="1800"/>
              <a:buFont typeface="Calibri"/>
              <a:buChar char="•"/>
            </a:pPr>
            <a:r>
              <a:rPr b="1" lang="es" sz="1800">
                <a:solidFill>
                  <a:schemeClr val="dk1"/>
                </a:solidFill>
                <a:latin typeface="Calibri"/>
                <a:ea typeface="Calibri"/>
                <a:cs typeface="Calibri"/>
                <a:sym typeface="Calibri"/>
              </a:rPr>
              <a:t>Problema matemático</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rPr b="1" lang="es" sz="1800">
                <a:solidFill>
                  <a:srgbClr val="62B799"/>
                </a:solidFill>
                <a:latin typeface="Calibri"/>
                <a:ea typeface="Calibri"/>
                <a:cs typeface="Calibri"/>
                <a:sym typeface="Calibri"/>
              </a:rPr>
              <a:t>Cuál es el mayor valor de n </a:t>
            </a:r>
            <a:r>
              <a:rPr lang="es" sz="1800">
                <a:solidFill>
                  <a:schemeClr val="dk1"/>
                </a:solidFill>
                <a:latin typeface="Calibri"/>
                <a:ea typeface="Calibri"/>
                <a:cs typeface="Calibri"/>
                <a:sym typeface="Calibri"/>
              </a:rPr>
              <a:t>para el cual </a:t>
            </a:r>
            <a:r>
              <a:rPr b="1" lang="es" sz="1800">
                <a:solidFill>
                  <a:srgbClr val="433B71"/>
                </a:solidFill>
                <a:latin typeface="Calibri"/>
                <a:ea typeface="Calibri"/>
                <a:cs typeface="Calibri"/>
                <a:sym typeface="Calibri"/>
              </a:rPr>
              <a:t>con bastante certeza </a:t>
            </a:r>
            <a:r>
              <a:rPr lang="es" sz="1800">
                <a:solidFill>
                  <a:schemeClr val="dk1"/>
                </a:solidFill>
                <a:latin typeface="Calibri"/>
                <a:ea typeface="Calibri"/>
                <a:cs typeface="Calibri"/>
                <a:sym typeface="Calibri"/>
              </a:rPr>
              <a:t>se cumple que </a:t>
            </a:r>
            <a:r>
              <a:rPr b="1" lang="es" sz="1800">
                <a:solidFill>
                  <a:srgbClr val="D65664"/>
                </a:solidFill>
                <a:latin typeface="Calibri"/>
                <a:ea typeface="Calibri"/>
                <a:cs typeface="Calibri"/>
                <a:sym typeface="Calibri"/>
              </a:rPr>
              <a:t>X</a:t>
            </a:r>
            <a:r>
              <a:rPr lang="es" sz="1800">
                <a:solidFill>
                  <a:schemeClr val="dk1"/>
                </a:solidFill>
                <a:latin typeface="Calibri"/>
                <a:ea typeface="Calibri"/>
                <a:cs typeface="Calibri"/>
                <a:sym typeface="Calibri"/>
              </a:rPr>
              <a:t> </a:t>
            </a:r>
            <a:r>
              <a:rPr b="1" lang="es" sz="1800">
                <a:solidFill>
                  <a:srgbClr val="7EC0CE"/>
                </a:solidFill>
                <a:latin typeface="Calibri"/>
                <a:ea typeface="Calibri"/>
                <a:cs typeface="Calibri"/>
                <a:sym typeface="Calibri"/>
              </a:rPr>
              <a:t>≤ 40</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279400" lvl="0" marL="457200" rtl="0" algn="just">
              <a:spcBef>
                <a:spcPts val="0"/>
              </a:spcBef>
              <a:spcAft>
                <a:spcPts val="0"/>
              </a:spcAft>
              <a:buClr>
                <a:schemeClr val="dk1"/>
              </a:buClr>
              <a:buSzPts val="2800"/>
              <a:buFont typeface="Arial"/>
              <a:buNone/>
            </a:pPr>
            <a:r>
              <a:t/>
            </a:r>
            <a:endParaRPr b="1" sz="1800">
              <a:solidFill>
                <a:schemeClr val="dk1"/>
              </a:solidFill>
              <a:latin typeface="Calibri"/>
              <a:ea typeface="Calibri"/>
              <a:cs typeface="Calibri"/>
              <a:sym typeface="Calibri"/>
            </a:endParaRPr>
          </a:p>
          <a:p>
            <a:pPr indent="-393700" lvl="0" marL="457200" rtl="0" algn="just">
              <a:spcBef>
                <a:spcPts val="0"/>
              </a:spcBef>
              <a:spcAft>
                <a:spcPts val="0"/>
              </a:spcAft>
              <a:buClr>
                <a:schemeClr val="dk1"/>
              </a:buClr>
              <a:buSzPts val="1800"/>
              <a:buFont typeface="Calibri"/>
              <a:buChar char="•"/>
            </a:pPr>
            <a:r>
              <a:rPr b="1" lang="es" sz="1800">
                <a:solidFill>
                  <a:schemeClr val="dk1"/>
                </a:solidFill>
                <a:latin typeface="Calibri"/>
                <a:ea typeface="Calibri"/>
                <a:cs typeface="Calibri"/>
                <a:sym typeface="Calibri"/>
              </a:rPr>
              <a:t>Problema matemático</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rPr b="1" lang="es" sz="1800">
                <a:solidFill>
                  <a:srgbClr val="62B799"/>
                </a:solidFill>
                <a:latin typeface="Calibri"/>
                <a:ea typeface="Calibri"/>
                <a:cs typeface="Calibri"/>
                <a:sym typeface="Calibri"/>
              </a:rPr>
              <a:t>Cuál es el mayor valor de n </a:t>
            </a:r>
            <a:r>
              <a:rPr lang="es" sz="1800">
                <a:solidFill>
                  <a:schemeClr val="dk1"/>
                </a:solidFill>
                <a:latin typeface="Calibri"/>
                <a:ea typeface="Calibri"/>
                <a:cs typeface="Calibri"/>
                <a:sym typeface="Calibri"/>
              </a:rPr>
              <a:t>para el cual se cumple que </a:t>
            </a:r>
            <a:r>
              <a:rPr b="1" lang="es" sz="1800">
                <a:solidFill>
                  <a:srgbClr val="433B71"/>
                </a:solidFill>
                <a:latin typeface="Calibri"/>
                <a:ea typeface="Calibri"/>
                <a:cs typeface="Calibri"/>
                <a:sym typeface="Calibri"/>
              </a:rPr>
              <a:t>P(</a:t>
            </a:r>
            <a:r>
              <a:rPr b="1" lang="es" sz="1800">
                <a:solidFill>
                  <a:srgbClr val="D65664"/>
                </a:solidFill>
                <a:latin typeface="Calibri"/>
                <a:ea typeface="Calibri"/>
                <a:cs typeface="Calibri"/>
                <a:sym typeface="Calibri"/>
              </a:rPr>
              <a:t>X</a:t>
            </a:r>
            <a:r>
              <a:rPr lang="es" sz="1800">
                <a:solidFill>
                  <a:schemeClr val="dk1"/>
                </a:solidFill>
                <a:latin typeface="Calibri"/>
                <a:ea typeface="Calibri"/>
                <a:cs typeface="Calibri"/>
                <a:sym typeface="Calibri"/>
              </a:rPr>
              <a:t> </a:t>
            </a:r>
            <a:r>
              <a:rPr b="1" lang="es" sz="1800">
                <a:solidFill>
                  <a:srgbClr val="7EC0CE"/>
                </a:solidFill>
                <a:latin typeface="Calibri"/>
                <a:ea typeface="Calibri"/>
                <a:cs typeface="Calibri"/>
                <a:sym typeface="Calibri"/>
              </a:rPr>
              <a:t>≤ 40</a:t>
            </a:r>
            <a:r>
              <a:rPr b="1" lang="es" sz="1800">
                <a:solidFill>
                  <a:srgbClr val="433B71"/>
                </a:solidFill>
                <a:latin typeface="Calibri"/>
                <a:ea typeface="Calibri"/>
                <a:cs typeface="Calibri"/>
                <a:sym typeface="Calibri"/>
              </a:rPr>
              <a:t>) ≥ 0,95</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nvSpPr>
        <p:spPr>
          <a:xfrm>
            <a:off x="376405" y="336344"/>
            <a:ext cx="7214100" cy="13161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700"/>
              <a:buFont typeface="Arial"/>
              <a:buNone/>
            </a:pPr>
            <a:r>
              <a:rPr b="1" lang="es" sz="2700">
                <a:solidFill>
                  <a:srgbClr val="423B71"/>
                </a:solidFill>
                <a:latin typeface="Calibri"/>
                <a:ea typeface="Calibri"/>
                <a:cs typeface="Calibri"/>
                <a:sym typeface="Calibri"/>
              </a:rPr>
              <a:t>Concepto de sobreventa y restaurante </a:t>
            </a:r>
            <a:r>
              <a:rPr b="1" i="1" lang="es" sz="2700">
                <a:solidFill>
                  <a:srgbClr val="423B71"/>
                </a:solidFill>
                <a:latin typeface="Calibri"/>
                <a:ea typeface="Calibri"/>
                <a:cs typeface="Calibri"/>
                <a:sym typeface="Calibri"/>
              </a:rPr>
              <a:t>El Paraíso del Sabor</a:t>
            </a:r>
            <a:endParaRPr b="1" i="1" sz="2700">
              <a:solidFill>
                <a:srgbClr val="423B7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700"/>
              <a:buFont typeface="Arial"/>
              <a:buNone/>
            </a:pPr>
            <a:r>
              <a:t/>
            </a:r>
            <a:endParaRPr b="1" sz="2700">
              <a:solidFill>
                <a:srgbClr val="423B71"/>
              </a:solidFill>
              <a:latin typeface="Calibri"/>
              <a:ea typeface="Calibri"/>
              <a:cs typeface="Calibri"/>
              <a:sym typeface="Calibri"/>
            </a:endParaRPr>
          </a:p>
        </p:txBody>
      </p:sp>
      <p:pic>
        <p:nvPicPr>
          <p:cNvPr id="133" name="Google Shape;133;p27"/>
          <p:cNvPicPr preferRelativeResize="0"/>
          <p:nvPr/>
        </p:nvPicPr>
        <p:blipFill>
          <a:blip r:embed="rId3">
            <a:alphaModFix/>
          </a:blip>
          <a:stretch>
            <a:fillRect/>
          </a:stretch>
        </p:blipFill>
        <p:spPr>
          <a:xfrm>
            <a:off x="1931550" y="1242494"/>
            <a:ext cx="5658959" cy="318625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5"/>
          <p:cNvSpPr txBox="1"/>
          <p:nvPr/>
        </p:nvSpPr>
        <p:spPr>
          <a:xfrm>
            <a:off x="701050" y="262125"/>
            <a:ext cx="6472500" cy="1154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s" sz="2100">
                <a:solidFill>
                  <a:srgbClr val="423B71"/>
                </a:solidFill>
                <a:latin typeface="Calibri"/>
                <a:ea typeface="Calibri"/>
                <a:cs typeface="Calibri"/>
                <a:sym typeface="Calibri"/>
              </a:rPr>
              <a:t>¿Cuál es el mayor valor de n para el cual se cumple que P(X ≤ 40) ≥ 0,95?</a:t>
            </a:r>
            <a:endParaRPr sz="2100">
              <a:solidFill>
                <a:srgbClr val="423B71"/>
              </a:solidFill>
              <a:latin typeface="Calibri"/>
              <a:ea typeface="Calibri"/>
              <a:cs typeface="Calibri"/>
              <a:sym typeface="Calibri"/>
            </a:endParaRPr>
          </a:p>
          <a:p>
            <a:pPr indent="0" lvl="0" marL="0" rtl="0" algn="ctr">
              <a:spcBef>
                <a:spcPts val="0"/>
              </a:spcBef>
              <a:spcAft>
                <a:spcPts val="0"/>
              </a:spcAft>
              <a:buNone/>
            </a:pPr>
            <a:r>
              <a:t/>
            </a:r>
            <a:endParaRPr sz="2100">
              <a:solidFill>
                <a:srgbClr val="423B71"/>
              </a:solidFill>
              <a:latin typeface="Calibri"/>
              <a:ea typeface="Calibri"/>
              <a:cs typeface="Calibri"/>
              <a:sym typeface="Calibri"/>
            </a:endParaRPr>
          </a:p>
        </p:txBody>
      </p:sp>
      <p:pic>
        <p:nvPicPr>
          <p:cNvPr id="243" name="Google Shape;243;p45"/>
          <p:cNvPicPr preferRelativeResize="0"/>
          <p:nvPr/>
        </p:nvPicPr>
        <p:blipFill>
          <a:blip r:embed="rId3">
            <a:alphaModFix/>
          </a:blip>
          <a:stretch>
            <a:fillRect/>
          </a:stretch>
        </p:blipFill>
        <p:spPr>
          <a:xfrm>
            <a:off x="906775" y="1198500"/>
            <a:ext cx="7734298" cy="37651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6"/>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a:t>
            </a:r>
            <a:endParaRPr b="1" i="0" sz="2700" u="none" cap="none" strike="noStrike">
              <a:solidFill>
                <a:srgbClr val="423B71"/>
              </a:solidFill>
              <a:latin typeface="Calibri"/>
              <a:ea typeface="Calibri"/>
              <a:cs typeface="Calibri"/>
              <a:sym typeface="Calibri"/>
            </a:endParaRPr>
          </a:p>
        </p:txBody>
      </p:sp>
      <p:sp>
        <p:nvSpPr>
          <p:cNvPr id="249" name="Google Shape;249;p46"/>
          <p:cNvSpPr/>
          <p:nvPr/>
        </p:nvSpPr>
        <p:spPr>
          <a:xfrm>
            <a:off x="622300" y="1308100"/>
            <a:ext cx="7538700" cy="3163200"/>
          </a:xfrm>
          <a:prstGeom prst="rect">
            <a:avLst/>
          </a:prstGeom>
          <a:solidFill>
            <a:srgbClr val="F3F3F3"/>
          </a:solidFill>
          <a:ln>
            <a:noFill/>
          </a:ln>
        </p:spPr>
        <p:txBody>
          <a:bodyPr anchorCtr="0" anchor="ctr" bIns="68575" lIns="68575" spcFirstLastPara="1" rIns="68575" wrap="square" tIns="68575">
            <a:noAutofit/>
          </a:bodyPr>
          <a:lstStyle/>
          <a:p>
            <a:pPr indent="0" lvl="0" marL="0" rtl="0" algn="just">
              <a:spcBef>
                <a:spcPts val="0"/>
              </a:spcBef>
              <a:spcAft>
                <a:spcPts val="0"/>
              </a:spcAft>
              <a:buClr>
                <a:schemeClr val="dk1"/>
              </a:buClr>
              <a:buFont typeface="Arial"/>
              <a:buNone/>
            </a:pPr>
            <a:r>
              <a:rPr lang="es" sz="1800">
                <a:solidFill>
                  <a:schemeClr val="dk1"/>
                </a:solidFill>
                <a:latin typeface="Calibri"/>
                <a:ea typeface="Calibri"/>
                <a:cs typeface="Calibri"/>
                <a:sym typeface="Calibri"/>
              </a:rPr>
              <a:t>Hemos avanzado realizando los siguientes pasos:</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t/>
            </a:r>
            <a:endParaRPr sz="1800">
              <a:solidFill>
                <a:schemeClr val="dk1"/>
              </a:solidFill>
              <a:latin typeface="Calibri"/>
              <a:ea typeface="Calibri"/>
              <a:cs typeface="Calibri"/>
              <a:sym typeface="Calibri"/>
            </a:endParaRPr>
          </a:p>
          <a:p>
            <a:pPr indent="-342900" lvl="0" marL="457200" rtl="0" algn="just">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Identificar los parámetros del modelo binomial. </a:t>
            </a:r>
            <a:endParaRPr sz="1800">
              <a:solidFill>
                <a:schemeClr val="dk1"/>
              </a:solidFill>
              <a:latin typeface="Calibri"/>
              <a:ea typeface="Calibri"/>
              <a:cs typeface="Calibri"/>
              <a:sym typeface="Calibri"/>
            </a:endParaRPr>
          </a:p>
          <a:p>
            <a:pPr indent="-342900" lvl="0" marL="457200" rtl="0" algn="just">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Expresar el problema original en términos matemáticos.</a:t>
            </a:r>
            <a:endParaRPr sz="1800">
              <a:solidFill>
                <a:schemeClr val="dk1"/>
              </a:solidFill>
              <a:latin typeface="Calibri"/>
              <a:ea typeface="Calibri"/>
              <a:cs typeface="Calibri"/>
              <a:sym typeface="Calibri"/>
            </a:endParaRPr>
          </a:p>
          <a:p>
            <a:pPr indent="-342900" lvl="0" marL="457200" rtl="0" algn="just">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Realizar cálculos, con ayuda de una hoja de cálculo, para encontrar la solución matemática al problema. </a:t>
            </a:r>
            <a:endParaRPr sz="1800">
              <a:solidFill>
                <a:schemeClr val="dk1"/>
              </a:solidFill>
              <a:latin typeface="Calibri"/>
              <a:ea typeface="Calibri"/>
              <a:cs typeface="Calibri"/>
              <a:sym typeface="Calibri"/>
            </a:endParaRPr>
          </a:p>
          <a:p>
            <a:pPr indent="-342900" lvl="0" marL="457200" rtl="0" algn="just">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Interpretar la solución matemática de acuerdo al contexto. </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t/>
            </a:r>
            <a:endParaRPr sz="1800">
              <a:solidFill>
                <a:schemeClr val="dk1"/>
              </a:solidFill>
              <a:latin typeface="Calibri"/>
              <a:ea typeface="Calibri"/>
              <a:cs typeface="Calibri"/>
              <a:sym typeface="Calibri"/>
            </a:endParaRPr>
          </a:p>
          <a:p>
            <a:pPr indent="0" lvl="0" marL="0" rtl="0" algn="just">
              <a:spcBef>
                <a:spcPts val="0"/>
              </a:spcBef>
              <a:spcAft>
                <a:spcPts val="0"/>
              </a:spcAft>
              <a:buClr>
                <a:schemeClr val="dk1"/>
              </a:buClr>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7"/>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Conclusiones</a:t>
            </a:r>
            <a:endParaRPr b="1" i="0" sz="2700" u="none" cap="none" strike="noStrike">
              <a:solidFill>
                <a:srgbClr val="423B71"/>
              </a:solidFill>
              <a:latin typeface="Calibri"/>
              <a:ea typeface="Calibri"/>
              <a:cs typeface="Calibri"/>
              <a:sym typeface="Calibri"/>
            </a:endParaRPr>
          </a:p>
        </p:txBody>
      </p:sp>
      <p:sp>
        <p:nvSpPr>
          <p:cNvPr id="255" name="Google Shape;255;p47"/>
          <p:cNvSpPr/>
          <p:nvPr/>
        </p:nvSpPr>
        <p:spPr>
          <a:xfrm>
            <a:off x="622300" y="1308100"/>
            <a:ext cx="7881600" cy="1749600"/>
          </a:xfrm>
          <a:prstGeom prst="rect">
            <a:avLst/>
          </a:prstGeom>
          <a:solidFill>
            <a:srgbClr val="F3F3F3"/>
          </a:solidFill>
          <a:ln>
            <a:noFill/>
          </a:ln>
        </p:spPr>
        <p:txBody>
          <a:bodyPr anchorCtr="0" anchor="ctr" bIns="68575" lIns="68575" spcFirstLastPara="1" rIns="68575" wrap="square" tIns="68575">
            <a:noAutofit/>
          </a:bodyPr>
          <a:lstStyle/>
          <a:p>
            <a:pPr indent="0" lvl="0" marL="0" rtl="0" algn="just">
              <a:spcBef>
                <a:spcPts val="0"/>
              </a:spcBef>
              <a:spcAft>
                <a:spcPts val="0"/>
              </a:spcAft>
              <a:buClr>
                <a:schemeClr val="dk1"/>
              </a:buClr>
              <a:buFont typeface="Arial"/>
              <a:buNone/>
            </a:pPr>
            <a:r>
              <a:rPr lang="es" sz="1800">
                <a:solidFill>
                  <a:schemeClr val="dk1"/>
                </a:solidFill>
                <a:latin typeface="Calibri"/>
                <a:ea typeface="Calibri"/>
                <a:cs typeface="Calibri"/>
                <a:sym typeface="Calibri"/>
              </a:rPr>
              <a:t>Es fundamental que los resultados matemáticos sean interpretados de acuerdo al contexto dado por la situación inicial, esto con la finalidad de evaluar si la solución encontrada da una respuesta satisfactoria al problema.</a:t>
            </a: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pic>
        <p:nvPicPr>
          <p:cNvPr id="260" name="Google Shape;260;p48"/>
          <p:cNvPicPr preferRelativeResize="0"/>
          <p:nvPr/>
        </p:nvPicPr>
        <p:blipFill>
          <a:blip r:embed="rId3">
            <a:alphaModFix/>
          </a:blip>
          <a:stretch>
            <a:fillRect/>
          </a:stretch>
        </p:blipFill>
        <p:spPr>
          <a:xfrm>
            <a:off x="0" y="0"/>
            <a:ext cx="9144003" cy="5143501"/>
          </a:xfrm>
          <a:prstGeom prst="rect">
            <a:avLst/>
          </a:prstGeom>
          <a:noFill/>
          <a:ln>
            <a:noFill/>
          </a:ln>
        </p:spPr>
      </p:pic>
      <p:sp>
        <p:nvSpPr>
          <p:cNvPr id="261" name="Google Shape;261;p48"/>
          <p:cNvSpPr txBox="1"/>
          <p:nvPr/>
        </p:nvSpPr>
        <p:spPr>
          <a:xfrm>
            <a:off x="483935" y="2297504"/>
            <a:ext cx="8175900" cy="646500"/>
          </a:xfrm>
          <a:prstGeom prst="rect">
            <a:avLst/>
          </a:prstGeom>
          <a:noFill/>
          <a:ln>
            <a:noFill/>
          </a:ln>
        </p:spPr>
        <p:txBody>
          <a:bodyPr anchorCtr="0" anchor="t" bIns="68575" lIns="68575" spcFirstLastPara="1" rIns="68575" wrap="square" tIns="68575">
            <a:spAutoFit/>
          </a:bodyPr>
          <a:lstStyle/>
          <a:p>
            <a:pPr indent="0" lvl="0" marL="0" marR="0" rtl="0" algn="ctr">
              <a:lnSpc>
                <a:spcPct val="100000"/>
              </a:lnSpc>
              <a:spcBef>
                <a:spcPts val="0"/>
              </a:spcBef>
              <a:spcAft>
                <a:spcPts val="0"/>
              </a:spcAft>
              <a:buClr>
                <a:srgbClr val="000000"/>
              </a:buClr>
              <a:buSzPts val="3300"/>
              <a:buFont typeface="Arial"/>
              <a:buNone/>
            </a:pPr>
            <a:r>
              <a:rPr b="1" lang="es" sz="3300">
                <a:solidFill>
                  <a:schemeClr val="lt1"/>
                </a:solidFill>
                <a:latin typeface="Calibri"/>
                <a:ea typeface="Calibri"/>
                <a:cs typeface="Calibri"/>
                <a:sym typeface="Calibri"/>
              </a:rPr>
              <a:t>Gestionando las reservas de un restaurante </a:t>
            </a:r>
            <a:endParaRPr b="1" i="0" sz="33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nvSpPr>
        <p:spPr>
          <a:xfrm>
            <a:off x="430172" y="322350"/>
            <a:ext cx="7197300" cy="9003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Concepto de sobreventa y restaurante </a:t>
            </a:r>
            <a:r>
              <a:rPr b="1" i="1" lang="es" sz="2700">
                <a:solidFill>
                  <a:srgbClr val="423B71"/>
                </a:solidFill>
                <a:latin typeface="Calibri"/>
                <a:ea typeface="Calibri"/>
                <a:cs typeface="Calibri"/>
                <a:sym typeface="Calibri"/>
              </a:rPr>
              <a:t>El Paraíso del Sabor</a:t>
            </a:r>
            <a:endParaRPr b="1" i="1" sz="2700" u="none" cap="none" strike="noStrike">
              <a:solidFill>
                <a:srgbClr val="423B71"/>
              </a:solidFill>
              <a:latin typeface="Calibri"/>
              <a:ea typeface="Calibri"/>
              <a:cs typeface="Calibri"/>
              <a:sym typeface="Calibri"/>
            </a:endParaRPr>
          </a:p>
        </p:txBody>
      </p:sp>
      <p:sp>
        <p:nvSpPr>
          <p:cNvPr id="139" name="Google Shape;139;p28"/>
          <p:cNvSpPr txBox="1"/>
          <p:nvPr/>
        </p:nvSpPr>
        <p:spPr>
          <a:xfrm>
            <a:off x="520426" y="1751600"/>
            <a:ext cx="4842600" cy="1731600"/>
          </a:xfrm>
          <a:prstGeom prst="rect">
            <a:avLst/>
          </a:prstGeom>
          <a:noFill/>
          <a:ln>
            <a:noFill/>
          </a:ln>
        </p:spPr>
        <p:txBody>
          <a:bodyPr anchorCtr="0" anchor="t" bIns="34275" lIns="68575" spcFirstLastPara="1" rIns="68575" wrap="square" tIns="34275">
            <a:spAutoFit/>
          </a:bodyPr>
          <a:lstStyle/>
          <a:p>
            <a:pPr indent="-342900" lvl="0" marL="457200" marR="0" rtl="0" algn="l">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¿Por qué la dueña del restaurante quiere comenzar a admitir un número de reservas mayor que la capacidad del restaurante?</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¿Qué opinan de este tipo de prácticas?</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pic>
        <p:nvPicPr>
          <p:cNvPr id="140" name="Google Shape;140;p28"/>
          <p:cNvPicPr preferRelativeResize="0"/>
          <p:nvPr/>
        </p:nvPicPr>
        <p:blipFill>
          <a:blip r:embed="rId3">
            <a:alphaModFix/>
          </a:blip>
          <a:stretch>
            <a:fillRect/>
          </a:stretch>
        </p:blipFill>
        <p:spPr>
          <a:xfrm>
            <a:off x="6384301" y="1407650"/>
            <a:ext cx="1715341" cy="3273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Problema</a:t>
            </a:r>
            <a:endParaRPr b="1" i="0" sz="2700" u="none" cap="none" strike="noStrike">
              <a:solidFill>
                <a:srgbClr val="423B71"/>
              </a:solidFill>
              <a:latin typeface="Calibri"/>
              <a:ea typeface="Calibri"/>
              <a:cs typeface="Calibri"/>
              <a:sym typeface="Calibri"/>
            </a:endParaRPr>
          </a:p>
        </p:txBody>
      </p:sp>
      <p:sp>
        <p:nvSpPr>
          <p:cNvPr id="146" name="Google Shape;146;p29"/>
          <p:cNvSpPr/>
          <p:nvPr/>
        </p:nvSpPr>
        <p:spPr>
          <a:xfrm>
            <a:off x="1087800" y="1524550"/>
            <a:ext cx="6968400" cy="8889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ctr">
              <a:lnSpc>
                <a:spcPct val="100000"/>
              </a:lnSpc>
              <a:spcBef>
                <a:spcPts val="0"/>
              </a:spcBef>
              <a:spcAft>
                <a:spcPts val="0"/>
              </a:spcAft>
              <a:buClr>
                <a:srgbClr val="000000"/>
              </a:buClr>
              <a:buSzPts val="1800"/>
              <a:buFont typeface="Arial"/>
              <a:buNone/>
            </a:pPr>
            <a:r>
              <a:rPr lang="es" sz="1800">
                <a:solidFill>
                  <a:schemeClr val="dk1"/>
                </a:solidFill>
                <a:latin typeface="Calibri"/>
                <a:ea typeface="Calibri"/>
                <a:cs typeface="Calibri"/>
                <a:sym typeface="Calibri"/>
              </a:rPr>
              <a:t>¿Cuántas reservas podrían admitir de forma que, con bastante certeza, no se presenten más de 40 clientes con reserva?</a:t>
            </a:r>
            <a:endParaRPr sz="1100"/>
          </a:p>
        </p:txBody>
      </p:sp>
      <p:pic>
        <p:nvPicPr>
          <p:cNvPr id="147" name="Google Shape;147;p29"/>
          <p:cNvPicPr preferRelativeResize="0"/>
          <p:nvPr/>
        </p:nvPicPr>
        <p:blipFill>
          <a:blip r:embed="rId3">
            <a:alphaModFix/>
          </a:blip>
          <a:stretch>
            <a:fillRect/>
          </a:stretch>
        </p:blipFill>
        <p:spPr>
          <a:xfrm>
            <a:off x="2797638" y="2571750"/>
            <a:ext cx="3548725" cy="2135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1</a:t>
            </a:r>
            <a:endParaRPr b="1" i="0" sz="2700" u="none" cap="none" strike="noStrike">
              <a:solidFill>
                <a:srgbClr val="423B71"/>
              </a:solidFill>
              <a:latin typeface="Calibri"/>
              <a:ea typeface="Calibri"/>
              <a:cs typeface="Calibri"/>
              <a:sym typeface="Calibri"/>
            </a:endParaRPr>
          </a:p>
        </p:txBody>
      </p:sp>
      <p:sp>
        <p:nvSpPr>
          <p:cNvPr id="153" name="Google Shape;153;p30"/>
          <p:cNvSpPr/>
          <p:nvPr/>
        </p:nvSpPr>
        <p:spPr>
          <a:xfrm>
            <a:off x="622300" y="1308101"/>
            <a:ext cx="7850700" cy="18516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1. ¿Cómo formularías, en tus propias palabras, el problema matemático que plantea la situación?</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1"/>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1</a:t>
            </a:r>
            <a:endParaRPr b="1" i="0" sz="2700" u="none" cap="none" strike="noStrike">
              <a:solidFill>
                <a:srgbClr val="423B71"/>
              </a:solidFill>
              <a:latin typeface="Calibri"/>
              <a:ea typeface="Calibri"/>
              <a:cs typeface="Calibri"/>
              <a:sym typeface="Calibri"/>
            </a:endParaRPr>
          </a:p>
        </p:txBody>
      </p:sp>
      <p:sp>
        <p:nvSpPr>
          <p:cNvPr id="159" name="Google Shape;159;p31"/>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1. ¿Cómo formularías, en tus propias palabras, el problema matemático que plantea la situación?</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rPr lang="es" sz="1800">
                <a:solidFill>
                  <a:schemeClr val="dk1"/>
                </a:solidFill>
                <a:latin typeface="Calibri"/>
                <a:ea typeface="Calibri"/>
                <a:cs typeface="Calibri"/>
                <a:sym typeface="Calibri"/>
              </a:rPr>
              <a:t>Decidir cuál es el número total de reservas que se pueden admitir de forma que con bastante certeza el número de clientes que llegan efectivamente al restaurante sea menor o igual que 40.</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2"/>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1</a:t>
            </a:r>
            <a:endParaRPr b="1" i="0" sz="2700" u="none" cap="none" strike="noStrike">
              <a:solidFill>
                <a:srgbClr val="423B71"/>
              </a:solidFill>
              <a:latin typeface="Calibri"/>
              <a:ea typeface="Calibri"/>
              <a:cs typeface="Calibri"/>
              <a:sym typeface="Calibri"/>
            </a:endParaRPr>
          </a:p>
        </p:txBody>
      </p:sp>
      <p:sp>
        <p:nvSpPr>
          <p:cNvPr id="165" name="Google Shape;165;p32"/>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2. ¿Qué cantidades relevantes, tales como incógnitas o variables aleatorias, identificas en la situación?</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3"/>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1</a:t>
            </a:r>
            <a:endParaRPr b="1" i="0" sz="2700" u="none" cap="none" strike="noStrike">
              <a:solidFill>
                <a:srgbClr val="423B71"/>
              </a:solidFill>
              <a:latin typeface="Calibri"/>
              <a:ea typeface="Calibri"/>
              <a:cs typeface="Calibri"/>
              <a:sym typeface="Calibri"/>
            </a:endParaRPr>
          </a:p>
        </p:txBody>
      </p:sp>
      <p:sp>
        <p:nvSpPr>
          <p:cNvPr id="171" name="Google Shape;171;p33"/>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2. ¿Qué cantidades relevantes, tales como incógnitas o variables aleatorias, identificas en la situación?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lang="es" sz="1800">
                <a:solidFill>
                  <a:schemeClr val="dk1"/>
                </a:solidFill>
                <a:latin typeface="Calibri"/>
                <a:ea typeface="Calibri"/>
                <a:cs typeface="Calibri"/>
                <a:sym typeface="Calibri"/>
              </a:rPr>
              <a:t>En esta situación es posible identificar dos cantidades que son relevantes: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El número total de reservas que se pueden admitir.</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El número de clientes que llegan efectivamente al restaurante.</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4"/>
          <p:cNvSpPr txBox="1"/>
          <p:nvPr/>
        </p:nvSpPr>
        <p:spPr>
          <a:xfrm>
            <a:off x="520429" y="665250"/>
            <a:ext cx="6124500" cy="484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b="1" lang="es" sz="2700">
                <a:solidFill>
                  <a:srgbClr val="423B71"/>
                </a:solidFill>
                <a:latin typeface="Calibri"/>
                <a:ea typeface="Calibri"/>
                <a:cs typeface="Calibri"/>
                <a:sym typeface="Calibri"/>
              </a:rPr>
              <a:t>Actividad 1</a:t>
            </a:r>
            <a:endParaRPr b="1" i="0" sz="2700" u="none" cap="none" strike="noStrike">
              <a:solidFill>
                <a:srgbClr val="423B71"/>
              </a:solidFill>
              <a:latin typeface="Calibri"/>
              <a:ea typeface="Calibri"/>
              <a:cs typeface="Calibri"/>
              <a:sym typeface="Calibri"/>
            </a:endParaRPr>
          </a:p>
        </p:txBody>
      </p:sp>
      <p:sp>
        <p:nvSpPr>
          <p:cNvPr id="177" name="Google Shape;177;p34"/>
          <p:cNvSpPr/>
          <p:nvPr/>
        </p:nvSpPr>
        <p:spPr>
          <a:xfrm>
            <a:off x="622304" y="1308104"/>
            <a:ext cx="7850700" cy="2523000"/>
          </a:xfrm>
          <a:prstGeom prst="rect">
            <a:avLst/>
          </a:prstGeom>
          <a:solidFill>
            <a:srgbClr val="F3F3F3"/>
          </a:solidFill>
          <a:ln>
            <a:noFill/>
          </a:ln>
        </p:spPr>
        <p:txBody>
          <a:bodyPr anchorCtr="0" anchor="ctr" bIns="68575" lIns="68575" spcFirstLastPara="1" rIns="68575" wrap="square" tIns="68575">
            <a:noAutofit/>
          </a:bodyPr>
          <a:lstStyle/>
          <a:p>
            <a:pPr indent="0" lvl="0" marL="0" marR="0" rtl="0" algn="just">
              <a:lnSpc>
                <a:spcPct val="100000"/>
              </a:lnSpc>
              <a:spcBef>
                <a:spcPts val="0"/>
              </a:spcBef>
              <a:spcAft>
                <a:spcPts val="0"/>
              </a:spcAft>
              <a:buClr>
                <a:srgbClr val="000000"/>
              </a:buClr>
              <a:buSzPts val="1800"/>
              <a:buFont typeface="Arial"/>
              <a:buNone/>
            </a:pPr>
            <a:r>
              <a:rPr b="1" lang="es" sz="1800">
                <a:solidFill>
                  <a:schemeClr val="dk1"/>
                </a:solidFill>
                <a:latin typeface="Calibri"/>
                <a:ea typeface="Calibri"/>
                <a:cs typeface="Calibri"/>
                <a:sym typeface="Calibri"/>
              </a:rPr>
              <a:t>2. ¿Qué cantidades relevantes, tales como incógnitas o variables aleatorias, identificas en la situación?</a:t>
            </a:r>
            <a:endParaRPr b="1"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i="1" lang="es" sz="1800">
                <a:solidFill>
                  <a:schemeClr val="dk1"/>
                </a:solidFill>
                <a:latin typeface="Calibri"/>
                <a:ea typeface="Calibri"/>
                <a:cs typeface="Calibri"/>
                <a:sym typeface="Calibri"/>
              </a:rPr>
              <a:t>n</a:t>
            </a:r>
            <a:r>
              <a:rPr lang="es" sz="1800">
                <a:solidFill>
                  <a:schemeClr val="dk1"/>
                </a:solidFill>
                <a:latin typeface="Calibri"/>
                <a:ea typeface="Calibri"/>
                <a:cs typeface="Calibri"/>
                <a:sym typeface="Calibri"/>
              </a:rPr>
              <a:t> = número total de reservas que se pueden admitir.</a:t>
            </a:r>
            <a:endParaRPr sz="1800">
              <a:solidFill>
                <a:schemeClr val="dk1"/>
              </a:solidFill>
              <a:latin typeface="Calibri"/>
              <a:ea typeface="Calibri"/>
              <a:cs typeface="Calibri"/>
              <a:sym typeface="Calibri"/>
            </a:endParaRPr>
          </a:p>
          <a:p>
            <a:pPr indent="-342900" lvl="0" marL="457200" marR="0" rtl="0" algn="just">
              <a:lnSpc>
                <a:spcPct val="100000"/>
              </a:lnSpc>
              <a:spcBef>
                <a:spcPts val="0"/>
              </a:spcBef>
              <a:spcAft>
                <a:spcPts val="0"/>
              </a:spcAft>
              <a:buClr>
                <a:schemeClr val="dk1"/>
              </a:buClr>
              <a:buSzPts val="1800"/>
              <a:buFont typeface="Calibri"/>
              <a:buChar char="●"/>
            </a:pPr>
            <a:r>
              <a:rPr i="1" lang="es" sz="1800">
                <a:solidFill>
                  <a:schemeClr val="dk1"/>
                </a:solidFill>
                <a:latin typeface="Calibri"/>
                <a:ea typeface="Calibri"/>
                <a:cs typeface="Calibri"/>
                <a:sym typeface="Calibri"/>
              </a:rPr>
              <a:t>X</a:t>
            </a:r>
            <a:r>
              <a:rPr lang="es" sz="1800">
                <a:solidFill>
                  <a:schemeClr val="dk1"/>
                </a:solidFill>
                <a:latin typeface="Calibri"/>
                <a:ea typeface="Calibri"/>
                <a:cs typeface="Calibri"/>
                <a:sym typeface="Calibri"/>
              </a:rPr>
              <a:t> = el número de clientes que llegan efectivamente al restaurante (en un día específico).</a:t>
            </a:r>
            <a:endParaRPr sz="1800">
              <a:solidFill>
                <a:schemeClr val="dk1"/>
              </a:solidFill>
              <a:latin typeface="Calibri"/>
              <a:ea typeface="Calibri"/>
              <a:cs typeface="Calibri"/>
              <a:sym typeface="Calibri"/>
            </a:endParaRPr>
          </a:p>
          <a:p>
            <a:pPr indent="0" lvl="0" marL="457200" marR="0" rtl="0" algn="just">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