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 id="2147483672" r:id="rId2"/>
  </p:sldMasterIdLst>
  <p:notesMasterIdLst>
    <p:notesMasterId r:id="rId4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Lst>
  <p:sldSz cx="9144000" cy="5143500" type="screen16x9"/>
  <p:notesSz cx="6858000" cy="9144000"/>
  <p:embeddedFontLst>
    <p:embeddedFont>
      <p:font typeface="Calibri" panose="020F0502020204030204" pitchFamily="34" charset="0"/>
      <p:regular r:id="rId47"/>
      <p:bold r:id="rId48"/>
      <p:italic r:id="rId49"/>
      <p:boldItalic r:id="rId50"/>
    </p:embeddedFont>
    <p:embeddedFont>
      <p:font typeface="Cambria" panose="02040503050406030204" pitchFamily="18" charset="0"/>
      <p:regular r:id="rId51"/>
      <p:bold r:id="rId52"/>
      <p:italic r:id="rId53"/>
      <p:boldItalic r:id="rId54"/>
    </p:embeddedFont>
    <p:embeddedFont>
      <p:font typeface="Cambria Math" panose="02040503050406030204" pitchFamily="18" charset="0"/>
      <p:regular r:id="rId55"/>
    </p:embeddedFont>
    <p:embeddedFont>
      <p:font typeface="Nunito" pitchFamily="2"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9D7307-FB3A-4446-9163-9C3075047E61}">
  <a:tblStyle styleId="{189D7307-FB3A-4446-9163-9C3075047E61}"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7" y="79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7.fntdata"/><Relationship Id="rId58" Type="http://schemas.openxmlformats.org/officeDocument/2006/relationships/font" Target="fonts/font12.fntdata"/><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2.fntdata"/><Relationship Id="rId56"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font" Target="fonts/font5.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59"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8.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6.fntdata"/><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f27e5ae785_0_3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1f27e5ae785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29b2a833e4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Se sugiere plantear una discusión respecto de si es posible utilizar la regla de Laplace para calcular las probabilidades señaladas. </a:t>
            </a:r>
            <a:endParaRPr/>
          </a:p>
        </p:txBody>
      </p:sp>
      <p:sp>
        <p:nvSpPr>
          <p:cNvPr id="185" name="Google Shape;185;g229b2a833e4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9b2a833e4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100"/>
              <a:buNone/>
            </a:pPr>
            <a:r>
              <a:rPr lang="es">
                <a:solidFill>
                  <a:schemeClr val="dk1"/>
                </a:solidFill>
                <a:latin typeface="Nunito"/>
                <a:ea typeface="Nunito"/>
                <a:cs typeface="Nunito"/>
                <a:sym typeface="Nunito"/>
              </a:rPr>
              <a:t> Es importante que sus estudiantes noten que esta asignación de valores está hecha así con el fin de mantener la probabilidad de no germinar en 1/6 (al sacar un 1) y la probabilidad de germinar en 5/6 (al sacar 2, 3, 4, 5 y 6).</a:t>
            </a:r>
            <a:endParaRPr>
              <a:solidFill>
                <a:schemeClr val="dk1"/>
              </a:solidFill>
              <a:latin typeface="Nunito"/>
              <a:ea typeface="Nunito"/>
              <a:cs typeface="Nunito"/>
              <a:sym typeface="Nunito"/>
            </a:endParaRPr>
          </a:p>
          <a:p>
            <a:pPr marL="0" lvl="0" indent="0" algn="l" rtl="0">
              <a:lnSpc>
                <a:spcPct val="100000"/>
              </a:lnSpc>
              <a:spcBef>
                <a:spcPts val="0"/>
              </a:spcBef>
              <a:spcAft>
                <a:spcPts val="0"/>
              </a:spcAft>
              <a:buSzPts val="1400"/>
              <a:buNone/>
            </a:pPr>
            <a:endParaRPr/>
          </a:p>
        </p:txBody>
      </p:sp>
      <p:sp>
        <p:nvSpPr>
          <p:cNvPr id="192" name="Google Shape;192;g229b2a833e4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f27e5ae785_0_4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SzPts val="1100"/>
              <a:buNone/>
            </a:pPr>
            <a:r>
              <a:rPr lang="es">
                <a:solidFill>
                  <a:schemeClr val="dk1"/>
                </a:solidFill>
                <a:latin typeface="Nunito"/>
                <a:ea typeface="Nunito"/>
                <a:cs typeface="Nunito"/>
                <a:sym typeface="Nunito"/>
              </a:rPr>
              <a:t>Se espera que las y los estudiantes propongan que, para mejorar las estimaciones, es necesario contar con los resultados de muchos más lanzamientos de los dados. Al preguntarles cómo podemos lograr esto, es probable que surja la idea de juntar los resultados que obtuvieron por todos los grupos para aumentar el tamaño de la muestra. </a:t>
            </a:r>
            <a:endParaRPr/>
          </a:p>
        </p:txBody>
      </p:sp>
      <p:sp>
        <p:nvSpPr>
          <p:cNvPr id="198" name="Google Shape;198;g1f27e5ae785_0_4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f27e5ae785_0_4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Adapte esta tabla de acuerdo a la realidad de su curso</a:t>
            </a:r>
            <a:endParaRPr/>
          </a:p>
        </p:txBody>
      </p:sp>
      <p:sp>
        <p:nvSpPr>
          <p:cNvPr id="203" name="Google Shape;203;g1f27e5ae785_0_4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29b2a833e4_0_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9" name="Google Shape;209;g229b2a833e4_0_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29b2a833e4_0_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g229b2a833e4_0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f27e5ae785_0_4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g1f27e5ae785_0_4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229b5794bb7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229b5794bb7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29b5794bb7_1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229b5794bb7_1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29b5794bb7_1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42900" algn="l" rtl="0">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Esto quiere decir que la probabilidad de que ocurra un éxito no depende de la ocurrencia de éxitos y fracasos anteriores.</a:t>
            </a:r>
            <a:endParaRPr sz="18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43" name="Google Shape;243;g229b5794bb7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f27e5ae785_0_3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0" name="Google Shape;130;g1f27e5ae785_0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29b5794bb7_1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g229b5794bb7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29b5794bb7_1_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g229b5794bb7_1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29b5794bb7_1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266" name="Google Shape;266;g229b5794bb7_1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29b5794bb7_1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4" name="Google Shape;274;g229b5794bb7_1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29b5794bb7_1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g229b5794bb7_1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f27e5ae785_0_4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7" name="Google Shape;287;g1f27e5ae785_0_4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229b5794bb7_1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229b5794bb7_1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29b5794bb7_1_7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1" name="Google Shape;301;g229b5794bb7_1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229b5794bb7_1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g229b5794bb7_1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232d3f8253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g232d3f8253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29b2a833e4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tipo de fuente Calibri —&gt; imagen del preview con hipervínculo al video</a:t>
            </a:r>
            <a:endParaRPr/>
          </a:p>
        </p:txBody>
      </p:sp>
      <p:sp>
        <p:nvSpPr>
          <p:cNvPr id="136" name="Google Shape;136;g229b2a833e4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32d3f82534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g232d3f82534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32d3f82534_0_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g232d3f82534_0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232d3f82534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7" name="Google Shape;337;g232d3f82534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32d3f82534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g232d3f82534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32d3f82534_0_4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g232d3f82534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232d3f82534_0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0" name="Google Shape;360;g232d3f82534_0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232d3f82534_0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g232d3f82534_0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23796f35624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23796f35624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3796f35624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23796f35624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3796f3562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23796f3562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f27e5ae785_0_4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g1f27e5ae785_0_4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3796f35624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23796f35624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3796f35624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23796f35624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232d3f82534_0_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5" name="Google Shape;415;g232d3f82534_0_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232d3f82534_0_8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1" name="Google Shape;421;g232d3f82534_0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f27e5ae785_0_47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Se sugiere plantear una discusión respecto de si es posible utilizar la regla de Laplace para calcular las probabilidades señaladas. </a:t>
            </a:r>
            <a:endParaRPr/>
          </a:p>
        </p:txBody>
      </p:sp>
      <p:sp>
        <p:nvSpPr>
          <p:cNvPr id="153" name="Google Shape;153;g1f27e5ae785_0_4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229b2a833e4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Respuestas:</a:t>
            </a:r>
            <a:endParaRPr/>
          </a:p>
          <a:p>
            <a:pPr marL="457200" lvl="0" indent="-298450" algn="l" rtl="0">
              <a:lnSpc>
                <a:spcPct val="100000"/>
              </a:lnSpc>
              <a:spcBef>
                <a:spcPts val="0"/>
              </a:spcBef>
              <a:spcAft>
                <a:spcPts val="0"/>
              </a:spcAft>
              <a:buSzPts val="1100"/>
              <a:buAutoNum type="arabicPeriod"/>
            </a:pPr>
            <a:r>
              <a:rPr lang="es"/>
              <a:t>No es posible usarla, ya que no se puede construir un espacio muestral equiprobable. Sin embargo, se espera que las y los estudiantes piensen inicialmente que sí es posible aplicarla. </a:t>
            </a:r>
            <a:endParaRPr/>
          </a:p>
          <a:p>
            <a:pPr marL="457200" lvl="0" indent="-298450" algn="l" rtl="0">
              <a:lnSpc>
                <a:spcPct val="100000"/>
              </a:lnSpc>
              <a:spcBef>
                <a:spcPts val="0"/>
              </a:spcBef>
              <a:spcAft>
                <a:spcPts val="0"/>
              </a:spcAft>
              <a:buSzPts val="1100"/>
              <a:buAutoNum type="arabicPeriod"/>
            </a:pPr>
            <a:r>
              <a:rPr lang="es"/>
              <a:t>Un caso favorable.</a:t>
            </a:r>
            <a:endParaRPr/>
          </a:p>
          <a:p>
            <a:pPr marL="457200" lvl="0" indent="-298450" algn="l" rtl="0">
              <a:lnSpc>
                <a:spcPct val="100000"/>
              </a:lnSpc>
              <a:spcBef>
                <a:spcPts val="0"/>
              </a:spcBef>
              <a:spcAft>
                <a:spcPts val="0"/>
              </a:spcAft>
              <a:buSzPts val="1100"/>
              <a:buAutoNum type="arabicPeriod"/>
            </a:pPr>
            <a:r>
              <a:rPr lang="es"/>
              <a:t>Hay 2</a:t>
            </a:r>
            <a:r>
              <a:rPr lang="es">
                <a:solidFill>
                  <a:schemeClr val="dk1"/>
                </a:solidFill>
              </a:rPr>
              <a:t>⁷=128</a:t>
            </a:r>
            <a:r>
              <a:rPr lang="es"/>
              <a:t> casos posibles.</a:t>
            </a:r>
            <a:endParaRPr/>
          </a:p>
          <a:p>
            <a:pPr marL="457200" lvl="0" indent="-298450" algn="l" rtl="0">
              <a:lnSpc>
                <a:spcPct val="100000"/>
              </a:lnSpc>
              <a:spcBef>
                <a:spcPts val="0"/>
              </a:spcBef>
              <a:spcAft>
                <a:spcPts val="0"/>
              </a:spcAft>
              <a:buSzPts val="1100"/>
              <a:buAutoNum type="arabicPeriod"/>
            </a:pPr>
            <a:r>
              <a:rPr lang="es"/>
              <a:t>No.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59" name="Google Shape;159;g229b2a833e4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229b2a833e4_0_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g229b2a833e4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29b2a833e4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 name="Google Shape;171;g229b2a833e4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f27e5ae785_0_4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s">
                <a:solidFill>
                  <a:schemeClr val="dk1"/>
                </a:solidFill>
                <a:latin typeface="Nunito"/>
                <a:ea typeface="Nunito"/>
                <a:cs typeface="Nunito"/>
                <a:sym typeface="Nunito"/>
              </a:rPr>
              <a:t> Es importante que sus estudiantes noten que esta asignación de valores está hecha así con el fin de mantener la probabilidad de no germinar en 1/6 (al sacar un 1) y la probabilidad de germinar en 5/6 (al sacar 2, 3, 4, 5 y 6).</a:t>
            </a:r>
            <a:endParaRPr>
              <a:solidFill>
                <a:schemeClr val="dk1"/>
              </a:solidFill>
              <a:latin typeface="Nunito"/>
              <a:ea typeface="Nunito"/>
              <a:cs typeface="Nunito"/>
              <a:sym typeface="Nunito"/>
            </a:endParaRPr>
          </a:p>
          <a:p>
            <a:pPr marL="0" lvl="0" indent="0" algn="l" rtl="0">
              <a:lnSpc>
                <a:spcPct val="100000"/>
              </a:lnSpc>
              <a:spcBef>
                <a:spcPts val="0"/>
              </a:spcBef>
              <a:spcAft>
                <a:spcPts val="0"/>
              </a:spcAft>
              <a:buSzPts val="1400"/>
              <a:buNone/>
            </a:pPr>
            <a:endParaRPr/>
          </a:p>
        </p:txBody>
      </p:sp>
      <p:sp>
        <p:nvSpPr>
          <p:cNvPr id="178" name="Google Shape;178;g1f27e5ae785_0_4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5"/>
        <p:cNvGrpSpPr/>
        <p:nvPr/>
      </p:nvGrpSpPr>
      <p:grpSpPr>
        <a:xfrm>
          <a:off x="0" y="0"/>
          <a:ext cx="0" cy="0"/>
          <a:chOff x="0" y="0"/>
          <a:chExt cx="0" cy="0"/>
        </a:xfrm>
      </p:grpSpPr>
      <p:sp>
        <p:nvSpPr>
          <p:cNvPr id="56" name="Google Shape;56;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7" name="Google Shape;57;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8" name="Google Shape;58;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59"/>
        <p:cNvGrpSpPr/>
        <p:nvPr/>
      </p:nvGrpSpPr>
      <p:grpSpPr>
        <a:xfrm>
          <a:off x="0" y="0"/>
          <a:ext cx="0" cy="0"/>
          <a:chOff x="0" y="0"/>
          <a:chExt cx="0" cy="0"/>
        </a:xfrm>
      </p:grpSpPr>
      <p:pic>
        <p:nvPicPr>
          <p:cNvPr id="60" name="Google Shape;60;p15" descr="Forma"/>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61"/>
        <p:cNvGrpSpPr/>
        <p:nvPr/>
      </p:nvGrpSpPr>
      <p:grpSpPr>
        <a:xfrm>
          <a:off x="0" y="0"/>
          <a:ext cx="0" cy="0"/>
          <a:chOff x="0" y="0"/>
          <a:chExt cx="0" cy="0"/>
        </a:xfrm>
      </p:grpSpPr>
      <p:pic>
        <p:nvPicPr>
          <p:cNvPr id="62" name="Google Shape;62;p16" descr="Imagen que contiene Forma&#10;&#10;Descripción generada automáticamente"/>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Google Shape;65;p1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6" name="Google Shape;66;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7" name="Google Shape;67;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8" name="Google Shape;68;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p18"/>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2" name="Google Shape;72;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3" name="Google Shape;73;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4" name="Google Shape;74;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 name="Google Shape;78;p1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9" name="Google Shape;79;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 name="Google Shape;80;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1" name="Google Shape;81;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Google Shape;84;p20"/>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5" name="Google Shape;85;p20"/>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6" name="Google Shape;86;p20"/>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7" name="Google Shape;87;p20"/>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 name="Google Shape;88;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9" name="Google Shape;89;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0" name="Google Shape;90;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3" name="Google Shape;93;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4" name="Google Shape;94;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5" name="Google Shape;95;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96"/>
        <p:cNvGrpSpPr/>
        <p:nvPr/>
      </p:nvGrpSpPr>
      <p:grpSpPr>
        <a:xfrm>
          <a:off x="0" y="0"/>
          <a:ext cx="0" cy="0"/>
          <a:chOff x="0" y="0"/>
          <a:chExt cx="0" cy="0"/>
        </a:xfrm>
      </p:grpSpPr>
      <p:sp>
        <p:nvSpPr>
          <p:cNvPr id="97" name="Google Shape;97;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8" name="Google Shape;98;p2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9" name="Google Shape;99;p2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0" name="Google Shape;100;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1" name="Google Shape;101;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2" name="Google Shape;102;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03"/>
        <p:cNvGrpSpPr/>
        <p:nvPr/>
      </p:nvGrpSpPr>
      <p:grpSpPr>
        <a:xfrm>
          <a:off x="0" y="0"/>
          <a:ext cx="0" cy="0"/>
          <a:chOff x="0" y="0"/>
          <a:chExt cx="0" cy="0"/>
        </a:xfrm>
      </p:grpSpPr>
      <p:sp>
        <p:nvSpPr>
          <p:cNvPr id="104" name="Google Shape;104;p2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Google Shape;105;p23"/>
          <p:cNvSpPr>
            <a:spLocks noGrp="1"/>
          </p:cNvSpPr>
          <p:nvPr>
            <p:ph type="pic" idx="2"/>
          </p:nvPr>
        </p:nvSpPr>
        <p:spPr>
          <a:xfrm>
            <a:off x="3887391" y="740569"/>
            <a:ext cx="4629300" cy="3655200"/>
          </a:xfrm>
          <a:prstGeom prst="rect">
            <a:avLst/>
          </a:prstGeom>
          <a:noFill/>
          <a:ln>
            <a:noFill/>
          </a:ln>
        </p:spPr>
      </p:sp>
      <p:sp>
        <p:nvSpPr>
          <p:cNvPr id="106" name="Google Shape;106;p2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7" name="Google Shape;107;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8" name="Google Shape;108;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9" name="Google Shape;109;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10"/>
        <p:cNvGrpSpPr/>
        <p:nvPr/>
      </p:nvGrpSpPr>
      <p:grpSpPr>
        <a:xfrm>
          <a:off x="0" y="0"/>
          <a:ext cx="0" cy="0"/>
          <a:chOff x="0" y="0"/>
          <a:chExt cx="0" cy="0"/>
        </a:xfrm>
      </p:grpSpPr>
      <p:sp>
        <p:nvSpPr>
          <p:cNvPr id="111" name="Google Shape;111;p24"/>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2" name="Google Shape;112;p2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3" name="Google Shape;113;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4" name="Google Shape;114;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5" name="Google Shape;115;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16"/>
        <p:cNvGrpSpPr/>
        <p:nvPr/>
      </p:nvGrpSpPr>
      <p:grpSpPr>
        <a:xfrm>
          <a:off x="0" y="0"/>
          <a:ext cx="0" cy="0"/>
          <a:chOff x="0" y="0"/>
          <a:chExt cx="0" cy="0"/>
        </a:xfrm>
      </p:grpSpPr>
      <p:sp>
        <p:nvSpPr>
          <p:cNvPr id="117" name="Google Shape;117;p2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8" name="Google Shape;118;p2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9" name="Google Shape;119;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0" name="Google Shape;120;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1" name="Google Shape;121;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s://www.geogebra.org/m/syz4bqar"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26"/>
          <p:cNvSpPr txBox="1"/>
          <p:nvPr/>
        </p:nvSpPr>
        <p:spPr>
          <a:xfrm>
            <a:off x="483935" y="2297504"/>
            <a:ext cx="8175900" cy="6465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Germinación de semillas</a:t>
            </a:r>
            <a:endParaRPr sz="33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5"/>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sp>
        <p:nvSpPr>
          <p:cNvPr id="188" name="Google Shape;188;p35"/>
          <p:cNvSpPr txBox="1"/>
          <p:nvPr/>
        </p:nvSpPr>
        <p:spPr>
          <a:xfrm>
            <a:off x="242850" y="1293075"/>
            <a:ext cx="2943600" cy="2609100"/>
          </a:xfrm>
          <a:prstGeom prst="rect">
            <a:avLst/>
          </a:prstGeom>
          <a:noFill/>
          <a:ln>
            <a:noFill/>
          </a:ln>
        </p:spPr>
        <p:txBody>
          <a:bodyPr spcFirstLastPara="1" wrap="square" lIns="68575" tIns="34275" rIns="68575" bIns="34275" anchor="t" anchorCtr="0">
            <a:spAutoFit/>
          </a:bodyPr>
          <a:lstStyle/>
          <a:p>
            <a:pPr marL="0" marR="0" lvl="0" indent="0" rtl="0">
              <a:lnSpc>
                <a:spcPct val="100000"/>
              </a:lnSpc>
              <a:spcBef>
                <a:spcPts val="0"/>
              </a:spcBef>
              <a:spcAft>
                <a:spcPts val="0"/>
              </a:spcAft>
              <a:buNone/>
            </a:pPr>
            <a:r>
              <a:rPr lang="es" sz="1800" dirty="0">
                <a:solidFill>
                  <a:schemeClr val="dk1"/>
                </a:solidFill>
                <a:latin typeface="Calibri"/>
                <a:ea typeface="Calibri"/>
                <a:cs typeface="Calibri"/>
                <a:sym typeface="Calibri"/>
              </a:rPr>
              <a:t>2. Para simular lo que ocurre con las siete semillas, lanzaremos siete dados. Deben registrar cuántas semillas germinan en cada lanzamiento, y anotar una "X" en la casilla correspondiente en la tabla.</a:t>
            </a:r>
            <a:endParaRPr sz="1800" dirty="0">
              <a:solidFill>
                <a:schemeClr val="dk1"/>
              </a:solidFill>
              <a:latin typeface="Calibri"/>
              <a:ea typeface="Calibri"/>
              <a:cs typeface="Calibri"/>
              <a:sym typeface="Calibri"/>
            </a:endParaRPr>
          </a:p>
          <a:p>
            <a:pPr marL="342900" marR="0" lvl="0" indent="0" algn="l" rtl="0">
              <a:lnSpc>
                <a:spcPct val="100000"/>
              </a:lnSpc>
              <a:spcBef>
                <a:spcPts val="0"/>
              </a:spcBef>
              <a:spcAft>
                <a:spcPts val="0"/>
              </a:spcAft>
              <a:buNone/>
            </a:pPr>
            <a:endParaRPr sz="2100" dirty="0">
              <a:solidFill>
                <a:schemeClr val="dk1"/>
              </a:solidFill>
              <a:latin typeface="Calibri"/>
              <a:ea typeface="Calibri"/>
              <a:cs typeface="Calibri"/>
              <a:sym typeface="Calibri"/>
            </a:endParaRPr>
          </a:p>
        </p:txBody>
      </p:sp>
      <p:pic>
        <p:nvPicPr>
          <p:cNvPr id="189" name="Google Shape;189;p35"/>
          <p:cNvPicPr preferRelativeResize="0"/>
          <p:nvPr/>
        </p:nvPicPr>
        <p:blipFill>
          <a:blip r:embed="rId3">
            <a:alphaModFix/>
          </a:blip>
          <a:stretch>
            <a:fillRect/>
          </a:stretch>
        </p:blipFill>
        <p:spPr>
          <a:xfrm>
            <a:off x="3282025" y="586613"/>
            <a:ext cx="4515948" cy="40220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6"/>
          <p:cNvSpPr txBox="1"/>
          <p:nvPr/>
        </p:nvSpPr>
        <p:spPr>
          <a:xfrm>
            <a:off x="510954" y="371600"/>
            <a:ext cx="4487766"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Simulemos el experimento</a:t>
            </a:r>
            <a:endParaRPr sz="3000" b="1" i="0" u="none" strike="noStrike" cap="none" dirty="0">
              <a:solidFill>
                <a:srgbClr val="423B71"/>
              </a:solidFill>
              <a:latin typeface="Calibri"/>
              <a:ea typeface="Calibri"/>
              <a:cs typeface="Calibri"/>
              <a:sym typeface="Calibri"/>
            </a:endParaRPr>
          </a:p>
        </p:txBody>
      </p:sp>
      <p:pic>
        <p:nvPicPr>
          <p:cNvPr id="195" name="Google Shape;195;p36"/>
          <p:cNvPicPr preferRelativeResize="0"/>
          <p:nvPr/>
        </p:nvPicPr>
        <p:blipFill>
          <a:blip r:embed="rId3">
            <a:alphaModFix/>
          </a:blip>
          <a:stretch>
            <a:fillRect/>
          </a:stretch>
        </p:blipFill>
        <p:spPr>
          <a:xfrm>
            <a:off x="2421162" y="998475"/>
            <a:ext cx="4301676" cy="3831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7"/>
          <p:cNvSpPr txBox="1"/>
          <p:nvPr/>
        </p:nvSpPr>
        <p:spPr>
          <a:xfrm>
            <a:off x="520428" y="335385"/>
            <a:ext cx="5132700" cy="145421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¿Qué podemos hacer para tener mejores estimaciones de las probabilidades?</a:t>
            </a:r>
            <a:r>
              <a:rPr lang="es" sz="3000" b="1" i="0" u="none" strike="noStrike" cap="none" dirty="0">
                <a:solidFill>
                  <a:srgbClr val="423B71"/>
                </a:solidFill>
                <a:latin typeface="Calibri"/>
                <a:ea typeface="Calibri"/>
                <a:cs typeface="Calibri"/>
                <a:sym typeface="Calibri"/>
              </a:rPr>
              <a:t> </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8"/>
          <p:cNvSpPr txBox="1"/>
          <p:nvPr/>
        </p:nvSpPr>
        <p:spPr>
          <a:xfrm>
            <a:off x="520428" y="335385"/>
            <a:ext cx="56238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Más datos</a:t>
            </a:r>
            <a:endParaRPr sz="3000" b="1" i="0" u="none" strike="noStrike" cap="none" dirty="0">
              <a:solidFill>
                <a:srgbClr val="423B71"/>
              </a:solidFill>
              <a:latin typeface="Calibri"/>
              <a:ea typeface="Calibri"/>
              <a:cs typeface="Calibri"/>
              <a:sym typeface="Calibri"/>
            </a:endParaRPr>
          </a:p>
        </p:txBody>
      </p:sp>
      <p:graphicFrame>
        <p:nvGraphicFramePr>
          <p:cNvPr id="206" name="Google Shape;206;p38"/>
          <p:cNvGraphicFramePr/>
          <p:nvPr/>
        </p:nvGraphicFramePr>
        <p:xfrm>
          <a:off x="2124075" y="1059688"/>
          <a:ext cx="4895850" cy="3281680"/>
        </p:xfrm>
        <a:graphic>
          <a:graphicData uri="http://schemas.openxmlformats.org/drawingml/2006/table">
            <a:tbl>
              <a:tblPr>
                <a:noFill/>
                <a:tableStyleId>{189D7307-FB3A-4446-9163-9C3075047E61}</a:tableStyleId>
              </a:tblPr>
              <a:tblGrid>
                <a:gridCol w="123825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tblGrid>
              <a:tr h="279400">
                <a:tc rowSpan="2">
                  <a:txBody>
                    <a:bodyPr/>
                    <a:lstStyle/>
                    <a:p>
                      <a:pPr marL="0" lvl="0" indent="0" algn="ctr" rtl="0">
                        <a:spcBef>
                          <a:spcPts val="0"/>
                        </a:spcBef>
                        <a:spcAft>
                          <a:spcPts val="0"/>
                        </a:spcAft>
                        <a:buNone/>
                      </a:pPr>
                      <a:r>
                        <a:rPr lang="es" sz="1200" b="1">
                          <a:solidFill>
                            <a:srgbClr val="FFFFFF"/>
                          </a:solidFill>
                          <a:latin typeface="Calibri"/>
                          <a:ea typeface="Calibri"/>
                          <a:cs typeface="Calibri"/>
                          <a:sym typeface="Calibri"/>
                        </a:rPr>
                        <a:t>Frecuencia absoluta</a:t>
                      </a:r>
                      <a:endParaRPr sz="1200" b="1">
                        <a:solidFill>
                          <a:srgbClr val="FFFFFF"/>
                        </a:solidFill>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solidFill>
                      <a:srgbClr val="60B799"/>
                    </a:solidFill>
                  </a:tcPr>
                </a:tc>
                <a:tc gridSpan="8">
                  <a:txBody>
                    <a:bodyPr/>
                    <a:lstStyle/>
                    <a:p>
                      <a:pPr marL="0" lvl="0" indent="0" algn="ctr" rtl="0">
                        <a:spcBef>
                          <a:spcPts val="0"/>
                        </a:spcBef>
                        <a:spcAft>
                          <a:spcPts val="0"/>
                        </a:spcAft>
                        <a:buNone/>
                      </a:pPr>
                      <a:r>
                        <a:rPr lang="es" sz="1200" b="1">
                          <a:solidFill>
                            <a:srgbClr val="FFFFFF"/>
                          </a:solidFill>
                          <a:latin typeface="Calibri"/>
                          <a:ea typeface="Calibri"/>
                          <a:cs typeface="Calibri"/>
                          <a:sym typeface="Calibri"/>
                        </a:rPr>
                        <a:t>Número de semillas que germinaron</a:t>
                      </a:r>
                      <a:endParaRPr sz="1200" b="1">
                        <a:solidFill>
                          <a:srgbClr val="FFFFFF"/>
                        </a:solidFill>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solidFill>
                      <a:srgbClr val="60B799"/>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val="10000"/>
                  </a:ext>
                </a:extLst>
              </a:tr>
              <a:tr h="279400">
                <a:tc vMerge="1">
                  <a:txBody>
                    <a:bodyPr/>
                    <a:lstStyle/>
                    <a:p>
                      <a:endParaRPr lang="es-CL"/>
                    </a:p>
                  </a:txBody>
                  <a:tcPr/>
                </a:tc>
                <a:tc>
                  <a:txBody>
                    <a:bodyPr/>
                    <a:lstStyle/>
                    <a:p>
                      <a:pPr marL="0" lvl="0" indent="0" algn="ctr" rtl="0">
                        <a:spcBef>
                          <a:spcPts val="0"/>
                        </a:spcBef>
                        <a:spcAft>
                          <a:spcPts val="0"/>
                        </a:spcAft>
                        <a:buNone/>
                      </a:pPr>
                      <a:r>
                        <a:rPr lang="es" sz="1200">
                          <a:latin typeface="Calibri"/>
                          <a:ea typeface="Calibri"/>
                          <a:cs typeface="Calibri"/>
                          <a:sym typeface="Calibri"/>
                        </a:rPr>
                        <a:t>0</a:t>
                      </a: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ctr" rtl="0">
                        <a:spcBef>
                          <a:spcPts val="0"/>
                        </a:spcBef>
                        <a:spcAft>
                          <a:spcPts val="0"/>
                        </a:spcAft>
                        <a:buNone/>
                      </a:pPr>
                      <a:r>
                        <a:rPr lang="es" sz="1200">
                          <a:latin typeface="Calibri"/>
                          <a:ea typeface="Calibri"/>
                          <a:cs typeface="Calibri"/>
                          <a:sym typeface="Calibri"/>
                        </a:rPr>
                        <a:t>1</a:t>
                      </a: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ctr" rtl="0">
                        <a:spcBef>
                          <a:spcPts val="0"/>
                        </a:spcBef>
                        <a:spcAft>
                          <a:spcPts val="0"/>
                        </a:spcAft>
                        <a:buNone/>
                      </a:pPr>
                      <a:r>
                        <a:rPr lang="es" sz="1200">
                          <a:latin typeface="Calibri"/>
                          <a:ea typeface="Calibri"/>
                          <a:cs typeface="Calibri"/>
                          <a:sym typeface="Calibri"/>
                        </a:rPr>
                        <a:t>2</a:t>
                      </a: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ctr" rtl="0">
                        <a:spcBef>
                          <a:spcPts val="0"/>
                        </a:spcBef>
                        <a:spcAft>
                          <a:spcPts val="0"/>
                        </a:spcAft>
                        <a:buNone/>
                      </a:pPr>
                      <a:r>
                        <a:rPr lang="es" sz="1200">
                          <a:latin typeface="Calibri"/>
                          <a:ea typeface="Calibri"/>
                          <a:cs typeface="Calibri"/>
                          <a:sym typeface="Calibri"/>
                        </a:rPr>
                        <a:t>3</a:t>
                      </a: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ctr" rtl="0">
                        <a:spcBef>
                          <a:spcPts val="0"/>
                        </a:spcBef>
                        <a:spcAft>
                          <a:spcPts val="0"/>
                        </a:spcAft>
                        <a:buNone/>
                      </a:pPr>
                      <a:r>
                        <a:rPr lang="es" sz="1200">
                          <a:latin typeface="Calibri"/>
                          <a:ea typeface="Calibri"/>
                          <a:cs typeface="Calibri"/>
                          <a:sym typeface="Calibri"/>
                        </a:rPr>
                        <a:t>4</a:t>
                      </a: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ctr" rtl="0">
                        <a:spcBef>
                          <a:spcPts val="0"/>
                        </a:spcBef>
                        <a:spcAft>
                          <a:spcPts val="0"/>
                        </a:spcAft>
                        <a:buNone/>
                      </a:pPr>
                      <a:r>
                        <a:rPr lang="es" sz="1200">
                          <a:latin typeface="Calibri"/>
                          <a:ea typeface="Calibri"/>
                          <a:cs typeface="Calibri"/>
                          <a:sym typeface="Calibri"/>
                        </a:rPr>
                        <a:t>5</a:t>
                      </a: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ctr" rtl="0">
                        <a:spcBef>
                          <a:spcPts val="0"/>
                        </a:spcBef>
                        <a:spcAft>
                          <a:spcPts val="0"/>
                        </a:spcAft>
                        <a:buNone/>
                      </a:pPr>
                      <a:r>
                        <a:rPr lang="es" sz="1200">
                          <a:latin typeface="Calibri"/>
                          <a:ea typeface="Calibri"/>
                          <a:cs typeface="Calibri"/>
                          <a:sym typeface="Calibri"/>
                        </a:rPr>
                        <a:t>6</a:t>
                      </a: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ctr" rtl="0">
                        <a:spcBef>
                          <a:spcPts val="0"/>
                        </a:spcBef>
                        <a:spcAft>
                          <a:spcPts val="0"/>
                        </a:spcAft>
                        <a:buNone/>
                      </a:pPr>
                      <a:r>
                        <a:rPr lang="es" sz="1200">
                          <a:latin typeface="Calibri"/>
                          <a:ea typeface="Calibri"/>
                          <a:cs typeface="Calibri"/>
                          <a:sym typeface="Calibri"/>
                        </a:rPr>
                        <a:t>7</a:t>
                      </a: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extLst>
                  <a:ext uri="{0D108BD9-81ED-4DB2-BD59-A6C34878D82A}">
                    <a16:rowId xmlns:a16="http://schemas.microsoft.com/office/drawing/2014/main" val="10001"/>
                  </a:ext>
                </a:extLst>
              </a:tr>
              <a:tr h="0">
                <a:tc>
                  <a:txBody>
                    <a:bodyPr/>
                    <a:lstStyle/>
                    <a:p>
                      <a:pPr marL="0" lvl="0" indent="0" algn="ctr" rtl="0">
                        <a:spcBef>
                          <a:spcPts val="0"/>
                        </a:spcBef>
                        <a:spcAft>
                          <a:spcPts val="0"/>
                        </a:spcAft>
                        <a:buNone/>
                      </a:pPr>
                      <a:r>
                        <a:rPr lang="es" sz="1200">
                          <a:latin typeface="Calibri"/>
                          <a:ea typeface="Calibri"/>
                          <a:cs typeface="Calibri"/>
                          <a:sym typeface="Calibri"/>
                        </a:rPr>
                        <a:t>Grupo 1</a:t>
                      </a: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solidFill>
                      <a:srgbClr val="C0E2D7"/>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extLst>
                  <a:ext uri="{0D108BD9-81ED-4DB2-BD59-A6C34878D82A}">
                    <a16:rowId xmlns:a16="http://schemas.microsoft.com/office/drawing/2014/main" val="10002"/>
                  </a:ext>
                </a:extLst>
              </a:tr>
              <a:tr h="0">
                <a:tc>
                  <a:txBody>
                    <a:bodyPr/>
                    <a:lstStyle/>
                    <a:p>
                      <a:pPr marL="0" lvl="0" indent="0" algn="ctr" rtl="0">
                        <a:spcBef>
                          <a:spcPts val="0"/>
                        </a:spcBef>
                        <a:spcAft>
                          <a:spcPts val="0"/>
                        </a:spcAft>
                        <a:buNone/>
                      </a:pPr>
                      <a:r>
                        <a:rPr lang="es" sz="1200">
                          <a:latin typeface="Calibri"/>
                          <a:ea typeface="Calibri"/>
                          <a:cs typeface="Calibri"/>
                          <a:sym typeface="Calibri"/>
                        </a:rPr>
                        <a:t>Grupo 2</a:t>
                      </a: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solidFill>
                      <a:srgbClr val="C0E2D7"/>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extLst>
                  <a:ext uri="{0D108BD9-81ED-4DB2-BD59-A6C34878D82A}">
                    <a16:rowId xmlns:a16="http://schemas.microsoft.com/office/drawing/2014/main" val="10003"/>
                  </a:ext>
                </a:extLst>
              </a:tr>
              <a:tr h="0">
                <a:tc>
                  <a:txBody>
                    <a:bodyPr/>
                    <a:lstStyle/>
                    <a:p>
                      <a:pPr marL="0" lvl="0" indent="0" algn="ctr" rtl="0">
                        <a:spcBef>
                          <a:spcPts val="0"/>
                        </a:spcBef>
                        <a:spcAft>
                          <a:spcPts val="0"/>
                        </a:spcAft>
                        <a:buNone/>
                      </a:pPr>
                      <a:r>
                        <a:rPr lang="es" sz="1200">
                          <a:latin typeface="Calibri"/>
                          <a:ea typeface="Calibri"/>
                          <a:cs typeface="Calibri"/>
                          <a:sym typeface="Calibri"/>
                        </a:rPr>
                        <a:t>Grupo 3</a:t>
                      </a: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solidFill>
                      <a:srgbClr val="C0E2D7"/>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0" lvl="0" indent="0" algn="ctr" rtl="0">
                        <a:spcBef>
                          <a:spcPts val="0"/>
                        </a:spcBef>
                        <a:spcAft>
                          <a:spcPts val="0"/>
                        </a:spcAft>
                        <a:buNone/>
                      </a:pPr>
                      <a:r>
                        <a:rPr lang="es" sz="1200">
                          <a:latin typeface="Calibri"/>
                          <a:ea typeface="Calibri"/>
                          <a:cs typeface="Calibri"/>
                          <a:sym typeface="Calibri"/>
                        </a:rPr>
                        <a:t>Grupo 4</a:t>
                      </a: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solidFill>
                      <a:srgbClr val="C0E2D7"/>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extLst>
                  <a:ext uri="{0D108BD9-81ED-4DB2-BD59-A6C34878D82A}">
                    <a16:rowId xmlns:a16="http://schemas.microsoft.com/office/drawing/2014/main" val="10005"/>
                  </a:ext>
                </a:extLst>
              </a:tr>
              <a:tr h="0">
                <a:tc>
                  <a:txBody>
                    <a:bodyPr/>
                    <a:lstStyle/>
                    <a:p>
                      <a:pPr marL="0" lvl="0" indent="0" algn="ctr" rtl="0">
                        <a:spcBef>
                          <a:spcPts val="0"/>
                        </a:spcBef>
                        <a:spcAft>
                          <a:spcPts val="0"/>
                        </a:spcAft>
                        <a:buNone/>
                      </a:pPr>
                      <a:r>
                        <a:rPr lang="es" sz="1200">
                          <a:latin typeface="Calibri"/>
                          <a:ea typeface="Calibri"/>
                          <a:cs typeface="Calibri"/>
                          <a:sym typeface="Calibri"/>
                        </a:rPr>
                        <a:t>Grupo 5</a:t>
                      </a: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solidFill>
                      <a:srgbClr val="C0E2D7"/>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extLst>
                  <a:ext uri="{0D108BD9-81ED-4DB2-BD59-A6C34878D82A}">
                    <a16:rowId xmlns:a16="http://schemas.microsoft.com/office/drawing/2014/main" val="10006"/>
                  </a:ext>
                </a:extLst>
              </a:tr>
              <a:tr h="0">
                <a:tc>
                  <a:txBody>
                    <a:bodyPr/>
                    <a:lstStyle/>
                    <a:p>
                      <a:pPr marL="0" lvl="0" indent="0" algn="ctr" rtl="0">
                        <a:spcBef>
                          <a:spcPts val="0"/>
                        </a:spcBef>
                        <a:spcAft>
                          <a:spcPts val="0"/>
                        </a:spcAft>
                        <a:buNone/>
                      </a:pPr>
                      <a:r>
                        <a:rPr lang="es" sz="1200">
                          <a:latin typeface="Calibri"/>
                          <a:ea typeface="Calibri"/>
                          <a:cs typeface="Calibri"/>
                          <a:sym typeface="Calibri"/>
                        </a:rPr>
                        <a:t>⋮</a:t>
                      </a: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solidFill>
                      <a:srgbClr val="C0E2D7"/>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extLst>
                  <a:ext uri="{0D108BD9-81ED-4DB2-BD59-A6C34878D82A}">
                    <a16:rowId xmlns:a16="http://schemas.microsoft.com/office/drawing/2014/main" val="10007"/>
                  </a:ext>
                </a:extLst>
              </a:tr>
              <a:tr h="0">
                <a:tc>
                  <a:txBody>
                    <a:bodyPr/>
                    <a:lstStyle/>
                    <a:p>
                      <a:pPr marL="0" lvl="0" indent="0" algn="l" rtl="0">
                        <a:spcBef>
                          <a:spcPts val="0"/>
                        </a:spcBef>
                        <a:spcAft>
                          <a:spcPts val="0"/>
                        </a:spcAft>
                        <a:buNone/>
                      </a:pPr>
                      <a:r>
                        <a:rPr lang="es" sz="1200">
                          <a:latin typeface="Calibri"/>
                          <a:ea typeface="Calibri"/>
                          <a:cs typeface="Calibri"/>
                          <a:sym typeface="Calibri"/>
                        </a:rPr>
                        <a:t>Total</a:t>
                      </a: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solidFill>
                      <a:srgbClr val="60B799"/>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extLst>
                  <a:ext uri="{0D108BD9-81ED-4DB2-BD59-A6C34878D82A}">
                    <a16:rowId xmlns:a16="http://schemas.microsoft.com/office/drawing/2014/main" val="10008"/>
                  </a:ext>
                </a:extLst>
              </a:tr>
              <a:tr h="0">
                <a:tc>
                  <a:txBody>
                    <a:bodyPr/>
                    <a:lstStyle/>
                    <a:p>
                      <a:pPr marL="0" lvl="0" indent="0" algn="l" rtl="0">
                        <a:spcBef>
                          <a:spcPts val="0"/>
                        </a:spcBef>
                        <a:spcAft>
                          <a:spcPts val="0"/>
                        </a:spcAft>
                        <a:buNone/>
                      </a:pPr>
                      <a:r>
                        <a:rPr lang="es" sz="1200">
                          <a:latin typeface="Calibri"/>
                          <a:ea typeface="Calibri"/>
                          <a:cs typeface="Calibri"/>
                          <a:sym typeface="Calibri"/>
                        </a:rPr>
                        <a:t>Frecuencia relativa total</a:t>
                      </a: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solidFill>
                      <a:srgbClr val="60B799"/>
                    </a:solidFill>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63500" marR="63500" marT="63500" marB="63500">
                    <a:lnL w="12700" cap="flat" cmpd="sng">
                      <a:solidFill>
                        <a:srgbClr val="60B799"/>
                      </a:solidFill>
                      <a:prstDash val="solid"/>
                      <a:round/>
                      <a:headEnd type="none" w="sm" len="sm"/>
                      <a:tailEnd type="none" w="sm" len="sm"/>
                    </a:lnL>
                    <a:lnR w="12700" cap="flat" cmpd="sng">
                      <a:solidFill>
                        <a:srgbClr val="60B799"/>
                      </a:solidFill>
                      <a:prstDash val="solid"/>
                      <a:round/>
                      <a:headEnd type="none" w="sm" len="sm"/>
                      <a:tailEnd type="none" w="sm" len="sm"/>
                    </a:lnR>
                    <a:lnT w="12700" cap="flat" cmpd="sng">
                      <a:solidFill>
                        <a:srgbClr val="60B799"/>
                      </a:solidFill>
                      <a:prstDash val="solid"/>
                      <a:round/>
                      <a:headEnd type="none" w="sm" len="sm"/>
                      <a:tailEnd type="none" w="sm" len="sm"/>
                    </a:lnT>
                    <a:lnB w="12700" cap="flat" cmpd="sng">
                      <a:solidFill>
                        <a:srgbClr val="60B799"/>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9"/>
          <p:cNvSpPr txBox="1"/>
          <p:nvPr/>
        </p:nvSpPr>
        <p:spPr>
          <a:xfrm>
            <a:off x="520054" y="46290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sp>
        <p:nvSpPr>
          <p:cNvPr id="212" name="Google Shape;212;p39"/>
          <p:cNvSpPr txBox="1"/>
          <p:nvPr/>
        </p:nvSpPr>
        <p:spPr>
          <a:xfrm>
            <a:off x="520054" y="1039648"/>
            <a:ext cx="8103900" cy="3854871"/>
          </a:xfrm>
          <a:prstGeom prst="rect">
            <a:avLst/>
          </a:prstGeom>
          <a:noFill/>
          <a:ln>
            <a:noFill/>
          </a:ln>
        </p:spPr>
        <p:txBody>
          <a:bodyPr spcFirstLastPara="1" wrap="square" lIns="68575" tIns="34275" rIns="68575" bIns="34275" anchor="t" anchorCtr="0">
            <a:spAutoFit/>
          </a:bodyPr>
          <a:lstStyle/>
          <a:p>
            <a:pPr marL="419100" marR="0" lvl="0" indent="-355600" algn="l" rtl="0">
              <a:lnSpc>
                <a:spcPct val="100000"/>
              </a:lnSpc>
              <a:spcBef>
                <a:spcPts val="0"/>
              </a:spcBef>
              <a:spcAft>
                <a:spcPts val="0"/>
              </a:spcAft>
              <a:buClr>
                <a:schemeClr val="dk1"/>
              </a:buClr>
              <a:buSzPts val="1800"/>
              <a:buFont typeface="Arial"/>
              <a:buAutoNum type="arabicPeriod" startAt="3"/>
            </a:pPr>
            <a:r>
              <a:rPr lang="es" sz="2400" b="1" dirty="0">
                <a:solidFill>
                  <a:schemeClr val="dk1"/>
                </a:solidFill>
                <a:latin typeface="Calibri"/>
                <a:ea typeface="Calibri"/>
                <a:cs typeface="Calibri"/>
                <a:sym typeface="Calibri"/>
              </a:rPr>
              <a:t>Respondan las siguientes preguntas de acuerdo con lo que observan en el siguiente recurso (</a:t>
            </a:r>
            <a:r>
              <a:rPr lang="es" sz="2400" b="1" u="sng" dirty="0">
                <a:solidFill>
                  <a:schemeClr val="hlink"/>
                </a:solidFill>
                <a:latin typeface="Calibri"/>
                <a:ea typeface="Calibri"/>
                <a:cs typeface="Calibri"/>
                <a:sym typeface="Calibri"/>
                <a:hlinkClick r:id="rId3"/>
              </a:rPr>
              <a:t>link de GeoGebra</a:t>
            </a:r>
            <a:r>
              <a:rPr lang="es" sz="2400" b="1" dirty="0">
                <a:solidFill>
                  <a:schemeClr val="dk1"/>
                </a:solidFill>
                <a:latin typeface="Calibri"/>
                <a:ea typeface="Calibri"/>
                <a:cs typeface="Calibri"/>
                <a:sym typeface="Calibri"/>
              </a:rPr>
              <a:t>):</a:t>
            </a:r>
            <a:endParaRPr sz="2400" dirty="0"/>
          </a:p>
          <a:p>
            <a:pPr marL="38100" marR="0" lvl="0" indent="0" algn="l" rtl="0">
              <a:lnSpc>
                <a:spcPct val="100000"/>
              </a:lnSpc>
              <a:spcBef>
                <a:spcPts val="0"/>
              </a:spcBef>
              <a:spcAft>
                <a:spcPts val="0"/>
              </a:spcAft>
              <a:buNone/>
            </a:pPr>
            <a:endParaRPr sz="1800" b="1" i="0" u="none" strike="noStrike" cap="none" dirty="0">
              <a:solidFill>
                <a:schemeClr val="dk1"/>
              </a:solidFill>
              <a:latin typeface="Calibri"/>
              <a:ea typeface="Calibri"/>
              <a:cs typeface="Calibri"/>
              <a:sym typeface="Calibri"/>
            </a:endParaRPr>
          </a:p>
          <a:p>
            <a:pPr marL="685800" marR="0" lvl="1" indent="-279400" algn="l" rtl="0">
              <a:lnSpc>
                <a:spcPct val="100000"/>
              </a:lnSpc>
              <a:spcBef>
                <a:spcPts val="0"/>
              </a:spcBef>
              <a:spcAft>
                <a:spcPts val="0"/>
              </a:spcAft>
              <a:buClr>
                <a:schemeClr val="dk1"/>
              </a:buClr>
              <a:buSzPts val="1800"/>
              <a:buFont typeface="Arial"/>
              <a:buAutoNum type="alphaLcPeriod"/>
            </a:pPr>
            <a:r>
              <a:rPr lang="es" sz="2000" dirty="0">
                <a:solidFill>
                  <a:schemeClr val="dk1"/>
                </a:solidFill>
                <a:latin typeface="Calibri"/>
                <a:ea typeface="Calibri"/>
                <a:cs typeface="Calibri"/>
                <a:sym typeface="Calibri"/>
              </a:rPr>
              <a:t>¿Qué forma tiene el gráfico que describe esta situación?</a:t>
            </a:r>
            <a:br>
              <a:rPr lang="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685800" marR="0" lvl="1" indent="-279400" algn="l" rtl="0">
              <a:lnSpc>
                <a:spcPct val="100000"/>
              </a:lnSpc>
              <a:spcBef>
                <a:spcPts val="0"/>
              </a:spcBef>
              <a:spcAft>
                <a:spcPts val="0"/>
              </a:spcAft>
              <a:buClr>
                <a:schemeClr val="dk1"/>
              </a:buClr>
              <a:buSzPts val="1800"/>
              <a:buFont typeface="Arial"/>
              <a:buAutoNum type="alphaLcPeriod"/>
            </a:pPr>
            <a:r>
              <a:rPr lang="es" sz="2000" dirty="0">
                <a:solidFill>
                  <a:schemeClr val="dk1"/>
                </a:solidFill>
                <a:latin typeface="Calibri"/>
                <a:ea typeface="Calibri"/>
                <a:cs typeface="Calibri"/>
                <a:sym typeface="Calibri"/>
              </a:rPr>
              <a:t>¿Cuál podría ser la probabilidad de que las 7 semillas germinen?</a:t>
            </a:r>
            <a:br>
              <a:rPr lang="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685800" marR="0" lvl="1" indent="-279400" algn="l" rtl="0">
              <a:lnSpc>
                <a:spcPct val="100000"/>
              </a:lnSpc>
              <a:spcBef>
                <a:spcPts val="0"/>
              </a:spcBef>
              <a:spcAft>
                <a:spcPts val="0"/>
              </a:spcAft>
              <a:buClr>
                <a:schemeClr val="dk1"/>
              </a:buClr>
              <a:buSzPts val="1800"/>
              <a:buFont typeface="Arial"/>
              <a:buAutoNum type="alphaLcPeriod"/>
            </a:pPr>
            <a:r>
              <a:rPr lang="es" sz="2000" dirty="0">
                <a:solidFill>
                  <a:schemeClr val="dk1"/>
                </a:solidFill>
                <a:latin typeface="Calibri"/>
                <a:ea typeface="Calibri"/>
                <a:cs typeface="Calibri"/>
                <a:sym typeface="Calibri"/>
              </a:rPr>
              <a:t>¿Cuál podría ser la probabilidad de que ninguna de las 7 semillas germine?</a:t>
            </a:r>
            <a:br>
              <a:rPr lang="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685800" lvl="1" indent="-298450">
              <a:buClr>
                <a:schemeClr val="dk1"/>
              </a:buClr>
              <a:buSzPts val="2100"/>
              <a:buFont typeface="Arial"/>
              <a:buAutoNum type="alphaLcPeriod"/>
            </a:pPr>
            <a:r>
              <a:rPr lang="es" sz="2000" dirty="0">
                <a:solidFill>
                  <a:schemeClr val="dk1"/>
                </a:solidFill>
                <a:latin typeface="Calibri"/>
                <a:ea typeface="Calibri"/>
                <a:cs typeface="Calibri"/>
                <a:sym typeface="Calibri"/>
              </a:rPr>
              <a:t>¿Cuá</a:t>
            </a:r>
            <a:r>
              <a:rPr lang="es-MX" sz="2000" dirty="0">
                <a:solidFill>
                  <a:schemeClr val="dk1"/>
                </a:solidFill>
                <a:latin typeface="Calibri"/>
                <a:ea typeface="Calibri"/>
                <a:cs typeface="Calibri"/>
                <a:sym typeface="Calibri"/>
              </a:rPr>
              <a:t>podría ser la probabilidad de que al menos 5 de las 7 semillas germinen?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0"/>
          <p:cNvSpPr txBox="1"/>
          <p:nvPr/>
        </p:nvSpPr>
        <p:spPr>
          <a:xfrm>
            <a:off x="520054" y="168525"/>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Veamos las respuestas</a:t>
            </a:r>
            <a:endParaRPr sz="3000" b="1" i="0" u="none" strike="noStrike" cap="none" dirty="0">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18" name="Google Shape;218;p40"/>
              <p:cNvSpPr txBox="1"/>
              <p:nvPr/>
            </p:nvSpPr>
            <p:spPr>
              <a:xfrm>
                <a:off x="520054" y="747048"/>
                <a:ext cx="8103900" cy="4162648"/>
              </a:xfrm>
              <a:prstGeom prst="rect">
                <a:avLst/>
              </a:prstGeom>
              <a:noFill/>
              <a:ln>
                <a:noFill/>
              </a:ln>
            </p:spPr>
            <p:txBody>
              <a:bodyPr spcFirstLastPara="1" wrap="square" lIns="68575" tIns="34275" rIns="68575" bIns="34275" anchor="t" anchorCtr="0">
                <a:spAutoFit/>
              </a:bodyPr>
              <a:lstStyle/>
              <a:p>
                <a:pPr marL="419100" marR="0" lvl="0" indent="-355600" algn="l" rtl="0">
                  <a:lnSpc>
                    <a:spcPct val="100000"/>
                  </a:lnSpc>
                  <a:spcBef>
                    <a:spcPts val="0"/>
                  </a:spcBef>
                  <a:spcAft>
                    <a:spcPts val="0"/>
                  </a:spcAft>
                  <a:buClr>
                    <a:schemeClr val="dk1"/>
                  </a:buClr>
                  <a:buSzPts val="1800"/>
                  <a:buFont typeface="Arial"/>
                  <a:buAutoNum type="arabicPeriod" startAt="3"/>
                </a:pPr>
                <a:r>
                  <a:rPr lang="es" sz="1800" dirty="0">
                    <a:solidFill>
                      <a:schemeClr val="dk1"/>
                    </a:solidFill>
                    <a:latin typeface="Calibri"/>
                    <a:ea typeface="Calibri"/>
                    <a:cs typeface="Calibri"/>
                    <a:sym typeface="Calibri"/>
                  </a:rPr>
                  <a:t> </a:t>
                </a:r>
              </a:p>
              <a:p>
                <a:pPr marL="0" marR="0" lvl="0" indent="457200" algn="l" rtl="0">
                  <a:lnSpc>
                    <a:spcPct val="100000"/>
                  </a:lnSpc>
                  <a:spcBef>
                    <a:spcPts val="0"/>
                  </a:spcBef>
                  <a:spcAft>
                    <a:spcPts val="0"/>
                  </a:spcAft>
                  <a:buNone/>
                </a:pPr>
                <a:r>
                  <a:rPr lang="es-CL" sz="1800" dirty="0">
                    <a:solidFill>
                      <a:schemeClr val="dk1"/>
                    </a:solidFill>
                    <a:latin typeface="Calibri"/>
                    <a:ea typeface="Calibri"/>
                    <a:cs typeface="Calibri"/>
                    <a:sym typeface="Calibri"/>
                  </a:rPr>
                  <a:t>a. </a:t>
                </a:r>
              </a:p>
              <a:p>
                <a:pPr marL="0" marR="0" lvl="0" indent="457200" algn="l" rtl="0">
                  <a:lnSpc>
                    <a:spcPct val="100000"/>
                  </a:lnSpc>
                  <a:spcBef>
                    <a:spcPts val="0"/>
                  </a:spcBef>
                  <a:spcAft>
                    <a:spcPts val="0"/>
                  </a:spcAft>
                  <a:buNone/>
                </a:pPr>
                <a:endParaRPr lang="es-CL" sz="1800" dirty="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None/>
                </a:pPr>
                <a:endParaRPr lang="es-CL" sz="1800" dirty="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None/>
                </a:pPr>
                <a:endParaRPr lang="es-CL" sz="1800" dirty="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None/>
                </a:pPr>
                <a:endParaRPr lang="es-CL" sz="1800" dirty="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None/>
                </a:pPr>
                <a:endParaRPr lang="es-CL" sz="1800" dirty="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None/>
                </a:pPr>
                <a:endParaRPr lang="es-CL" sz="1800" dirty="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None/>
                </a:pPr>
                <a:endParaRPr lang="es-CL" sz="1800" dirty="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None/>
                </a:pPr>
                <a:endParaRPr lang="es-CL" sz="1800" dirty="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None/>
                </a:pPr>
                <a:r>
                  <a:rPr lang="es-CL" sz="1800" dirty="0">
                    <a:solidFill>
                      <a:schemeClr val="dk1"/>
                    </a:solidFill>
                    <a:latin typeface="Calibri"/>
                    <a:ea typeface="Calibri"/>
                    <a:cs typeface="Calibri"/>
                    <a:sym typeface="Calibri"/>
                  </a:rPr>
                  <a:t>b. </a:t>
                </a:r>
                <a14:m>
                  <m:oMath xmlns:m="http://schemas.openxmlformats.org/officeDocument/2006/math">
                    <m:r>
                      <a:rPr lang="es-MX" sz="1600" b="0" i="1" smtClean="0">
                        <a:solidFill>
                          <a:schemeClr val="dk1"/>
                        </a:solidFill>
                        <a:latin typeface="Cambria Math" panose="02040503050406030204" pitchFamily="18" charset="0"/>
                        <a:ea typeface="Calibri"/>
                        <a:cs typeface="Calibri"/>
                        <a:sym typeface="Calibri"/>
                      </a:rPr>
                      <m:t>𝑃</m:t>
                    </m:r>
                    <m:d>
                      <m:dPr>
                        <m:ctrlPr>
                          <a:rPr lang="es-MX" sz="1600" b="0" i="1" smtClean="0">
                            <a:solidFill>
                              <a:schemeClr val="dk1"/>
                            </a:solidFill>
                            <a:latin typeface="Cambria Math" panose="02040503050406030204" pitchFamily="18" charset="0"/>
                            <a:ea typeface="Calibri"/>
                            <a:cs typeface="Calibri"/>
                            <a:sym typeface="Calibri"/>
                          </a:rPr>
                        </m:ctrlPr>
                      </m:dPr>
                      <m:e>
                        <m:r>
                          <a:rPr lang="es-MX" sz="1600" b="0" i="1" smtClean="0">
                            <a:solidFill>
                              <a:schemeClr val="dk1"/>
                            </a:solidFill>
                            <a:latin typeface="Cambria Math" panose="02040503050406030204" pitchFamily="18" charset="0"/>
                            <a:ea typeface="Calibri"/>
                            <a:cs typeface="Calibri"/>
                            <a:sym typeface="Calibri"/>
                          </a:rPr>
                          <m:t>𝑋</m:t>
                        </m:r>
                        <m:r>
                          <a:rPr lang="es-MX" sz="1600" b="0" i="1" smtClean="0">
                            <a:solidFill>
                              <a:schemeClr val="dk1"/>
                            </a:solidFill>
                            <a:latin typeface="Cambria Math" panose="02040503050406030204" pitchFamily="18" charset="0"/>
                            <a:ea typeface="Calibri"/>
                            <a:cs typeface="Calibri"/>
                            <a:sym typeface="Calibri"/>
                          </a:rPr>
                          <m:t>=7</m:t>
                        </m:r>
                      </m:e>
                    </m:d>
                    <m:r>
                      <a:rPr lang="es-MX" sz="1600" b="0" i="1" smtClean="0">
                        <a:solidFill>
                          <a:schemeClr val="dk1"/>
                        </a:solidFill>
                        <a:latin typeface="Cambria Math" panose="02040503050406030204" pitchFamily="18" charset="0"/>
                        <a:ea typeface="Calibri"/>
                        <a:cs typeface="Calibri"/>
                        <a:sym typeface="Calibri"/>
                      </a:rPr>
                      <m:t>=0,28</m:t>
                    </m:r>
                  </m:oMath>
                </a14:m>
                <a:endParaRPr lang="es-CL" sz="1600" dirty="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None/>
                </a:pPr>
                <a:endParaRPr lang="es-CL" sz="1600" dirty="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None/>
                </a:pPr>
                <a:r>
                  <a:rPr lang="es-CL" sz="1800" dirty="0">
                    <a:solidFill>
                      <a:schemeClr val="dk1"/>
                    </a:solidFill>
                    <a:latin typeface="Calibri"/>
                    <a:ea typeface="Calibri"/>
                    <a:cs typeface="Calibri"/>
                    <a:sym typeface="Calibri"/>
                  </a:rPr>
                  <a:t>c. </a:t>
                </a:r>
                <a14:m>
                  <m:oMath xmlns:m="http://schemas.openxmlformats.org/officeDocument/2006/math">
                    <m:r>
                      <a:rPr lang="es-MX" sz="1600" b="0" i="1" smtClean="0">
                        <a:solidFill>
                          <a:schemeClr val="dk1"/>
                        </a:solidFill>
                        <a:latin typeface="Cambria Math" panose="02040503050406030204" pitchFamily="18" charset="0"/>
                        <a:ea typeface="Calibri"/>
                        <a:cs typeface="Calibri"/>
                        <a:sym typeface="Calibri"/>
                      </a:rPr>
                      <m:t>𝑃</m:t>
                    </m:r>
                    <m:d>
                      <m:dPr>
                        <m:ctrlPr>
                          <a:rPr lang="es-MX" sz="1600" b="0" i="1" smtClean="0">
                            <a:solidFill>
                              <a:schemeClr val="dk1"/>
                            </a:solidFill>
                            <a:latin typeface="Cambria Math" panose="02040503050406030204" pitchFamily="18" charset="0"/>
                            <a:ea typeface="Calibri"/>
                            <a:cs typeface="Calibri"/>
                            <a:sym typeface="Calibri"/>
                          </a:rPr>
                        </m:ctrlPr>
                      </m:dPr>
                      <m:e>
                        <m:r>
                          <a:rPr lang="es-MX" sz="1600" b="0" i="1" smtClean="0">
                            <a:solidFill>
                              <a:schemeClr val="dk1"/>
                            </a:solidFill>
                            <a:latin typeface="Cambria Math" panose="02040503050406030204" pitchFamily="18" charset="0"/>
                            <a:ea typeface="Calibri"/>
                            <a:cs typeface="Calibri"/>
                            <a:sym typeface="Calibri"/>
                          </a:rPr>
                          <m:t>𝑋</m:t>
                        </m:r>
                        <m:r>
                          <a:rPr lang="es-MX" sz="1600" b="0" i="1" smtClean="0">
                            <a:solidFill>
                              <a:schemeClr val="dk1"/>
                            </a:solidFill>
                            <a:latin typeface="Cambria Math" panose="02040503050406030204" pitchFamily="18" charset="0"/>
                            <a:ea typeface="Calibri"/>
                            <a:cs typeface="Calibri"/>
                            <a:sym typeface="Calibri"/>
                          </a:rPr>
                          <m:t>=0</m:t>
                        </m:r>
                      </m:e>
                    </m:d>
                    <m:r>
                      <a:rPr lang="es-MX" sz="1600" b="0" i="1" smtClean="0">
                        <a:solidFill>
                          <a:schemeClr val="dk1"/>
                        </a:solidFill>
                        <a:latin typeface="Cambria Math" panose="02040503050406030204" pitchFamily="18" charset="0"/>
                        <a:ea typeface="Calibri"/>
                        <a:cs typeface="Calibri"/>
                        <a:sym typeface="Calibri"/>
                      </a:rPr>
                      <m:t>=0</m:t>
                    </m:r>
                  </m:oMath>
                </a14:m>
                <a:endParaRPr lang="es-CL" sz="1600" dirty="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None/>
                </a:pPr>
                <a:endParaRPr lang="es-CL" sz="1600" dirty="0">
                  <a:solidFill>
                    <a:schemeClr val="dk1"/>
                  </a:solidFill>
                  <a:latin typeface="Calibri"/>
                  <a:ea typeface="Calibri"/>
                  <a:cs typeface="Calibri"/>
                  <a:sym typeface="Calibri"/>
                </a:endParaRPr>
              </a:p>
              <a:p>
                <a:pPr marL="0" marR="0" lvl="0" indent="457200" algn="l" rtl="0">
                  <a:lnSpc>
                    <a:spcPct val="100000"/>
                  </a:lnSpc>
                  <a:spcBef>
                    <a:spcPts val="0"/>
                  </a:spcBef>
                  <a:spcAft>
                    <a:spcPts val="0"/>
                  </a:spcAft>
                  <a:buNone/>
                </a:pPr>
                <a:r>
                  <a:rPr lang="es-CL" sz="1800" dirty="0">
                    <a:solidFill>
                      <a:schemeClr val="dk1"/>
                    </a:solidFill>
                    <a:latin typeface="Calibri"/>
                    <a:ea typeface="Calibri"/>
                    <a:cs typeface="Calibri"/>
                    <a:sym typeface="Calibri"/>
                  </a:rPr>
                  <a:t>d. </a:t>
                </a:r>
                <a14:m>
                  <m:oMath xmlns:m="http://schemas.openxmlformats.org/officeDocument/2006/math">
                    <m:r>
                      <a:rPr lang="es-MX" sz="1600" b="0" i="1" smtClean="0">
                        <a:solidFill>
                          <a:schemeClr val="dk1"/>
                        </a:solidFill>
                        <a:latin typeface="Cambria Math" panose="02040503050406030204" pitchFamily="18" charset="0"/>
                        <a:ea typeface="Calibri"/>
                        <a:cs typeface="Calibri"/>
                        <a:sym typeface="Calibri"/>
                      </a:rPr>
                      <m:t>𝑃</m:t>
                    </m:r>
                    <m:d>
                      <m:dPr>
                        <m:ctrlPr>
                          <a:rPr lang="es-MX" sz="1600" b="0" i="1" smtClean="0">
                            <a:solidFill>
                              <a:schemeClr val="dk1"/>
                            </a:solidFill>
                            <a:latin typeface="Cambria Math" panose="02040503050406030204" pitchFamily="18" charset="0"/>
                            <a:ea typeface="Calibri"/>
                            <a:cs typeface="Calibri"/>
                            <a:sym typeface="Calibri"/>
                          </a:rPr>
                        </m:ctrlPr>
                      </m:dPr>
                      <m:e>
                        <m:r>
                          <a:rPr lang="es-MX" sz="1600" b="0" i="1" smtClean="0">
                            <a:solidFill>
                              <a:schemeClr val="dk1"/>
                            </a:solidFill>
                            <a:latin typeface="Cambria Math" panose="02040503050406030204" pitchFamily="18" charset="0"/>
                            <a:ea typeface="Calibri"/>
                            <a:cs typeface="Calibri"/>
                            <a:sym typeface="Calibri"/>
                          </a:rPr>
                          <m:t>𝑋</m:t>
                        </m:r>
                        <m:r>
                          <a:rPr lang="es-MX" sz="1600" i="1">
                            <a:solidFill>
                              <a:schemeClr val="dk1"/>
                            </a:solidFill>
                            <a:latin typeface="Cambria Math" panose="02040503050406030204" pitchFamily="18" charset="0"/>
                            <a:ea typeface="Calibri"/>
                            <a:cs typeface="Calibri"/>
                            <a:sym typeface="Calibri"/>
                          </a:rPr>
                          <m:t>≥</m:t>
                        </m:r>
                        <m:r>
                          <a:rPr lang="es-MX" sz="1600" b="0" i="1" smtClean="0">
                            <a:solidFill>
                              <a:schemeClr val="dk1"/>
                            </a:solidFill>
                            <a:latin typeface="Cambria Math" panose="02040503050406030204" pitchFamily="18" charset="0"/>
                            <a:ea typeface="Calibri"/>
                            <a:cs typeface="Calibri"/>
                            <a:sym typeface="Calibri"/>
                          </a:rPr>
                          <m:t>1</m:t>
                        </m:r>
                      </m:e>
                    </m:d>
                    <m:r>
                      <a:rPr lang="es-MX" sz="1600" b="0" i="1" smtClean="0">
                        <a:solidFill>
                          <a:schemeClr val="dk1"/>
                        </a:solidFill>
                        <a:latin typeface="Cambria Math" panose="02040503050406030204" pitchFamily="18" charset="0"/>
                        <a:ea typeface="Calibri"/>
                        <a:cs typeface="Calibri"/>
                        <a:sym typeface="Calibri"/>
                      </a:rPr>
                      <m:t>=</m:t>
                    </m:r>
                    <m:r>
                      <a:rPr lang="es-MX" sz="1600" b="0" i="1" smtClean="0">
                        <a:solidFill>
                          <a:schemeClr val="dk1"/>
                        </a:solidFill>
                        <a:latin typeface="Cambria Math" panose="02040503050406030204" pitchFamily="18" charset="0"/>
                        <a:ea typeface="Calibri"/>
                        <a:cs typeface="Calibri"/>
                        <a:sym typeface="Calibri"/>
                      </a:rPr>
                      <m:t>𝑃</m:t>
                    </m:r>
                    <m:d>
                      <m:dPr>
                        <m:ctrlPr>
                          <a:rPr lang="es-MX" sz="1600" b="0" i="1" smtClean="0">
                            <a:solidFill>
                              <a:schemeClr val="dk1"/>
                            </a:solidFill>
                            <a:latin typeface="Cambria Math" panose="02040503050406030204" pitchFamily="18" charset="0"/>
                            <a:ea typeface="Calibri"/>
                            <a:cs typeface="Calibri"/>
                            <a:sym typeface="Calibri"/>
                          </a:rPr>
                        </m:ctrlPr>
                      </m:dPr>
                      <m:e>
                        <m:r>
                          <a:rPr lang="es-MX" sz="1600" b="0" i="1" smtClean="0">
                            <a:solidFill>
                              <a:schemeClr val="dk1"/>
                            </a:solidFill>
                            <a:latin typeface="Cambria Math" panose="02040503050406030204" pitchFamily="18" charset="0"/>
                            <a:ea typeface="Calibri"/>
                            <a:cs typeface="Calibri"/>
                            <a:sym typeface="Calibri"/>
                          </a:rPr>
                          <m:t>𝑋</m:t>
                        </m:r>
                        <m:r>
                          <a:rPr lang="es-MX" sz="1600" b="0" i="1" smtClean="0">
                            <a:solidFill>
                              <a:schemeClr val="dk1"/>
                            </a:solidFill>
                            <a:latin typeface="Cambria Math" panose="02040503050406030204" pitchFamily="18" charset="0"/>
                            <a:ea typeface="Calibri"/>
                            <a:cs typeface="Calibri"/>
                            <a:sym typeface="Calibri"/>
                          </a:rPr>
                          <m:t>=5</m:t>
                        </m:r>
                      </m:e>
                    </m:d>
                    <m:r>
                      <a:rPr lang="es-MX" sz="1600" b="0" i="1" smtClean="0">
                        <a:solidFill>
                          <a:schemeClr val="dk1"/>
                        </a:solidFill>
                        <a:latin typeface="Cambria Math" panose="02040503050406030204" pitchFamily="18" charset="0"/>
                        <a:ea typeface="Calibri"/>
                        <a:cs typeface="Calibri"/>
                        <a:sym typeface="Calibri"/>
                      </a:rPr>
                      <m:t>+</m:t>
                    </m:r>
                    <m:r>
                      <a:rPr lang="es-MX" sz="1600" b="0" i="1" smtClean="0">
                        <a:solidFill>
                          <a:schemeClr val="dk1"/>
                        </a:solidFill>
                        <a:latin typeface="Cambria Math" panose="02040503050406030204" pitchFamily="18" charset="0"/>
                        <a:ea typeface="Calibri"/>
                        <a:cs typeface="Calibri"/>
                        <a:sym typeface="Calibri"/>
                      </a:rPr>
                      <m:t>𝑃</m:t>
                    </m:r>
                    <m:d>
                      <m:dPr>
                        <m:ctrlPr>
                          <a:rPr lang="es-MX" sz="1600" b="0" i="1" smtClean="0">
                            <a:solidFill>
                              <a:schemeClr val="dk1"/>
                            </a:solidFill>
                            <a:latin typeface="Cambria Math" panose="02040503050406030204" pitchFamily="18" charset="0"/>
                            <a:ea typeface="Calibri"/>
                            <a:cs typeface="Calibri"/>
                            <a:sym typeface="Calibri"/>
                          </a:rPr>
                        </m:ctrlPr>
                      </m:dPr>
                      <m:e>
                        <m:r>
                          <a:rPr lang="es-MX" sz="1600" b="0" i="1" smtClean="0">
                            <a:solidFill>
                              <a:schemeClr val="dk1"/>
                            </a:solidFill>
                            <a:latin typeface="Cambria Math" panose="02040503050406030204" pitchFamily="18" charset="0"/>
                            <a:ea typeface="Calibri"/>
                            <a:cs typeface="Calibri"/>
                            <a:sym typeface="Calibri"/>
                          </a:rPr>
                          <m:t>𝑋</m:t>
                        </m:r>
                        <m:r>
                          <a:rPr lang="es-MX" sz="1600" b="0" i="1" smtClean="0">
                            <a:solidFill>
                              <a:schemeClr val="dk1"/>
                            </a:solidFill>
                            <a:latin typeface="Cambria Math" panose="02040503050406030204" pitchFamily="18" charset="0"/>
                            <a:ea typeface="Calibri"/>
                            <a:cs typeface="Calibri"/>
                            <a:sym typeface="Calibri"/>
                          </a:rPr>
                          <m:t>=6</m:t>
                        </m:r>
                      </m:e>
                    </m:d>
                    <m:r>
                      <a:rPr lang="es-MX" sz="1600" b="0" i="1" smtClean="0">
                        <a:solidFill>
                          <a:schemeClr val="dk1"/>
                        </a:solidFill>
                        <a:latin typeface="Cambria Math" panose="02040503050406030204" pitchFamily="18" charset="0"/>
                        <a:ea typeface="Calibri"/>
                        <a:cs typeface="Calibri"/>
                        <a:sym typeface="Calibri"/>
                      </a:rPr>
                      <m:t>+</m:t>
                    </m:r>
                    <m:r>
                      <a:rPr lang="es-MX" sz="1600" b="0" i="1" smtClean="0">
                        <a:solidFill>
                          <a:schemeClr val="dk1"/>
                        </a:solidFill>
                        <a:latin typeface="Cambria Math" panose="02040503050406030204" pitchFamily="18" charset="0"/>
                        <a:ea typeface="Calibri"/>
                        <a:cs typeface="Calibri"/>
                        <a:sym typeface="Calibri"/>
                      </a:rPr>
                      <m:t>𝑃</m:t>
                    </m:r>
                    <m:d>
                      <m:dPr>
                        <m:ctrlPr>
                          <a:rPr lang="es-MX" sz="1600" b="0" i="1" smtClean="0">
                            <a:solidFill>
                              <a:schemeClr val="dk1"/>
                            </a:solidFill>
                            <a:latin typeface="Cambria Math" panose="02040503050406030204" pitchFamily="18" charset="0"/>
                            <a:ea typeface="Calibri"/>
                            <a:cs typeface="Calibri"/>
                            <a:sym typeface="Calibri"/>
                          </a:rPr>
                        </m:ctrlPr>
                      </m:dPr>
                      <m:e>
                        <m:r>
                          <a:rPr lang="es-MX" sz="1600" b="0" i="1" smtClean="0">
                            <a:solidFill>
                              <a:schemeClr val="dk1"/>
                            </a:solidFill>
                            <a:latin typeface="Cambria Math" panose="02040503050406030204" pitchFamily="18" charset="0"/>
                            <a:ea typeface="Calibri"/>
                            <a:cs typeface="Calibri"/>
                            <a:sym typeface="Calibri"/>
                          </a:rPr>
                          <m:t>𝑋</m:t>
                        </m:r>
                        <m:r>
                          <a:rPr lang="es-MX" sz="1600" b="0" i="1" smtClean="0">
                            <a:solidFill>
                              <a:schemeClr val="dk1"/>
                            </a:solidFill>
                            <a:latin typeface="Cambria Math" panose="02040503050406030204" pitchFamily="18" charset="0"/>
                            <a:ea typeface="Calibri"/>
                            <a:cs typeface="Calibri"/>
                            <a:sym typeface="Calibri"/>
                          </a:rPr>
                          <m:t>=7</m:t>
                        </m:r>
                      </m:e>
                    </m:d>
                    <m:r>
                      <a:rPr lang="es-MX" sz="1600" b="0" i="1" smtClean="0">
                        <a:solidFill>
                          <a:schemeClr val="dk1"/>
                        </a:solidFill>
                        <a:latin typeface="Cambria Math" panose="02040503050406030204" pitchFamily="18" charset="0"/>
                        <a:ea typeface="Calibri"/>
                        <a:cs typeface="Calibri"/>
                        <a:sym typeface="Calibri"/>
                      </a:rPr>
                      <m:t>=0,24+0,39+0,28=0,91</m:t>
                    </m:r>
                  </m:oMath>
                </a14:m>
                <a:endParaRPr lang="es-CL" sz="1600" dirty="0">
                  <a:solidFill>
                    <a:schemeClr val="dk1"/>
                  </a:solidFill>
                  <a:latin typeface="Calibri"/>
                  <a:ea typeface="Calibri"/>
                  <a:cs typeface="Calibri"/>
                  <a:sym typeface="Calibri"/>
                </a:endParaRPr>
              </a:p>
            </p:txBody>
          </p:sp>
        </mc:Choice>
        <mc:Fallback xmlns="">
          <p:sp>
            <p:nvSpPr>
              <p:cNvPr id="218" name="Google Shape;218;p40"/>
              <p:cNvSpPr txBox="1">
                <a:spLocks noRot="1" noChangeAspect="1" noMove="1" noResize="1" noEditPoints="1" noAdjustHandles="1" noChangeArrowheads="1" noChangeShapeType="1" noTextEdit="1"/>
              </p:cNvSpPr>
              <p:nvPr/>
            </p:nvSpPr>
            <p:spPr>
              <a:xfrm>
                <a:off x="520054" y="747048"/>
                <a:ext cx="8103900" cy="4162648"/>
              </a:xfrm>
              <a:prstGeom prst="rect">
                <a:avLst/>
              </a:prstGeom>
              <a:blipFill>
                <a:blip r:embed="rId3"/>
                <a:stretch>
                  <a:fillRect l="-150" t="-1173" b="-1760"/>
                </a:stretch>
              </a:blipFill>
              <a:ln>
                <a:noFill/>
              </a:ln>
            </p:spPr>
            <p:txBody>
              <a:bodyPr/>
              <a:lstStyle/>
              <a:p>
                <a:r>
                  <a:rPr lang="es-CL">
                    <a:noFill/>
                  </a:rPr>
                  <a:t> </a:t>
                </a:r>
              </a:p>
            </p:txBody>
          </p:sp>
        </mc:Fallback>
      </mc:AlternateContent>
      <p:pic>
        <p:nvPicPr>
          <p:cNvPr id="219" name="Google Shape;219;p40"/>
          <p:cNvPicPr preferRelativeResize="0"/>
          <p:nvPr/>
        </p:nvPicPr>
        <p:blipFill>
          <a:blip r:embed="rId4">
            <a:alphaModFix/>
          </a:blip>
          <a:stretch>
            <a:fillRect/>
          </a:stretch>
        </p:blipFill>
        <p:spPr>
          <a:xfrm>
            <a:off x="1285629" y="564168"/>
            <a:ext cx="4593350" cy="290568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1"/>
          <p:cNvSpPr txBox="1"/>
          <p:nvPr/>
        </p:nvSpPr>
        <p:spPr>
          <a:xfrm>
            <a:off x="510003" y="470760"/>
            <a:ext cx="5262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Distribución binomial</a:t>
            </a:r>
            <a:endParaRPr sz="3000" b="1" i="0" u="none" strike="noStrike" cap="none" dirty="0">
              <a:solidFill>
                <a:srgbClr val="423B71"/>
              </a:solidFill>
              <a:latin typeface="Calibri"/>
              <a:ea typeface="Calibri"/>
              <a:cs typeface="Calibri"/>
              <a:sym typeface="Calibri"/>
            </a:endParaRPr>
          </a:p>
        </p:txBody>
      </p:sp>
      <p:sp>
        <p:nvSpPr>
          <p:cNvPr id="226" name="Google Shape;226;p41"/>
          <p:cNvSpPr txBox="1"/>
          <p:nvPr/>
        </p:nvSpPr>
        <p:spPr>
          <a:xfrm>
            <a:off x="796100" y="1242350"/>
            <a:ext cx="7254300" cy="3262401"/>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Hasta ahora hemos usado frecuencias relativas para estimar las probabilidades.</a:t>
            </a:r>
            <a:br>
              <a:rPr lang="es" sz="2000" dirty="0">
                <a:solidFill>
                  <a:schemeClr val="dk1"/>
                </a:solidFill>
                <a:latin typeface="Calibri"/>
                <a:ea typeface="Calibri"/>
                <a:cs typeface="Calibri"/>
                <a:sym typeface="Calibri"/>
              </a:rPr>
            </a:br>
            <a:r>
              <a:rPr lang="es" sz="2000"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Nunito"/>
              <a:buChar char="●"/>
            </a:pPr>
            <a:r>
              <a:rPr lang="es" sz="2000" dirty="0">
                <a:solidFill>
                  <a:schemeClr val="dk1"/>
                </a:solidFill>
                <a:latin typeface="Calibri"/>
                <a:ea typeface="Calibri"/>
                <a:cs typeface="Calibri"/>
                <a:sym typeface="Calibri"/>
              </a:rPr>
              <a:t>Para determinar el valor exacto de estas probabilidades podemos recurrir a la </a:t>
            </a:r>
            <a:r>
              <a:rPr lang="es" sz="2000" b="1" dirty="0">
                <a:solidFill>
                  <a:schemeClr val="dk1"/>
                </a:solidFill>
                <a:latin typeface="Calibri"/>
                <a:ea typeface="Calibri"/>
                <a:cs typeface="Calibri"/>
                <a:sym typeface="Calibri"/>
              </a:rPr>
              <a:t>distribución binomial</a:t>
            </a:r>
            <a:r>
              <a:rPr lang="es" sz="2000" dirty="0">
                <a:solidFill>
                  <a:schemeClr val="dk1"/>
                </a:solidFill>
                <a:latin typeface="Calibri"/>
                <a:ea typeface="Calibri"/>
                <a:cs typeface="Calibri"/>
                <a:sym typeface="Calibri"/>
              </a:rPr>
              <a:t>.</a:t>
            </a:r>
            <a:br>
              <a:rPr lang="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La distribución binomial permite calcular las probabilidades de situaciones en las que se repite un experimento dicotómico, donde la probabilidad de cada uno de esos resultados es constante.</a:t>
            </a:r>
            <a:endParaRPr sz="2000" dirty="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42"/>
          <p:cNvSpPr txBox="1"/>
          <p:nvPr/>
        </p:nvSpPr>
        <p:spPr>
          <a:xfrm>
            <a:off x="510003" y="470760"/>
            <a:ext cx="5262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Germinación de semillas</a:t>
            </a:r>
            <a:endParaRPr sz="3000" b="1" i="0" u="none" strike="noStrike" cap="none" dirty="0">
              <a:solidFill>
                <a:srgbClr val="423B71"/>
              </a:solidFill>
              <a:latin typeface="Calibri"/>
              <a:ea typeface="Calibri"/>
              <a:cs typeface="Calibri"/>
              <a:sym typeface="Calibri"/>
            </a:endParaRPr>
          </a:p>
        </p:txBody>
      </p:sp>
      <p:sp>
        <p:nvSpPr>
          <p:cNvPr id="232" name="Google Shape;232;p42"/>
          <p:cNvSpPr txBox="1"/>
          <p:nvPr/>
        </p:nvSpPr>
        <p:spPr>
          <a:xfrm>
            <a:off x="796100" y="1242350"/>
            <a:ext cx="7254300" cy="2339072"/>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Font typeface="Calibri"/>
              <a:buAutoNum type="arabicPeriod"/>
            </a:pPr>
            <a:r>
              <a:rPr lang="es" sz="2000" dirty="0">
                <a:solidFill>
                  <a:schemeClr val="dk1"/>
                </a:solidFill>
                <a:latin typeface="Calibri"/>
                <a:ea typeface="Calibri"/>
                <a:cs typeface="Calibri"/>
                <a:sym typeface="Calibri"/>
              </a:rPr>
              <a:t>En la situación de la germinación de las semillas que estamos analizando, ¿cuál sería el experimento aleatorio dicotómico que se repite?</a:t>
            </a:r>
            <a:br>
              <a:rPr lang="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a:pPr>
            <a:r>
              <a:rPr lang="es" sz="2000" dirty="0">
                <a:solidFill>
                  <a:schemeClr val="dk1"/>
                </a:solidFill>
                <a:latin typeface="Calibri"/>
                <a:ea typeface="Calibri"/>
                <a:cs typeface="Calibri"/>
                <a:sym typeface="Calibri"/>
              </a:rPr>
              <a:t>¿Cuáles serían los dos resultados posibles de este experimento?</a:t>
            </a:r>
            <a:br>
              <a:rPr lang="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a:pPr>
            <a:r>
              <a:rPr lang="es" sz="2000" dirty="0">
                <a:solidFill>
                  <a:schemeClr val="dk1"/>
                </a:solidFill>
                <a:latin typeface="Calibri"/>
                <a:ea typeface="Calibri"/>
                <a:cs typeface="Calibri"/>
                <a:sym typeface="Calibri"/>
              </a:rPr>
              <a:t>¿Cuántas veces se repite el experimento?</a:t>
            </a:r>
            <a:endParaRPr sz="2000"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p:nvPr/>
        </p:nvSpPr>
        <p:spPr>
          <a:xfrm>
            <a:off x="510003" y="470760"/>
            <a:ext cx="5262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Germinación de semillas</a:t>
            </a:r>
            <a:endParaRPr sz="3000" b="1" i="0" u="none" strike="noStrike" cap="none" dirty="0">
              <a:solidFill>
                <a:srgbClr val="423B71"/>
              </a:solidFill>
              <a:latin typeface="Calibri"/>
              <a:ea typeface="Calibri"/>
              <a:cs typeface="Calibri"/>
              <a:sym typeface="Calibri"/>
            </a:endParaRPr>
          </a:p>
        </p:txBody>
      </p:sp>
      <p:sp>
        <p:nvSpPr>
          <p:cNvPr id="238" name="Google Shape;238;p43"/>
          <p:cNvSpPr txBox="1"/>
          <p:nvPr/>
        </p:nvSpPr>
        <p:spPr>
          <a:xfrm>
            <a:off x="796100" y="880125"/>
            <a:ext cx="7254300" cy="15699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En la situación de la germinación de las semillas que estamos analizando, ¿cuál sería el experimento aleatorio dicotómico que se repite?</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¿Cuáles serían los dos resultados posibles de este experimento?</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a:pPr>
            <a:r>
              <a:rPr lang="es" sz="1800">
                <a:solidFill>
                  <a:schemeClr val="dk1"/>
                </a:solidFill>
                <a:latin typeface="Calibri"/>
                <a:ea typeface="Calibri"/>
                <a:cs typeface="Calibri"/>
                <a:sym typeface="Calibri"/>
              </a:rPr>
              <a:t>¿Cuántas veces se repite el experimento?</a:t>
            </a:r>
            <a:endParaRPr sz="1800">
              <a:solidFill>
                <a:schemeClr val="dk1"/>
              </a:solidFill>
              <a:latin typeface="Calibri"/>
              <a:ea typeface="Calibri"/>
              <a:cs typeface="Calibri"/>
              <a:sym typeface="Calibri"/>
            </a:endParaRPr>
          </a:p>
        </p:txBody>
      </p:sp>
      <p:sp>
        <p:nvSpPr>
          <p:cNvPr id="239" name="Google Shape;239;p43"/>
          <p:cNvSpPr txBox="1"/>
          <p:nvPr/>
        </p:nvSpPr>
        <p:spPr>
          <a:xfrm>
            <a:off x="969500" y="3016950"/>
            <a:ext cx="7080900" cy="1847100"/>
          </a:xfrm>
          <a:prstGeom prst="rect">
            <a:avLst/>
          </a:prstGeom>
          <a:solidFill>
            <a:schemeClr val="lt2"/>
          </a:solid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Font typeface="Calibri"/>
              <a:buAutoNum type="arabicPeriod"/>
            </a:pPr>
            <a:r>
              <a:rPr lang="es" sz="1800" dirty="0">
                <a:solidFill>
                  <a:schemeClr val="dk1"/>
                </a:solidFill>
                <a:latin typeface="Calibri"/>
                <a:ea typeface="Calibri"/>
                <a:cs typeface="Calibri"/>
                <a:sym typeface="Calibri"/>
              </a:rPr>
              <a:t>Sembrar una semilla y observar si germina o no.</a:t>
            </a:r>
            <a:br>
              <a:rPr lang="e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a:pPr>
            <a:r>
              <a:rPr lang="es" sz="1800" dirty="0">
                <a:solidFill>
                  <a:schemeClr val="dk1"/>
                </a:solidFill>
                <a:latin typeface="Calibri"/>
                <a:ea typeface="Calibri"/>
                <a:cs typeface="Calibri"/>
                <a:sym typeface="Calibri"/>
              </a:rPr>
              <a:t>Los dos resultados posibles de este experimento son: la semilla germina - la semilla no germina.</a:t>
            </a:r>
            <a:br>
              <a:rPr lang="e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a:pPr>
            <a:r>
              <a:rPr lang="es" sz="1800" dirty="0">
                <a:solidFill>
                  <a:schemeClr val="dk1"/>
                </a:solidFill>
                <a:latin typeface="Calibri"/>
                <a:ea typeface="Calibri"/>
                <a:cs typeface="Calibri"/>
                <a:sym typeface="Calibri"/>
              </a:rPr>
              <a:t>El experimento se repite 7 veces, (se siembran 7 semillas).  </a:t>
            </a:r>
            <a:endParaRPr sz="1800" dirty="0">
              <a:latin typeface="Calibri"/>
              <a:ea typeface="Calibri"/>
              <a:cs typeface="Calibri"/>
              <a:sym typeface="Calibri"/>
            </a:endParaRPr>
          </a:p>
        </p:txBody>
      </p:sp>
      <p:sp>
        <p:nvSpPr>
          <p:cNvPr id="240" name="Google Shape;240;p43"/>
          <p:cNvSpPr txBox="1"/>
          <p:nvPr/>
        </p:nvSpPr>
        <p:spPr>
          <a:xfrm>
            <a:off x="510003" y="2418710"/>
            <a:ext cx="5262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Respuestas:</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44"/>
          <p:cNvSpPr txBox="1"/>
          <p:nvPr/>
        </p:nvSpPr>
        <p:spPr>
          <a:xfrm>
            <a:off x="510003" y="470760"/>
            <a:ext cx="5262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Distribución binomial</a:t>
            </a:r>
            <a:endParaRPr sz="3000" b="1" i="0" u="none" strike="noStrike" cap="none" dirty="0">
              <a:solidFill>
                <a:srgbClr val="423B71"/>
              </a:solidFill>
              <a:latin typeface="Calibri"/>
              <a:ea typeface="Calibri"/>
              <a:cs typeface="Calibri"/>
              <a:sym typeface="Calibri"/>
            </a:endParaRPr>
          </a:p>
        </p:txBody>
      </p:sp>
      <p:sp>
        <p:nvSpPr>
          <p:cNvPr id="246" name="Google Shape;246;p44"/>
          <p:cNvSpPr txBox="1"/>
          <p:nvPr/>
        </p:nvSpPr>
        <p:spPr>
          <a:xfrm>
            <a:off x="796100" y="1242350"/>
            <a:ext cx="7547400" cy="3262401"/>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Por conveniencia, los resultados posibles del experimento aleatorio se consideran como “éxito” y el otro como “fracaso”.</a:t>
            </a:r>
            <a:br>
              <a:rPr lang="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Cada vez que se realiza el experimento la probabilidad de éxito </a:t>
            </a:r>
            <a:r>
              <a:rPr lang="es" sz="2000" i="1" dirty="0">
                <a:solidFill>
                  <a:schemeClr val="dk1"/>
                </a:solidFill>
                <a:latin typeface="Cambria Math"/>
                <a:ea typeface="Cambria Math"/>
                <a:cs typeface="Cambria Math"/>
                <a:sym typeface="Cambria Math"/>
              </a:rPr>
              <a:t>p</a:t>
            </a:r>
            <a:r>
              <a:rPr lang="es" sz="2000" dirty="0">
                <a:solidFill>
                  <a:schemeClr val="dk1"/>
                </a:solidFill>
                <a:latin typeface="Calibri"/>
                <a:ea typeface="Calibri"/>
                <a:cs typeface="Calibri"/>
                <a:sym typeface="Calibri"/>
              </a:rPr>
              <a:t> es siempre la misma.</a:t>
            </a:r>
            <a:br>
              <a:rPr lang="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La probabilidad de fracaso </a:t>
            </a:r>
            <a:r>
              <a:rPr lang="es" sz="2000" i="1" dirty="0">
                <a:solidFill>
                  <a:schemeClr val="dk1"/>
                </a:solidFill>
                <a:latin typeface="Cambria Math"/>
                <a:ea typeface="Cambria Math"/>
                <a:cs typeface="Cambria Math"/>
                <a:sym typeface="Cambria Math"/>
              </a:rPr>
              <a:t>1 - p</a:t>
            </a:r>
            <a:r>
              <a:rPr lang="es" sz="2000" dirty="0">
                <a:solidFill>
                  <a:schemeClr val="dk1"/>
                </a:solidFill>
                <a:latin typeface="Calibri"/>
                <a:ea typeface="Calibri"/>
                <a:cs typeface="Calibri"/>
                <a:sym typeface="Calibri"/>
              </a:rPr>
              <a:t> también es constante en cada repetición.</a:t>
            </a:r>
            <a:br>
              <a:rPr lang="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Las </a:t>
            </a:r>
            <a:r>
              <a:rPr lang="es" sz="2000" i="1" dirty="0">
                <a:solidFill>
                  <a:schemeClr val="dk1"/>
                </a:solidFill>
                <a:latin typeface="Cambria Math"/>
                <a:ea typeface="Cambria Math"/>
                <a:cs typeface="Cambria Math"/>
                <a:sym typeface="Cambria Math"/>
              </a:rPr>
              <a:t>n</a:t>
            </a:r>
            <a:r>
              <a:rPr lang="es" sz="2000" dirty="0">
                <a:solidFill>
                  <a:schemeClr val="dk1"/>
                </a:solidFill>
                <a:latin typeface="Calibri"/>
                <a:ea typeface="Calibri"/>
                <a:cs typeface="Calibri"/>
                <a:sym typeface="Calibri"/>
              </a:rPr>
              <a:t> repeticiones del experimento son independientes. </a:t>
            </a:r>
            <a:endParaRPr sz="2000" dirty="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7"/>
          <p:cNvSpPr txBox="1"/>
          <p:nvPr/>
        </p:nvSpPr>
        <p:spPr>
          <a:xfrm>
            <a:off x="376405" y="231648"/>
            <a:ext cx="72141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Germinación de semillas</a:t>
            </a:r>
            <a:endParaRPr sz="3000" b="1" i="0" u="none" strike="noStrike" cap="none" dirty="0">
              <a:solidFill>
                <a:srgbClr val="423B71"/>
              </a:solidFill>
              <a:latin typeface="Calibri"/>
              <a:ea typeface="Calibri"/>
              <a:cs typeface="Calibri"/>
              <a:sym typeface="Calibri"/>
            </a:endParaRPr>
          </a:p>
        </p:txBody>
      </p:sp>
      <p:pic>
        <p:nvPicPr>
          <p:cNvPr id="2" name="Picture 1">
            <a:extLst>
              <a:ext uri="{FF2B5EF4-FFF2-40B4-BE49-F238E27FC236}">
                <a16:creationId xmlns:a16="http://schemas.microsoft.com/office/drawing/2014/main" id="{B05634A8-5F0B-A729-D0AB-525CACA720F0}"/>
              </a:ext>
            </a:extLst>
          </p:cNvPr>
          <p:cNvPicPr>
            <a:picLocks noChangeAspect="1"/>
          </p:cNvPicPr>
          <p:nvPr/>
        </p:nvPicPr>
        <p:blipFill>
          <a:blip r:embed="rId3"/>
          <a:stretch>
            <a:fillRect/>
          </a:stretch>
        </p:blipFill>
        <p:spPr>
          <a:xfrm>
            <a:off x="2270189" y="1450848"/>
            <a:ext cx="4603621" cy="3351276"/>
          </a:xfrm>
          <a:prstGeom prst="rect">
            <a:avLst/>
          </a:prstGeom>
        </p:spPr>
      </p:pic>
      <p:sp>
        <p:nvSpPr>
          <p:cNvPr id="3" name="Google Shape;132;p27">
            <a:extLst>
              <a:ext uri="{FF2B5EF4-FFF2-40B4-BE49-F238E27FC236}">
                <a16:creationId xmlns:a16="http://schemas.microsoft.com/office/drawing/2014/main" id="{251680E9-076E-C48C-6DEE-F07A8F3E9CA7}"/>
              </a:ext>
            </a:extLst>
          </p:cNvPr>
          <p:cNvSpPr txBox="1"/>
          <p:nvPr/>
        </p:nvSpPr>
        <p:spPr>
          <a:xfrm>
            <a:off x="376405" y="730018"/>
            <a:ext cx="7214100" cy="62321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1800" i="0" u="none" strike="noStrike" cap="none" dirty="0">
                <a:solidFill>
                  <a:schemeClr val="tx1"/>
                </a:solidFill>
                <a:latin typeface="Calibri" panose="020F0502020204030204" pitchFamily="34" charset="0"/>
                <a:ea typeface="Calibri"/>
                <a:cs typeface="Calibri" panose="020F0502020204030204" pitchFamily="34" charset="0"/>
                <a:sym typeface="Calibri"/>
              </a:rPr>
              <a:t>Revisemos la infografía “</a:t>
            </a:r>
            <a:r>
              <a:rPr lang="es-MX" sz="1800" i="0" u="none" strike="noStrike" dirty="0">
                <a:solidFill>
                  <a:schemeClr val="tx1"/>
                </a:solidFill>
                <a:effectLst/>
                <a:latin typeface="Calibri" panose="020F0502020204030204" pitchFamily="34" charset="0"/>
                <a:cs typeface="Calibri" panose="020F0502020204030204" pitchFamily="34" charset="0"/>
              </a:rPr>
              <a:t>¿De qué depende que una semilla se transforme en una planta?</a:t>
            </a:r>
            <a:r>
              <a:rPr lang="es" sz="1800" i="0" u="none" strike="noStrike" cap="none" dirty="0">
                <a:solidFill>
                  <a:schemeClr val="tx1"/>
                </a:solidFill>
                <a:latin typeface="Calibri" panose="020F0502020204030204" pitchFamily="34" charset="0"/>
                <a:ea typeface="Calibri"/>
                <a:cs typeface="Calibri" panose="020F0502020204030204" pitchFamily="34" charset="0"/>
                <a:sym typeface="Calibri"/>
              </a:rPr>
              <a:t>”.</a:t>
            </a:r>
            <a:endParaRPr sz="1800" i="0" u="none" strike="noStrike" cap="none" dirty="0">
              <a:solidFill>
                <a:schemeClr val="tx1"/>
              </a:solidFill>
              <a:latin typeface="Calibri" panose="020F0502020204030204" pitchFamily="34" charset="0"/>
              <a:ea typeface="Calibri"/>
              <a:cs typeface="Calibri" panose="020F0502020204030204" pitchFamily="34" charset="0"/>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45"/>
          <p:cNvSpPr txBox="1"/>
          <p:nvPr/>
        </p:nvSpPr>
        <p:spPr>
          <a:xfrm>
            <a:off x="510003" y="470760"/>
            <a:ext cx="5262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Germinación de semillas</a:t>
            </a:r>
            <a:endParaRPr sz="3000" b="1" i="0" u="none" strike="noStrike" cap="none" dirty="0">
              <a:solidFill>
                <a:srgbClr val="423B71"/>
              </a:solidFill>
              <a:latin typeface="Calibri"/>
              <a:ea typeface="Calibri"/>
              <a:cs typeface="Calibri"/>
              <a:sym typeface="Calibri"/>
            </a:endParaRPr>
          </a:p>
        </p:txBody>
      </p:sp>
      <p:sp>
        <p:nvSpPr>
          <p:cNvPr id="252" name="Google Shape;252;p45"/>
          <p:cNvSpPr txBox="1"/>
          <p:nvPr/>
        </p:nvSpPr>
        <p:spPr>
          <a:xfrm>
            <a:off x="796100" y="1242350"/>
            <a:ext cx="7254300" cy="2339072"/>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Font typeface="Calibri"/>
              <a:buAutoNum type="arabicPeriod" startAt="4"/>
            </a:pPr>
            <a:r>
              <a:rPr lang="es" sz="2000" dirty="0">
                <a:solidFill>
                  <a:schemeClr val="dk1"/>
                </a:solidFill>
                <a:latin typeface="Calibri"/>
                <a:ea typeface="Calibri"/>
                <a:cs typeface="Calibri"/>
                <a:sym typeface="Calibri"/>
              </a:rPr>
              <a:t>En la situación de las semillas, ¿cuál sería el éxito y cuál el fracaso?</a:t>
            </a:r>
            <a:br>
              <a:rPr lang="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startAt="4"/>
            </a:pPr>
            <a:r>
              <a:rPr lang="es" sz="2000" dirty="0">
                <a:solidFill>
                  <a:schemeClr val="dk1"/>
                </a:solidFill>
                <a:latin typeface="Calibri"/>
                <a:ea typeface="Calibri"/>
                <a:cs typeface="Calibri"/>
                <a:sym typeface="Calibri"/>
              </a:rPr>
              <a:t>¿Cuál es la probabilidad de éxito y la de fracaso?</a:t>
            </a:r>
            <a:br>
              <a:rPr lang="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startAt="4"/>
            </a:pPr>
            <a:r>
              <a:rPr lang="es" sz="2000" dirty="0">
                <a:solidFill>
                  <a:schemeClr val="dk1"/>
                </a:solidFill>
                <a:latin typeface="Calibri"/>
                <a:ea typeface="Calibri"/>
                <a:cs typeface="Calibri"/>
                <a:sym typeface="Calibri"/>
              </a:rPr>
              <a:t>¿Qué significa, en el caso de las semillas, suponer que las repeticiones del experimento son independientes?</a:t>
            </a:r>
            <a:endParaRPr sz="2000" dirty="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6"/>
          <p:cNvSpPr txBox="1"/>
          <p:nvPr/>
        </p:nvSpPr>
        <p:spPr>
          <a:xfrm>
            <a:off x="510003" y="470760"/>
            <a:ext cx="5262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Germinación de semillas</a:t>
            </a:r>
            <a:endParaRPr sz="3000" b="1" i="0" u="none" strike="noStrike" cap="none" dirty="0">
              <a:solidFill>
                <a:srgbClr val="423B71"/>
              </a:solidFill>
              <a:latin typeface="Calibri"/>
              <a:ea typeface="Calibri"/>
              <a:cs typeface="Calibri"/>
              <a:sym typeface="Calibri"/>
            </a:endParaRPr>
          </a:p>
        </p:txBody>
      </p:sp>
      <p:sp>
        <p:nvSpPr>
          <p:cNvPr id="258" name="Google Shape;258;p46"/>
          <p:cNvSpPr txBox="1"/>
          <p:nvPr/>
        </p:nvSpPr>
        <p:spPr>
          <a:xfrm>
            <a:off x="363699" y="2040866"/>
            <a:ext cx="5262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Respuestas:</a:t>
            </a:r>
            <a:endParaRPr sz="3000" b="1" i="0" u="none" strike="noStrike" cap="none" dirty="0">
              <a:solidFill>
                <a:srgbClr val="423B71"/>
              </a:solidFill>
              <a:latin typeface="Calibri"/>
              <a:ea typeface="Calibri"/>
              <a:cs typeface="Calibri"/>
              <a:sym typeface="Calibri"/>
            </a:endParaRPr>
          </a:p>
        </p:txBody>
      </p:sp>
      <p:sp>
        <p:nvSpPr>
          <p:cNvPr id="259" name="Google Shape;259;p46"/>
          <p:cNvSpPr txBox="1"/>
          <p:nvPr/>
        </p:nvSpPr>
        <p:spPr>
          <a:xfrm>
            <a:off x="796100" y="1021150"/>
            <a:ext cx="7254300" cy="12930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Font typeface="Calibri"/>
              <a:buAutoNum type="arabicPeriod" startAt="4"/>
            </a:pPr>
            <a:r>
              <a:rPr lang="es" sz="1800">
                <a:solidFill>
                  <a:schemeClr val="dk1"/>
                </a:solidFill>
                <a:latin typeface="Calibri"/>
                <a:ea typeface="Calibri"/>
                <a:cs typeface="Calibri"/>
                <a:sym typeface="Calibri"/>
              </a:rPr>
              <a:t>En la situación de las semillas, ¿cuál sería el éxito y cuál el fracaso?</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startAt="4"/>
            </a:pPr>
            <a:r>
              <a:rPr lang="es" sz="1800">
                <a:solidFill>
                  <a:schemeClr val="dk1"/>
                </a:solidFill>
                <a:latin typeface="Calibri"/>
                <a:ea typeface="Calibri"/>
                <a:cs typeface="Calibri"/>
                <a:sym typeface="Calibri"/>
              </a:rPr>
              <a:t>¿Cuál es la probabilidad de éxito y la de fracaso?</a:t>
            </a:r>
            <a:endParaRPr sz="180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startAt="4"/>
            </a:pPr>
            <a:r>
              <a:rPr lang="es" sz="1800">
                <a:solidFill>
                  <a:schemeClr val="dk1"/>
                </a:solidFill>
                <a:latin typeface="Calibri"/>
                <a:ea typeface="Calibri"/>
                <a:cs typeface="Calibri"/>
                <a:sym typeface="Calibri"/>
              </a:rPr>
              <a:t>¿Qué significa, en el caso de las semillas, suponer que las repeticiones del experimento son independientes?</a:t>
            </a:r>
            <a:endParaRPr sz="1800">
              <a:solidFill>
                <a:schemeClr val="dk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61" name="Google Shape;261;p46"/>
              <p:cNvSpPr txBox="1"/>
              <p:nvPr/>
            </p:nvSpPr>
            <p:spPr>
              <a:xfrm>
                <a:off x="1031550" y="2571750"/>
                <a:ext cx="7080900" cy="2332339"/>
              </a:xfrm>
              <a:prstGeom prst="rect">
                <a:avLst/>
              </a:prstGeom>
              <a:solidFill>
                <a:schemeClr val="lt2"/>
              </a:solid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Font typeface="Calibri"/>
                  <a:buAutoNum type="arabicPeriod" startAt="4"/>
                </a:pPr>
                <a:r>
                  <a:rPr lang="es-MX" sz="1800" dirty="0">
                    <a:solidFill>
                      <a:schemeClr val="dk1"/>
                    </a:solidFill>
                    <a:latin typeface="Calibri"/>
                    <a:ea typeface="Calibri"/>
                    <a:cs typeface="Calibri"/>
                    <a:sym typeface="Calibri"/>
                  </a:rPr>
                  <a:t>Éxito: la semilla germina. </a:t>
                </a:r>
                <a:br>
                  <a:rPr lang="es-MX" sz="1800" dirty="0">
                    <a:solidFill>
                      <a:schemeClr val="dk1"/>
                    </a:solidFill>
                    <a:latin typeface="Calibri"/>
                    <a:ea typeface="Calibri"/>
                    <a:cs typeface="Calibri"/>
                    <a:sym typeface="Calibri"/>
                  </a:rPr>
                </a:br>
                <a:r>
                  <a:rPr lang="es-MX" sz="1800" dirty="0">
                    <a:solidFill>
                      <a:schemeClr val="dk1"/>
                    </a:solidFill>
                    <a:latin typeface="Calibri"/>
                    <a:ea typeface="Calibri"/>
                    <a:cs typeface="Calibri"/>
                    <a:sym typeface="Calibri"/>
                  </a:rPr>
                  <a:t>Fracaso: la semilla no germina.</a:t>
                </a:r>
                <a:br>
                  <a:rPr lang="es-MX" sz="1800" dirty="0">
                    <a:solidFill>
                      <a:schemeClr val="dk1"/>
                    </a:solidFill>
                    <a:latin typeface="Calibri"/>
                    <a:ea typeface="Calibri"/>
                    <a:cs typeface="Calibri"/>
                    <a:sym typeface="Calibri"/>
                  </a:rPr>
                </a:br>
                <a:endParaRPr lang="es-MX" sz="1800" dirty="0">
                  <a:solidFill>
                    <a:schemeClr val="dk1"/>
                  </a:solidFill>
                  <a:latin typeface="Calibri"/>
                  <a:ea typeface="Calibri"/>
                  <a:cs typeface="Calibri"/>
                  <a:sym typeface="Calibri"/>
                </a:endParaRPr>
              </a:p>
              <a:p>
                <a:pPr marL="457200" lvl="0" indent="-342900">
                  <a:buClr>
                    <a:schemeClr val="dk1"/>
                  </a:buClr>
                  <a:buSzPts val="1800"/>
                  <a:buFont typeface="Calibri"/>
                  <a:buAutoNum type="arabicPeriod" startAt="4"/>
                </a:pPr>
                <a:r>
                  <a:rPr lang="es-MX" sz="1800" dirty="0">
                    <a:solidFill>
                      <a:schemeClr val="dk1"/>
                    </a:solidFill>
                    <a:latin typeface="Calibri"/>
                    <a:ea typeface="Calibri"/>
                    <a:cs typeface="Calibri"/>
                    <a:sym typeface="Calibri"/>
                  </a:rPr>
                  <a:t>Probabilidad de éxito es </a:t>
                </a:r>
                <a14:m>
                  <m:oMath xmlns:m="http://schemas.openxmlformats.org/officeDocument/2006/math">
                    <m:f>
                      <m:fPr>
                        <m:ctrlPr>
                          <a:rPr lang="es-MX" sz="2200" b="0" i="1" smtClean="0">
                            <a:latin typeface="Cambria Math" panose="02040503050406030204" pitchFamily="18" charset="0"/>
                            <a:sym typeface="Calibri"/>
                          </a:rPr>
                        </m:ctrlPr>
                      </m:fPr>
                      <m:num>
                        <m:r>
                          <a:rPr lang="es-MX" sz="2200" b="0" i="1" smtClean="0">
                            <a:latin typeface="Cambria Math" panose="02040503050406030204" pitchFamily="18" charset="0"/>
                            <a:sym typeface="Calibri"/>
                          </a:rPr>
                          <m:t>5</m:t>
                        </m:r>
                      </m:num>
                      <m:den>
                        <m:r>
                          <a:rPr lang="es-MX" sz="2200" b="0" i="1" smtClean="0">
                            <a:latin typeface="Cambria Math" panose="02040503050406030204" pitchFamily="18" charset="0"/>
                            <a:sym typeface="Calibri"/>
                          </a:rPr>
                          <m:t>6</m:t>
                        </m:r>
                      </m:den>
                    </m:f>
                  </m:oMath>
                </a14:m>
                <a:r>
                  <a:rPr lang="es-MX" sz="1800" dirty="0">
                    <a:solidFill>
                      <a:schemeClr val="dk1"/>
                    </a:solidFill>
                    <a:latin typeface="Calibri"/>
                    <a:ea typeface="Calibri"/>
                    <a:cs typeface="Calibri"/>
                    <a:sym typeface="Calibri"/>
                  </a:rPr>
                  <a:t>. Probabilidad de fracaso es </a:t>
                </a:r>
                <a14:m>
                  <m:oMath xmlns:m="http://schemas.openxmlformats.org/officeDocument/2006/math">
                    <m:f>
                      <m:fPr>
                        <m:ctrlPr>
                          <a:rPr lang="es-MX" sz="2200" i="1">
                            <a:latin typeface="Cambria Math" panose="02040503050406030204" pitchFamily="18" charset="0"/>
                            <a:sym typeface="Calibri"/>
                          </a:rPr>
                        </m:ctrlPr>
                      </m:fPr>
                      <m:num>
                        <m:r>
                          <a:rPr lang="es-MX" sz="2200" b="0" i="1" smtClean="0">
                            <a:latin typeface="Cambria Math" panose="02040503050406030204" pitchFamily="18" charset="0"/>
                            <a:sym typeface="Calibri"/>
                          </a:rPr>
                          <m:t>1</m:t>
                        </m:r>
                      </m:num>
                      <m:den>
                        <m:r>
                          <a:rPr lang="es-MX" sz="2200" i="1">
                            <a:latin typeface="Cambria Math" panose="02040503050406030204" pitchFamily="18" charset="0"/>
                            <a:sym typeface="Calibri"/>
                          </a:rPr>
                          <m:t>6</m:t>
                        </m:r>
                      </m:den>
                    </m:f>
                  </m:oMath>
                </a14:m>
                <a:r>
                  <a:rPr lang="es-MX" sz="1800" dirty="0">
                    <a:solidFill>
                      <a:schemeClr val="dk1"/>
                    </a:solidFill>
                    <a:latin typeface="Calibri"/>
                    <a:ea typeface="Calibri"/>
                    <a:cs typeface="Calibri"/>
                    <a:sym typeface="Calibri"/>
                  </a:rPr>
                  <a:t>.</a:t>
                </a:r>
                <a:br>
                  <a:rPr lang="es-MX" sz="1800" dirty="0">
                    <a:solidFill>
                      <a:schemeClr val="dk1"/>
                    </a:solidFill>
                    <a:latin typeface="Calibri"/>
                    <a:ea typeface="Calibri"/>
                    <a:cs typeface="Calibri"/>
                    <a:sym typeface="Calibri"/>
                  </a:rPr>
                </a:br>
                <a:r>
                  <a:rPr lang="es-MX" sz="1800" dirty="0">
                    <a:solidFill>
                      <a:schemeClr val="dk1"/>
                    </a:solidFill>
                    <a:latin typeface="Calibri"/>
                    <a:ea typeface="Calibri"/>
                    <a:cs typeface="Calibri"/>
                    <a:sym typeface="Calibri"/>
                  </a:rPr>
                  <a:t> </a:t>
                </a:r>
              </a:p>
              <a:p>
                <a:pPr marL="457200" lvl="0" indent="-342900" algn="l" rtl="0">
                  <a:spcBef>
                    <a:spcPts val="0"/>
                  </a:spcBef>
                  <a:spcAft>
                    <a:spcPts val="0"/>
                  </a:spcAft>
                  <a:buClr>
                    <a:schemeClr val="dk1"/>
                  </a:buClr>
                  <a:buSzPts val="1800"/>
                  <a:buFont typeface="Calibri"/>
                  <a:buAutoNum type="arabicPeriod" startAt="4"/>
                </a:pPr>
                <a:r>
                  <a:rPr lang="es-MX" sz="1800" dirty="0">
                    <a:solidFill>
                      <a:schemeClr val="dk1"/>
                    </a:solidFill>
                    <a:latin typeface="Calibri"/>
                    <a:ea typeface="Calibri"/>
                    <a:cs typeface="Calibri"/>
                    <a:sym typeface="Calibri"/>
                  </a:rPr>
                  <a:t>La probabilidad de que una semilla germine no depende de las otras semillas.</a:t>
                </a:r>
                <a:endParaRPr sz="1800" dirty="0">
                  <a:solidFill>
                    <a:schemeClr val="dk1"/>
                  </a:solidFill>
                  <a:latin typeface="Calibri"/>
                  <a:ea typeface="Calibri"/>
                  <a:cs typeface="Calibri"/>
                  <a:sym typeface="Calibri"/>
                </a:endParaRPr>
              </a:p>
            </p:txBody>
          </p:sp>
        </mc:Choice>
        <mc:Fallback xmlns="">
          <p:sp>
            <p:nvSpPr>
              <p:cNvPr id="261" name="Google Shape;261;p46"/>
              <p:cNvSpPr txBox="1">
                <a:spLocks noRot="1" noChangeAspect="1" noMove="1" noResize="1" noEditPoints="1" noAdjustHandles="1" noChangeArrowheads="1" noChangeShapeType="1" noTextEdit="1"/>
              </p:cNvSpPr>
              <p:nvPr/>
            </p:nvSpPr>
            <p:spPr>
              <a:xfrm>
                <a:off x="1031550" y="2571750"/>
                <a:ext cx="7080900" cy="2332339"/>
              </a:xfrm>
              <a:prstGeom prst="rect">
                <a:avLst/>
              </a:prstGeom>
              <a:blipFill>
                <a:blip r:embed="rId3"/>
                <a:stretch>
                  <a:fillRect r="-258" b="-1309"/>
                </a:stretch>
              </a:blipFill>
              <a:ln>
                <a:noFill/>
              </a:ln>
            </p:spPr>
            <p:txBody>
              <a:bodyPr/>
              <a:lstStyle/>
              <a:p>
                <a:r>
                  <a:rPr lang="es-CL">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7"/>
          <p:cNvSpPr txBox="1"/>
          <p:nvPr/>
        </p:nvSpPr>
        <p:spPr>
          <a:xfrm>
            <a:off x="510003" y="470760"/>
            <a:ext cx="5262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Distribución binomial</a:t>
            </a:r>
            <a:endParaRPr sz="3000" b="1" i="0" u="none" strike="noStrike" cap="none" dirty="0">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69" name="Google Shape;269;p47"/>
              <p:cNvSpPr txBox="1"/>
              <p:nvPr/>
            </p:nvSpPr>
            <p:spPr>
              <a:xfrm>
                <a:off x="649796" y="1096046"/>
                <a:ext cx="8128444" cy="3908219"/>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Font typeface="Calibri"/>
                  <a:buChar char="●"/>
                </a:pPr>
                <a:r>
                  <a:rPr lang="es-MX" sz="2000" dirty="0">
                    <a:solidFill>
                      <a:schemeClr val="dk1"/>
                    </a:solidFill>
                    <a:latin typeface="Calibri"/>
                    <a:ea typeface="Calibri"/>
                    <a:cs typeface="Calibri"/>
                    <a:sym typeface="Calibri"/>
                  </a:rPr>
                  <a:t>Consideremos que </a:t>
                </a:r>
                <a:r>
                  <a:rPr lang="es-MX" sz="2000" i="1" dirty="0">
                    <a:solidFill>
                      <a:schemeClr val="dk1"/>
                    </a:solidFill>
                    <a:latin typeface="Cambria Math"/>
                    <a:ea typeface="Cambria Math"/>
                    <a:cs typeface="Cambria Math"/>
                    <a:sym typeface="Cambria Math"/>
                  </a:rPr>
                  <a:t>X</a:t>
                </a:r>
                <a:r>
                  <a:rPr lang="es-MX" sz="2000" dirty="0">
                    <a:solidFill>
                      <a:schemeClr val="dk1"/>
                    </a:solidFill>
                    <a:latin typeface="Calibri"/>
                    <a:ea typeface="Calibri"/>
                    <a:cs typeface="Calibri"/>
                    <a:sym typeface="Calibri"/>
                  </a:rPr>
                  <a:t> es la variable aleatoria que representa el número de éxitos en las </a:t>
                </a:r>
                <a:r>
                  <a:rPr lang="es-MX" sz="2000" i="1" dirty="0">
                    <a:solidFill>
                      <a:schemeClr val="dk1"/>
                    </a:solidFill>
                    <a:latin typeface="Cambria Math"/>
                    <a:ea typeface="Cambria Math"/>
                    <a:cs typeface="Cambria Math"/>
                    <a:sym typeface="Cambria Math"/>
                  </a:rPr>
                  <a:t>n</a:t>
                </a:r>
                <a:r>
                  <a:rPr lang="es-MX" sz="2000" dirty="0">
                    <a:solidFill>
                      <a:schemeClr val="dk1"/>
                    </a:solidFill>
                    <a:latin typeface="Calibri"/>
                    <a:ea typeface="Calibri"/>
                    <a:cs typeface="Calibri"/>
                    <a:sym typeface="Calibri"/>
                  </a:rPr>
                  <a:t> repeticiones. </a:t>
                </a:r>
                <a:br>
                  <a:rPr lang="es-MX" sz="2000" dirty="0">
                    <a:solidFill>
                      <a:schemeClr val="dk1"/>
                    </a:solidFill>
                    <a:latin typeface="Calibri"/>
                    <a:ea typeface="Calibri"/>
                    <a:cs typeface="Calibri"/>
                    <a:sym typeface="Calibri"/>
                  </a:rPr>
                </a:br>
                <a:endParaRPr lang="es-MX" sz="20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s-MX" sz="2000" dirty="0">
                    <a:solidFill>
                      <a:schemeClr val="dk1"/>
                    </a:solidFill>
                    <a:latin typeface="Calibri"/>
                    <a:ea typeface="Calibri"/>
                    <a:cs typeface="Calibri"/>
                    <a:sym typeface="Calibri"/>
                  </a:rPr>
                  <a:t>La </a:t>
                </a:r>
                <a:r>
                  <a:rPr lang="es-MX" sz="2000" b="1" dirty="0">
                    <a:solidFill>
                      <a:schemeClr val="dk1"/>
                    </a:solidFill>
                    <a:latin typeface="Calibri"/>
                    <a:ea typeface="Calibri"/>
                    <a:cs typeface="Calibri"/>
                    <a:sym typeface="Calibri"/>
                  </a:rPr>
                  <a:t>distribución binomial</a:t>
                </a:r>
                <a:r>
                  <a:rPr lang="es-MX" sz="2000" dirty="0">
                    <a:solidFill>
                      <a:schemeClr val="dk1"/>
                    </a:solidFill>
                    <a:latin typeface="Calibri"/>
                    <a:ea typeface="Calibri"/>
                    <a:cs typeface="Calibri"/>
                    <a:sym typeface="Calibri"/>
                  </a:rPr>
                  <a:t> permite calcular la probabilidad de obtener exactamente </a:t>
                </a:r>
                <a:r>
                  <a:rPr lang="es-MX" sz="2000" i="1" dirty="0">
                    <a:solidFill>
                      <a:schemeClr val="dk1"/>
                    </a:solidFill>
                    <a:latin typeface="Cambria Math"/>
                    <a:ea typeface="Cambria Math"/>
                    <a:cs typeface="Cambria Math"/>
                    <a:sym typeface="Cambria Math"/>
                  </a:rPr>
                  <a:t>x</a:t>
                </a:r>
                <a:r>
                  <a:rPr lang="es-MX" sz="2000" dirty="0">
                    <a:solidFill>
                      <a:schemeClr val="dk1"/>
                    </a:solidFill>
                    <a:latin typeface="Calibri"/>
                    <a:ea typeface="Calibri"/>
                    <a:cs typeface="Calibri"/>
                    <a:sym typeface="Calibri"/>
                  </a:rPr>
                  <a:t> éxitos en las </a:t>
                </a:r>
                <a:r>
                  <a:rPr lang="es-MX" sz="2000" i="1" dirty="0">
                    <a:solidFill>
                      <a:schemeClr val="dk1"/>
                    </a:solidFill>
                    <a:latin typeface="Cambria Math"/>
                    <a:ea typeface="Cambria Math"/>
                    <a:cs typeface="Cambria Math"/>
                    <a:sym typeface="Cambria Math"/>
                  </a:rPr>
                  <a:t>n</a:t>
                </a:r>
                <a:r>
                  <a:rPr lang="es-MX" sz="2000" dirty="0">
                    <a:solidFill>
                      <a:schemeClr val="dk1"/>
                    </a:solidFill>
                    <a:latin typeface="Calibri"/>
                    <a:ea typeface="Calibri"/>
                    <a:cs typeface="Calibri"/>
                    <a:sym typeface="Calibri"/>
                  </a:rPr>
                  <a:t> repeticiones del experimento. Esto es:</a:t>
                </a:r>
              </a:p>
              <a:p>
                <a:pPr marL="457200" lvl="0" indent="0" rtl="0">
                  <a:spcBef>
                    <a:spcPts val="0"/>
                  </a:spcBef>
                  <a:spcAft>
                    <a:spcPts val="0"/>
                  </a:spcAft>
                  <a:buNone/>
                </a:pPr>
                <a:br>
                  <a:rPr lang="es-MX" sz="2000" dirty="0">
                    <a:solidFill>
                      <a:schemeClr val="dk1"/>
                    </a:solidFill>
                    <a:latin typeface="Calibri"/>
                    <a:ea typeface="Calibri"/>
                    <a:cs typeface="Calibri"/>
                    <a:sym typeface="Calibri"/>
                  </a:rPr>
                </a:br>
                <a14:m>
                  <m:oMathPara xmlns:m="http://schemas.openxmlformats.org/officeDocument/2006/math">
                    <m:oMathParaPr>
                      <m:jc m:val="centerGroup"/>
                    </m:oMathParaPr>
                    <m:oMath xmlns:m="http://schemas.openxmlformats.org/officeDocument/2006/math">
                      <m:r>
                        <a:rPr lang="es-MX" sz="1600" b="0" i="1" smtClean="0">
                          <a:solidFill>
                            <a:schemeClr val="dk1"/>
                          </a:solidFill>
                          <a:latin typeface="Cambria Math" panose="02040503050406030204" pitchFamily="18" charset="0"/>
                          <a:ea typeface="Calibri"/>
                          <a:cs typeface="Calibri"/>
                          <a:sym typeface="Calibri"/>
                        </a:rPr>
                        <m:t>𝑃</m:t>
                      </m:r>
                      <m:d>
                        <m:dPr>
                          <m:ctrlPr>
                            <a:rPr lang="es-MX" sz="1600" b="0" i="1" smtClean="0">
                              <a:solidFill>
                                <a:schemeClr val="dk1"/>
                              </a:solidFill>
                              <a:latin typeface="Cambria Math" panose="02040503050406030204" pitchFamily="18" charset="0"/>
                              <a:ea typeface="Calibri"/>
                              <a:cs typeface="Calibri"/>
                              <a:sym typeface="Calibri"/>
                            </a:rPr>
                          </m:ctrlPr>
                        </m:dPr>
                        <m:e>
                          <m:r>
                            <a:rPr lang="es-MX" sz="1600" b="0" i="1" smtClean="0">
                              <a:solidFill>
                                <a:schemeClr val="dk1"/>
                              </a:solidFill>
                              <a:latin typeface="Cambria Math" panose="02040503050406030204" pitchFamily="18" charset="0"/>
                              <a:ea typeface="Calibri"/>
                              <a:cs typeface="Calibri"/>
                              <a:sym typeface="Calibri"/>
                            </a:rPr>
                            <m:t>𝑋</m:t>
                          </m:r>
                          <m:r>
                            <a:rPr lang="es-MX" sz="1600" b="0" i="1" smtClean="0">
                              <a:solidFill>
                                <a:schemeClr val="dk1"/>
                              </a:solidFill>
                              <a:latin typeface="Cambria Math" panose="02040503050406030204" pitchFamily="18" charset="0"/>
                              <a:ea typeface="Calibri"/>
                              <a:cs typeface="Calibri"/>
                              <a:sym typeface="Calibri"/>
                            </a:rPr>
                            <m:t>=</m:t>
                          </m:r>
                          <m:r>
                            <a:rPr lang="es-MX" sz="1600" b="0" i="1" smtClean="0">
                              <a:solidFill>
                                <a:schemeClr val="dk1"/>
                              </a:solidFill>
                              <a:latin typeface="Cambria Math" panose="02040503050406030204" pitchFamily="18" charset="0"/>
                              <a:ea typeface="Calibri"/>
                              <a:cs typeface="Calibri"/>
                              <a:sym typeface="Calibri"/>
                            </a:rPr>
                            <m:t>𝑥</m:t>
                          </m:r>
                        </m:e>
                      </m:d>
                      <m:r>
                        <a:rPr lang="es-MX" sz="1600" b="0" i="1" smtClean="0">
                          <a:solidFill>
                            <a:schemeClr val="dk1"/>
                          </a:solidFill>
                          <a:latin typeface="Cambria Math" panose="02040503050406030204" pitchFamily="18" charset="0"/>
                          <a:ea typeface="Calibri"/>
                          <a:cs typeface="Calibri"/>
                          <a:sym typeface="Calibri"/>
                        </a:rPr>
                        <m:t>= </m:t>
                      </m:r>
                      <m:d>
                        <m:dPr>
                          <m:ctrlPr>
                            <a:rPr lang="es-MX" sz="1600" i="1" dirty="0" smtClean="0">
                              <a:solidFill>
                                <a:schemeClr val="dk1"/>
                              </a:solidFill>
                              <a:latin typeface="Cambria Math" panose="02040503050406030204" pitchFamily="18" charset="0"/>
                              <a:sym typeface="Calibri"/>
                            </a:rPr>
                          </m:ctrlPr>
                        </m:dPr>
                        <m:e>
                          <m:eqArr>
                            <m:eqArrPr>
                              <m:ctrlPr>
                                <a:rPr lang="es-MX" sz="1600" b="0" i="1" dirty="0" smtClean="0">
                                  <a:solidFill>
                                    <a:schemeClr val="dk1"/>
                                  </a:solidFill>
                                  <a:latin typeface="Cambria Math" panose="02040503050406030204" pitchFamily="18" charset="0"/>
                                  <a:sym typeface="Calibri"/>
                                </a:rPr>
                              </m:ctrlPr>
                            </m:eqArrPr>
                            <m:e>
                              <m:r>
                                <m:rPr>
                                  <m:sty m:val="p"/>
                                </m:rPr>
                                <a:rPr lang="es-MX" sz="1600" b="0" i="0" dirty="0" smtClean="0">
                                  <a:solidFill>
                                    <a:schemeClr val="dk1"/>
                                  </a:solidFill>
                                  <a:latin typeface="Cambria Math" panose="02040503050406030204" pitchFamily="18" charset="0"/>
                                  <a:sym typeface="Calibri"/>
                                </a:rPr>
                                <m:t>n</m:t>
                              </m:r>
                              <m:m>
                                <m:mPr>
                                  <m:plcHide m:val="on"/>
                                  <m:mcs>
                                    <m:mc>
                                      <m:mcPr>
                                        <m:count m:val="1"/>
                                        <m:mcJc m:val="center"/>
                                      </m:mcPr>
                                    </m:mc>
                                  </m:mcs>
                                  <m:ctrlPr>
                                    <a:rPr lang="es-MX" sz="1600" i="1" dirty="0">
                                      <a:solidFill>
                                        <a:schemeClr val="dk1"/>
                                      </a:solidFill>
                                      <a:latin typeface="Cambria Math" panose="02040503050406030204" pitchFamily="18" charset="0"/>
                                      <a:sym typeface="Calibri"/>
                                    </a:rPr>
                                  </m:ctrlPr>
                                </m:mPr>
                                <m:mr>
                                  <m:e/>
                                </m:mr>
                                <m:mr>
                                  <m:e/>
                                </m:mr>
                              </m:m>
                            </m:e>
                            <m:e>
                              <m:r>
                                <a:rPr lang="es-MX" sz="1600" b="0" i="1" dirty="0" smtClean="0">
                                  <a:solidFill>
                                    <a:schemeClr val="dk1"/>
                                  </a:solidFill>
                                  <a:latin typeface="Cambria Math" panose="02040503050406030204" pitchFamily="18" charset="0"/>
                                  <a:sym typeface="Calibri"/>
                                </a:rPr>
                                <m:t>𝑥</m:t>
                              </m:r>
                            </m:e>
                          </m:eqArr>
                        </m:e>
                      </m:d>
                      <m:r>
                        <a:rPr lang="es-MX" sz="1600" b="0" i="1" dirty="0" smtClean="0">
                          <a:solidFill>
                            <a:schemeClr val="dk1"/>
                          </a:solidFill>
                          <a:latin typeface="Cambria Math" panose="02040503050406030204" pitchFamily="18" charset="0"/>
                          <a:sym typeface="Calibri"/>
                        </a:rPr>
                        <m:t>⋅</m:t>
                      </m:r>
                      <m:sSup>
                        <m:sSupPr>
                          <m:ctrlPr>
                            <a:rPr lang="es-MX" sz="1600" b="0" i="1" dirty="0" smtClean="0">
                              <a:solidFill>
                                <a:schemeClr val="dk1"/>
                              </a:solidFill>
                              <a:latin typeface="Cambria Math" panose="02040503050406030204" pitchFamily="18" charset="0"/>
                              <a:sym typeface="Calibri"/>
                            </a:rPr>
                          </m:ctrlPr>
                        </m:sSupPr>
                        <m:e>
                          <m:r>
                            <a:rPr lang="es-MX" sz="1600" b="0" i="1" dirty="0" smtClean="0">
                              <a:solidFill>
                                <a:schemeClr val="dk1"/>
                              </a:solidFill>
                              <a:latin typeface="Cambria Math" panose="02040503050406030204" pitchFamily="18" charset="0"/>
                              <a:sym typeface="Calibri"/>
                            </a:rPr>
                            <m:t>𝑝</m:t>
                          </m:r>
                        </m:e>
                        <m:sup>
                          <m:r>
                            <a:rPr lang="es-MX" sz="1600" b="0" i="1" dirty="0" smtClean="0">
                              <a:solidFill>
                                <a:schemeClr val="dk1"/>
                              </a:solidFill>
                              <a:latin typeface="Cambria Math" panose="02040503050406030204" pitchFamily="18" charset="0"/>
                              <a:sym typeface="Calibri"/>
                            </a:rPr>
                            <m:t>𝑥</m:t>
                          </m:r>
                        </m:sup>
                      </m:sSup>
                      <m:r>
                        <a:rPr lang="es-MX" sz="1600" b="0" i="1" dirty="0" smtClean="0">
                          <a:solidFill>
                            <a:schemeClr val="dk1"/>
                          </a:solidFill>
                          <a:latin typeface="Cambria Math" panose="02040503050406030204" pitchFamily="18" charset="0"/>
                          <a:sym typeface="Calibri"/>
                        </a:rPr>
                        <m:t>⋅</m:t>
                      </m:r>
                      <m:sSup>
                        <m:sSupPr>
                          <m:ctrlPr>
                            <a:rPr lang="es-MX" sz="1600" b="0" i="1" dirty="0" smtClean="0">
                              <a:solidFill>
                                <a:schemeClr val="dk1"/>
                              </a:solidFill>
                              <a:latin typeface="Cambria Math" panose="02040503050406030204" pitchFamily="18" charset="0"/>
                              <a:sym typeface="Calibri"/>
                            </a:rPr>
                          </m:ctrlPr>
                        </m:sSupPr>
                        <m:e>
                          <m:d>
                            <m:dPr>
                              <m:ctrlPr>
                                <a:rPr lang="es-MX" sz="1600" b="0" i="1" dirty="0" smtClean="0">
                                  <a:solidFill>
                                    <a:schemeClr val="dk1"/>
                                  </a:solidFill>
                                  <a:latin typeface="Cambria Math" panose="02040503050406030204" pitchFamily="18" charset="0"/>
                                  <a:sym typeface="Calibri"/>
                                </a:rPr>
                              </m:ctrlPr>
                            </m:dPr>
                            <m:e>
                              <m:r>
                                <a:rPr lang="es-MX" sz="1600" b="0" i="1" dirty="0" smtClean="0">
                                  <a:solidFill>
                                    <a:schemeClr val="dk1"/>
                                  </a:solidFill>
                                  <a:latin typeface="Cambria Math" panose="02040503050406030204" pitchFamily="18" charset="0"/>
                                  <a:sym typeface="Calibri"/>
                                </a:rPr>
                                <m:t>1</m:t>
                              </m:r>
                              <m:r>
                                <a:rPr lang="es-MX" sz="1600" b="0" i="1" dirty="0" smtClean="0">
                                  <a:solidFill>
                                    <a:schemeClr val="dk1"/>
                                  </a:solidFill>
                                  <a:latin typeface="Cambria Math" panose="02040503050406030204" pitchFamily="18" charset="0"/>
                                  <a:sym typeface="Calibri"/>
                                </a:rPr>
                                <m:t>−</m:t>
                              </m:r>
                              <m:r>
                                <a:rPr lang="es-MX" sz="1600" b="0" i="1" dirty="0" smtClean="0">
                                  <a:solidFill>
                                    <a:schemeClr val="dk1"/>
                                  </a:solidFill>
                                  <a:latin typeface="Cambria Math" panose="02040503050406030204" pitchFamily="18" charset="0"/>
                                  <a:sym typeface="Calibri"/>
                                </a:rPr>
                                <m:t>𝑝</m:t>
                              </m:r>
                            </m:e>
                          </m:d>
                        </m:e>
                        <m:sup>
                          <m:r>
                            <a:rPr lang="es-MX" sz="1600" b="0" i="1" dirty="0" smtClean="0">
                              <a:solidFill>
                                <a:schemeClr val="dk1"/>
                              </a:solidFill>
                              <a:latin typeface="Cambria Math" panose="02040503050406030204" pitchFamily="18" charset="0"/>
                              <a:sym typeface="Calibri"/>
                            </a:rPr>
                            <m:t>𝑛</m:t>
                          </m:r>
                          <m:r>
                            <a:rPr lang="es-MX" sz="1600" b="0" i="1" dirty="0" smtClean="0">
                              <a:solidFill>
                                <a:schemeClr val="dk1"/>
                              </a:solidFill>
                              <a:latin typeface="Cambria Math" panose="02040503050406030204" pitchFamily="18" charset="0"/>
                              <a:sym typeface="Calibri"/>
                            </a:rPr>
                            <m:t>−</m:t>
                          </m:r>
                          <m:r>
                            <a:rPr lang="es-MX" sz="1600" b="0" i="1" dirty="0" smtClean="0">
                              <a:solidFill>
                                <a:schemeClr val="dk1"/>
                              </a:solidFill>
                              <a:latin typeface="Cambria Math" panose="02040503050406030204" pitchFamily="18" charset="0"/>
                              <a:sym typeface="Calibri"/>
                            </a:rPr>
                            <m:t>𝑥</m:t>
                          </m:r>
                        </m:sup>
                      </m:sSup>
                    </m:oMath>
                  </m:oMathPara>
                </a14:m>
                <a:endParaRPr lang="es-MX" sz="1600" dirty="0">
                  <a:solidFill>
                    <a:schemeClr val="dk1"/>
                  </a:solidFill>
                  <a:latin typeface="Calibri"/>
                  <a:ea typeface="Calibri"/>
                  <a:cs typeface="Calibri"/>
                  <a:sym typeface="Calibri"/>
                </a:endParaRPr>
              </a:p>
              <a:p>
                <a:pPr marL="457200" lvl="0" indent="0" rtl="0">
                  <a:spcBef>
                    <a:spcPts val="0"/>
                  </a:spcBef>
                  <a:spcAft>
                    <a:spcPts val="0"/>
                  </a:spcAft>
                  <a:buNone/>
                </a:pPr>
                <a:r>
                  <a:rPr lang="es-MX" sz="1600" dirty="0">
                    <a:solidFill>
                      <a:schemeClr val="dk1"/>
                    </a:solidFill>
                    <a:latin typeface="Calibri"/>
                    <a:ea typeface="Calibri"/>
                    <a:cs typeface="Calibri"/>
                    <a:sym typeface="Calibri"/>
                  </a:rPr>
                  <a:t>           donde </a:t>
                </a:r>
                <a14:m>
                  <m:oMath xmlns:m="http://schemas.openxmlformats.org/officeDocument/2006/math">
                    <m:r>
                      <a:rPr lang="es-MX" sz="1600" b="0" i="1" smtClean="0">
                        <a:solidFill>
                          <a:schemeClr val="dk1"/>
                        </a:solidFill>
                        <a:latin typeface="Cambria Math" panose="02040503050406030204" pitchFamily="18" charset="0"/>
                        <a:ea typeface="Calibri"/>
                        <a:cs typeface="Calibri"/>
                        <a:sym typeface="Calibri"/>
                      </a:rPr>
                      <m:t>𝑥</m:t>
                    </m:r>
                    <m:r>
                      <a:rPr lang="es-MX" sz="1600" b="0" i="1" smtClean="0">
                        <a:solidFill>
                          <a:schemeClr val="dk1"/>
                        </a:solidFill>
                        <a:latin typeface="Cambria Math" panose="02040503050406030204" pitchFamily="18" charset="0"/>
                        <a:ea typeface="Calibri"/>
                        <a:cs typeface="Calibri"/>
                        <a:sym typeface="Calibri"/>
                      </a:rPr>
                      <m:t>=</m:t>
                    </m:r>
                    <m:r>
                      <a:rPr lang="es-MX" sz="1600" b="0" i="1" smtClean="0">
                        <a:solidFill>
                          <a:schemeClr val="dk1"/>
                        </a:solidFill>
                        <a:latin typeface="Cambria Math" panose="02040503050406030204" pitchFamily="18" charset="0"/>
                        <a:ea typeface="Calibri"/>
                        <a:cs typeface="Calibri"/>
                        <a:sym typeface="Calibri"/>
                      </a:rPr>
                      <m:t>0</m:t>
                    </m:r>
                    <m:r>
                      <a:rPr lang="es-MX" sz="1600" b="0" i="1" smtClean="0">
                        <a:solidFill>
                          <a:schemeClr val="dk1"/>
                        </a:solidFill>
                        <a:latin typeface="Cambria Math" panose="02040503050406030204" pitchFamily="18" charset="0"/>
                        <a:ea typeface="Calibri"/>
                        <a:cs typeface="Calibri"/>
                        <a:sym typeface="Calibri"/>
                      </a:rPr>
                      <m:t>,</m:t>
                    </m:r>
                    <m:r>
                      <a:rPr lang="es-MX" sz="1600" b="0" i="1" smtClean="0">
                        <a:solidFill>
                          <a:schemeClr val="dk1"/>
                        </a:solidFill>
                        <a:latin typeface="Cambria Math" panose="02040503050406030204" pitchFamily="18" charset="0"/>
                        <a:ea typeface="Calibri"/>
                        <a:cs typeface="Calibri"/>
                        <a:sym typeface="Calibri"/>
                      </a:rPr>
                      <m:t>1</m:t>
                    </m:r>
                    <m:r>
                      <a:rPr lang="es-MX" sz="1600" b="0" i="1" smtClean="0">
                        <a:solidFill>
                          <a:schemeClr val="dk1"/>
                        </a:solidFill>
                        <a:latin typeface="Cambria Math" panose="02040503050406030204" pitchFamily="18" charset="0"/>
                        <a:ea typeface="Calibri"/>
                        <a:cs typeface="Calibri"/>
                        <a:sym typeface="Calibri"/>
                      </a:rPr>
                      <m:t>,</m:t>
                    </m:r>
                    <m:r>
                      <a:rPr lang="es-MX" sz="1600" b="0" i="1" smtClean="0">
                        <a:solidFill>
                          <a:schemeClr val="dk1"/>
                        </a:solidFill>
                        <a:latin typeface="Cambria Math" panose="02040503050406030204" pitchFamily="18" charset="0"/>
                        <a:ea typeface="Calibri"/>
                        <a:cs typeface="Calibri"/>
                        <a:sym typeface="Calibri"/>
                      </a:rPr>
                      <m:t>2</m:t>
                    </m:r>
                    <m:r>
                      <a:rPr lang="es-MX" sz="1600" b="0" i="1" smtClean="0">
                        <a:solidFill>
                          <a:schemeClr val="dk1"/>
                        </a:solidFill>
                        <a:latin typeface="Cambria Math" panose="02040503050406030204" pitchFamily="18" charset="0"/>
                        <a:ea typeface="Calibri"/>
                        <a:cs typeface="Calibri"/>
                        <a:sym typeface="Calibri"/>
                      </a:rPr>
                      <m:t>,…,</m:t>
                    </m:r>
                    <m:r>
                      <a:rPr lang="es-MX" sz="1600" b="0" i="1" smtClean="0">
                        <a:solidFill>
                          <a:schemeClr val="dk1"/>
                        </a:solidFill>
                        <a:latin typeface="Cambria Math" panose="02040503050406030204" pitchFamily="18" charset="0"/>
                        <a:ea typeface="Calibri"/>
                        <a:cs typeface="Calibri"/>
                        <a:sym typeface="Calibri"/>
                      </a:rPr>
                      <m:t>𝑛</m:t>
                    </m:r>
                    <m:r>
                      <a:rPr lang="es-MX" sz="1600" b="0" i="1" smtClean="0">
                        <a:solidFill>
                          <a:schemeClr val="dk1"/>
                        </a:solidFill>
                        <a:latin typeface="Cambria Math" panose="02040503050406030204" pitchFamily="18" charset="0"/>
                        <a:ea typeface="Calibri"/>
                        <a:cs typeface="Calibri"/>
                        <a:sym typeface="Calibri"/>
                      </a:rPr>
                      <m:t>,</m:t>
                    </m:r>
                    <m:r>
                      <a:rPr lang="es-MX" sz="1600" b="0" i="1" smtClean="0">
                        <a:solidFill>
                          <a:schemeClr val="dk1"/>
                        </a:solidFill>
                        <a:latin typeface="Cambria Math" panose="02040503050406030204" pitchFamily="18" charset="0"/>
                        <a:ea typeface="Calibri"/>
                        <a:cs typeface="Calibri"/>
                        <a:sym typeface="Calibri"/>
                      </a:rPr>
                      <m:t>0</m:t>
                    </m:r>
                    <m:r>
                      <a:rPr lang="es-MX" sz="1600" b="0" i="1" smtClean="0">
                        <a:solidFill>
                          <a:schemeClr val="dk1"/>
                        </a:solidFill>
                        <a:latin typeface="Cambria Math" panose="02040503050406030204" pitchFamily="18" charset="0"/>
                        <a:ea typeface="Cambria Math" panose="02040503050406030204" pitchFamily="18" charset="0"/>
                        <a:cs typeface="Calibri"/>
                        <a:sym typeface="Calibri"/>
                      </a:rPr>
                      <m:t>≤</m:t>
                    </m:r>
                    <m:r>
                      <a:rPr lang="es-MX" sz="1600" b="0" i="1" smtClean="0">
                        <a:solidFill>
                          <a:schemeClr val="dk1"/>
                        </a:solidFill>
                        <a:latin typeface="Cambria Math" panose="02040503050406030204" pitchFamily="18" charset="0"/>
                        <a:ea typeface="Cambria Math" panose="02040503050406030204" pitchFamily="18" charset="0"/>
                        <a:cs typeface="Calibri"/>
                        <a:sym typeface="Calibri"/>
                      </a:rPr>
                      <m:t>𝑝</m:t>
                    </m:r>
                    <m:r>
                      <a:rPr lang="es-MX" sz="1600" b="0" i="1" smtClean="0">
                        <a:solidFill>
                          <a:schemeClr val="dk1"/>
                        </a:solidFill>
                        <a:latin typeface="Cambria Math" panose="02040503050406030204" pitchFamily="18" charset="0"/>
                        <a:ea typeface="Cambria Math" panose="02040503050406030204" pitchFamily="18" charset="0"/>
                        <a:cs typeface="Calibri"/>
                        <a:sym typeface="Calibri"/>
                      </a:rPr>
                      <m:t>≤</m:t>
                    </m:r>
                    <m:r>
                      <a:rPr lang="es-MX" sz="1600" b="0" i="1" smtClean="0">
                        <a:solidFill>
                          <a:schemeClr val="dk1"/>
                        </a:solidFill>
                        <a:latin typeface="Cambria Math" panose="02040503050406030204" pitchFamily="18" charset="0"/>
                        <a:ea typeface="Cambria Math" panose="02040503050406030204" pitchFamily="18" charset="0"/>
                        <a:cs typeface="Calibri"/>
                        <a:sym typeface="Calibri"/>
                      </a:rPr>
                      <m:t>1</m:t>
                    </m:r>
                  </m:oMath>
                </a14:m>
                <a:r>
                  <a:rPr lang="es-MX" sz="1600" dirty="0">
                    <a:solidFill>
                      <a:schemeClr val="dk1"/>
                    </a:solidFill>
                    <a:latin typeface="Calibri"/>
                    <a:ea typeface="Calibri"/>
                    <a:cs typeface="Calibri"/>
                    <a:sym typeface="Calibri"/>
                  </a:rPr>
                  <a:t> y </a:t>
                </a:r>
                <a14:m>
                  <m:oMath xmlns:m="http://schemas.openxmlformats.org/officeDocument/2006/math">
                    <m:r>
                      <a:rPr lang="es-MX" sz="1600" b="0" i="1" smtClean="0">
                        <a:solidFill>
                          <a:schemeClr val="dk1"/>
                        </a:solidFill>
                        <a:latin typeface="Cambria Math" panose="02040503050406030204" pitchFamily="18" charset="0"/>
                        <a:ea typeface="Calibri"/>
                        <a:cs typeface="Calibri"/>
                        <a:sym typeface="Calibri"/>
                      </a:rPr>
                      <m:t>𝑛</m:t>
                    </m:r>
                  </m:oMath>
                </a14:m>
                <a:r>
                  <a:rPr lang="es-MX" sz="1600" dirty="0">
                    <a:solidFill>
                      <a:schemeClr val="dk1"/>
                    </a:solidFill>
                    <a:latin typeface="Calibri"/>
                    <a:ea typeface="Calibri"/>
                    <a:cs typeface="Calibri"/>
                    <a:sym typeface="Calibri"/>
                  </a:rPr>
                  <a:t> es un entero no negativo.</a:t>
                </a:r>
                <a:br>
                  <a:rPr lang="es-MX" sz="2000" dirty="0">
                    <a:solidFill>
                      <a:schemeClr val="dk1"/>
                    </a:solidFill>
                    <a:latin typeface="Calibri"/>
                    <a:ea typeface="Calibri"/>
                    <a:cs typeface="Calibri"/>
                    <a:sym typeface="Calibri"/>
                  </a:rPr>
                </a:br>
                <a:endParaRPr lang="es-MX" sz="20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s-MX" sz="2000" dirty="0">
                    <a:solidFill>
                      <a:schemeClr val="dk1"/>
                    </a:solidFill>
                    <a:latin typeface="Calibri"/>
                    <a:ea typeface="Calibri"/>
                    <a:cs typeface="Calibri"/>
                    <a:sym typeface="Calibri"/>
                  </a:rPr>
                  <a:t>Recordemos que, </a:t>
                </a:r>
                <a14:m>
                  <m:oMath xmlns:m="http://schemas.openxmlformats.org/officeDocument/2006/math">
                    <m:d>
                      <m:dPr>
                        <m:ctrlPr>
                          <a:rPr lang="es-MX" sz="2000" i="1" dirty="0" smtClean="0">
                            <a:solidFill>
                              <a:schemeClr val="dk1"/>
                            </a:solidFill>
                            <a:latin typeface="Cambria Math" panose="02040503050406030204" pitchFamily="18" charset="0"/>
                            <a:sym typeface="Calibri"/>
                          </a:rPr>
                        </m:ctrlPr>
                      </m:dPr>
                      <m:e>
                        <m:eqArr>
                          <m:eqArrPr>
                            <m:ctrlPr>
                              <a:rPr lang="es-MX" sz="2000" b="0" i="1" dirty="0" smtClean="0">
                                <a:solidFill>
                                  <a:schemeClr val="dk1"/>
                                </a:solidFill>
                                <a:latin typeface="Cambria Math" panose="02040503050406030204" pitchFamily="18" charset="0"/>
                                <a:sym typeface="Calibri"/>
                              </a:rPr>
                            </m:ctrlPr>
                          </m:eqArrPr>
                          <m:e>
                            <m:r>
                              <m:rPr>
                                <m:sty m:val="p"/>
                              </m:rPr>
                              <a:rPr lang="es-MX" sz="2000" b="0" i="0" dirty="0" smtClean="0">
                                <a:solidFill>
                                  <a:schemeClr val="dk1"/>
                                </a:solidFill>
                                <a:latin typeface="Cambria Math" panose="02040503050406030204" pitchFamily="18" charset="0"/>
                                <a:sym typeface="Calibri"/>
                              </a:rPr>
                              <m:t>n</m:t>
                            </m:r>
                            <m:m>
                              <m:mPr>
                                <m:plcHide m:val="on"/>
                                <m:mcs>
                                  <m:mc>
                                    <m:mcPr>
                                      <m:count m:val="1"/>
                                      <m:mcJc m:val="center"/>
                                    </m:mcPr>
                                  </m:mc>
                                </m:mcs>
                                <m:ctrlPr>
                                  <a:rPr lang="es-MX" sz="2000" i="1" dirty="0">
                                    <a:solidFill>
                                      <a:schemeClr val="dk1"/>
                                    </a:solidFill>
                                    <a:latin typeface="Cambria Math" panose="02040503050406030204" pitchFamily="18" charset="0"/>
                                    <a:sym typeface="Calibri"/>
                                  </a:rPr>
                                </m:ctrlPr>
                              </m:mPr>
                              <m:mr>
                                <m:e/>
                              </m:mr>
                              <m:mr>
                                <m:e/>
                              </m:mr>
                            </m:m>
                          </m:e>
                          <m:e>
                            <m:r>
                              <a:rPr lang="es-MX" sz="2000" b="0" i="1" dirty="0" smtClean="0">
                                <a:solidFill>
                                  <a:schemeClr val="dk1"/>
                                </a:solidFill>
                                <a:latin typeface="Cambria Math" panose="02040503050406030204" pitchFamily="18" charset="0"/>
                                <a:sym typeface="Calibri"/>
                              </a:rPr>
                              <m:t>𝑥</m:t>
                            </m:r>
                          </m:e>
                        </m:eqArr>
                      </m:e>
                    </m:d>
                    <m:r>
                      <a:rPr lang="es-MX" sz="2000" b="0" i="1" dirty="0" smtClean="0">
                        <a:solidFill>
                          <a:schemeClr val="dk1"/>
                        </a:solidFill>
                        <a:latin typeface="Cambria Math" panose="02040503050406030204" pitchFamily="18" charset="0"/>
                        <a:sym typeface="Calibri"/>
                      </a:rPr>
                      <m:t>=</m:t>
                    </m:r>
                    <m:f>
                      <m:fPr>
                        <m:ctrlPr>
                          <a:rPr lang="es-MX" sz="2000" b="0" i="1" dirty="0" smtClean="0">
                            <a:solidFill>
                              <a:schemeClr val="dk1"/>
                            </a:solidFill>
                            <a:latin typeface="Cambria Math" panose="02040503050406030204" pitchFamily="18" charset="0"/>
                            <a:sym typeface="Calibri"/>
                          </a:rPr>
                        </m:ctrlPr>
                      </m:fPr>
                      <m:num>
                        <m:r>
                          <a:rPr lang="es-MX" sz="2000" b="0" i="1" dirty="0" smtClean="0">
                            <a:solidFill>
                              <a:schemeClr val="dk1"/>
                            </a:solidFill>
                            <a:latin typeface="Cambria Math" panose="02040503050406030204" pitchFamily="18" charset="0"/>
                            <a:sym typeface="Calibri"/>
                          </a:rPr>
                          <m:t>𝑛</m:t>
                        </m:r>
                        <m:r>
                          <a:rPr lang="es-MX" sz="2000" b="0" i="1" dirty="0" smtClean="0">
                            <a:solidFill>
                              <a:schemeClr val="dk1"/>
                            </a:solidFill>
                            <a:latin typeface="Cambria Math" panose="02040503050406030204" pitchFamily="18" charset="0"/>
                            <a:sym typeface="Calibri"/>
                          </a:rPr>
                          <m:t>!</m:t>
                        </m:r>
                      </m:num>
                      <m:den>
                        <m:r>
                          <a:rPr lang="es-MX" sz="2000" b="0" i="1" dirty="0" smtClean="0">
                            <a:solidFill>
                              <a:schemeClr val="dk1"/>
                            </a:solidFill>
                            <a:latin typeface="Cambria Math" panose="02040503050406030204" pitchFamily="18" charset="0"/>
                            <a:sym typeface="Calibri"/>
                          </a:rPr>
                          <m:t>𝑥</m:t>
                        </m:r>
                        <m:r>
                          <a:rPr lang="es-MX" sz="2000" b="0" i="1" dirty="0" smtClean="0">
                            <a:solidFill>
                              <a:schemeClr val="dk1"/>
                            </a:solidFill>
                            <a:latin typeface="Cambria Math" panose="02040503050406030204" pitchFamily="18" charset="0"/>
                            <a:sym typeface="Calibri"/>
                          </a:rPr>
                          <m:t>!⋅</m:t>
                        </m:r>
                        <m:d>
                          <m:dPr>
                            <m:ctrlPr>
                              <a:rPr lang="es-MX" sz="2000" b="0" i="1" dirty="0" smtClean="0">
                                <a:solidFill>
                                  <a:schemeClr val="dk1"/>
                                </a:solidFill>
                                <a:latin typeface="Cambria Math" panose="02040503050406030204" pitchFamily="18" charset="0"/>
                                <a:sym typeface="Calibri"/>
                              </a:rPr>
                            </m:ctrlPr>
                          </m:dPr>
                          <m:e>
                            <m:r>
                              <a:rPr lang="es-MX" sz="2000" b="0" i="1" dirty="0" smtClean="0">
                                <a:solidFill>
                                  <a:schemeClr val="dk1"/>
                                </a:solidFill>
                                <a:latin typeface="Cambria Math" panose="02040503050406030204" pitchFamily="18" charset="0"/>
                                <a:sym typeface="Calibri"/>
                              </a:rPr>
                              <m:t>𝑛</m:t>
                            </m:r>
                            <m:r>
                              <a:rPr lang="es-MX" sz="2000" b="0" i="1" dirty="0" smtClean="0">
                                <a:solidFill>
                                  <a:schemeClr val="dk1"/>
                                </a:solidFill>
                                <a:latin typeface="Cambria Math" panose="02040503050406030204" pitchFamily="18" charset="0"/>
                                <a:sym typeface="Calibri"/>
                              </a:rPr>
                              <m:t>−</m:t>
                            </m:r>
                            <m:r>
                              <a:rPr lang="es-MX" sz="2000" b="0" i="1" dirty="0" smtClean="0">
                                <a:solidFill>
                                  <a:schemeClr val="dk1"/>
                                </a:solidFill>
                                <a:latin typeface="Cambria Math" panose="02040503050406030204" pitchFamily="18" charset="0"/>
                                <a:sym typeface="Calibri"/>
                              </a:rPr>
                              <m:t>𝑥</m:t>
                            </m:r>
                          </m:e>
                        </m:d>
                        <m:r>
                          <a:rPr lang="es-MX" sz="2000" b="0" i="1" dirty="0" smtClean="0">
                            <a:solidFill>
                              <a:schemeClr val="dk1"/>
                            </a:solidFill>
                            <a:latin typeface="Cambria Math" panose="02040503050406030204" pitchFamily="18" charset="0"/>
                            <a:sym typeface="Calibri"/>
                          </a:rPr>
                          <m:t>!</m:t>
                        </m:r>
                      </m:den>
                    </m:f>
                  </m:oMath>
                </a14:m>
                <a:r>
                  <a:rPr lang="es-MX" sz="2000" dirty="0">
                    <a:solidFill>
                      <a:schemeClr val="dk1"/>
                    </a:solidFill>
                    <a:latin typeface="Calibri"/>
                    <a:ea typeface="Calibri"/>
                    <a:cs typeface="Calibri"/>
                    <a:sym typeface="Calibri"/>
                  </a:rPr>
                  <a:t> es el número de maneras que se pueden escoger </a:t>
                </a:r>
                <a:r>
                  <a:rPr lang="es-MX" sz="2000" i="1" dirty="0">
                    <a:solidFill>
                      <a:schemeClr val="dk1"/>
                    </a:solidFill>
                    <a:latin typeface="Cambria Math"/>
                    <a:ea typeface="Cambria Math"/>
                    <a:cs typeface="Cambria Math"/>
                    <a:sym typeface="Cambria Math"/>
                  </a:rPr>
                  <a:t>x</a:t>
                </a:r>
                <a:r>
                  <a:rPr lang="es-MX" sz="2000" dirty="0">
                    <a:solidFill>
                      <a:schemeClr val="dk1"/>
                    </a:solidFill>
                    <a:latin typeface="Calibri"/>
                    <a:ea typeface="Calibri"/>
                    <a:cs typeface="Calibri"/>
                    <a:sym typeface="Calibri"/>
                  </a:rPr>
                  <a:t> elementos de </a:t>
                </a:r>
                <a:r>
                  <a:rPr lang="es-MX" sz="2000" i="1" dirty="0">
                    <a:solidFill>
                      <a:schemeClr val="dk1"/>
                    </a:solidFill>
                    <a:latin typeface="Cambria Math"/>
                    <a:ea typeface="Cambria Math"/>
                    <a:cs typeface="Cambria Math"/>
                    <a:sym typeface="Cambria Math"/>
                  </a:rPr>
                  <a:t>n</a:t>
                </a:r>
                <a:r>
                  <a:rPr lang="es-MX" sz="2000" dirty="0">
                    <a:solidFill>
                      <a:schemeClr val="dk1"/>
                    </a:solidFill>
                    <a:latin typeface="Calibri"/>
                    <a:ea typeface="Calibri"/>
                    <a:cs typeface="Calibri"/>
                    <a:sym typeface="Calibri"/>
                  </a:rPr>
                  <a:t> sin importar el orden.</a:t>
                </a:r>
                <a:endParaRPr sz="2000" dirty="0">
                  <a:solidFill>
                    <a:schemeClr val="dk1"/>
                  </a:solidFill>
                  <a:latin typeface="Calibri"/>
                  <a:ea typeface="Calibri"/>
                  <a:cs typeface="Calibri"/>
                  <a:sym typeface="Calibri"/>
                </a:endParaRPr>
              </a:p>
            </p:txBody>
          </p:sp>
        </mc:Choice>
        <mc:Fallback xmlns="">
          <p:sp>
            <p:nvSpPr>
              <p:cNvPr id="269" name="Google Shape;269;p47"/>
              <p:cNvSpPr txBox="1">
                <a:spLocks noRot="1" noChangeAspect="1" noMove="1" noResize="1" noEditPoints="1" noAdjustHandles="1" noChangeArrowheads="1" noChangeShapeType="1" noTextEdit="1"/>
              </p:cNvSpPr>
              <p:nvPr/>
            </p:nvSpPr>
            <p:spPr>
              <a:xfrm>
                <a:off x="649796" y="1096046"/>
                <a:ext cx="8128444" cy="3908219"/>
              </a:xfrm>
              <a:prstGeom prst="rect">
                <a:avLst/>
              </a:prstGeom>
              <a:blipFill>
                <a:blip r:embed="rId3"/>
                <a:stretch>
                  <a:fillRect b="-624"/>
                </a:stretch>
              </a:blipFill>
              <a:ln>
                <a:noFill/>
              </a:ln>
            </p:spPr>
            <p:txBody>
              <a:bodyPr/>
              <a:lstStyle/>
              <a:p>
                <a:r>
                  <a:rPr lang="es-CL">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8"/>
          <p:cNvSpPr txBox="1"/>
          <p:nvPr/>
        </p:nvSpPr>
        <p:spPr>
          <a:xfrm>
            <a:off x="510003" y="470760"/>
            <a:ext cx="5262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Germinación de semillas</a:t>
            </a:r>
            <a:endParaRPr sz="3000" b="1" i="0" u="none" strike="noStrike" cap="none" dirty="0">
              <a:solidFill>
                <a:srgbClr val="423B71"/>
              </a:solidFill>
              <a:latin typeface="Calibri"/>
              <a:ea typeface="Calibri"/>
              <a:cs typeface="Calibri"/>
              <a:sym typeface="Calibri"/>
            </a:endParaRPr>
          </a:p>
        </p:txBody>
      </p:sp>
      <p:sp>
        <p:nvSpPr>
          <p:cNvPr id="277" name="Google Shape;277;p48"/>
          <p:cNvSpPr txBox="1"/>
          <p:nvPr/>
        </p:nvSpPr>
        <p:spPr>
          <a:xfrm>
            <a:off x="796100" y="1242350"/>
            <a:ext cx="7254300" cy="2954625"/>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Font typeface="Calibri"/>
              <a:buAutoNum type="arabicPeriod" startAt="7"/>
            </a:pPr>
            <a:r>
              <a:rPr lang="es" sz="2000" dirty="0">
                <a:solidFill>
                  <a:schemeClr val="dk1"/>
                </a:solidFill>
                <a:latin typeface="Calibri"/>
                <a:ea typeface="Calibri"/>
                <a:cs typeface="Calibri"/>
                <a:sym typeface="Calibri"/>
              </a:rPr>
              <a:t>¿Cuál sería la variable aleatoria que deberíamos considerar en la situación de las semillas?</a:t>
            </a:r>
            <a:br>
              <a:rPr lang="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startAt="7"/>
            </a:pPr>
            <a:r>
              <a:rPr lang="es" sz="2000" dirty="0">
                <a:solidFill>
                  <a:schemeClr val="dk1"/>
                </a:solidFill>
                <a:latin typeface="Calibri"/>
                <a:ea typeface="Calibri"/>
                <a:cs typeface="Calibri"/>
                <a:sym typeface="Calibri"/>
              </a:rPr>
              <a:t>¿Qué representa </a:t>
            </a:r>
            <a:r>
              <a:rPr lang="es" sz="2000" i="1" dirty="0">
                <a:solidFill>
                  <a:schemeClr val="dk1"/>
                </a:solidFill>
                <a:latin typeface="Cambria Math"/>
                <a:ea typeface="Cambria Math"/>
                <a:cs typeface="Cambria Math"/>
                <a:sym typeface="Cambria Math"/>
              </a:rPr>
              <a:t>P(X = 1)</a:t>
            </a:r>
            <a:r>
              <a:rPr lang="es" sz="2000" dirty="0">
                <a:solidFill>
                  <a:schemeClr val="dk1"/>
                </a:solidFill>
                <a:latin typeface="Calibri"/>
                <a:ea typeface="Calibri"/>
                <a:cs typeface="Calibri"/>
                <a:sym typeface="Calibri"/>
              </a:rPr>
              <a:t> en esta situación?</a:t>
            </a:r>
            <a:br>
              <a:rPr lang="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startAt="7"/>
            </a:pPr>
            <a:r>
              <a:rPr lang="es" sz="2000" dirty="0">
                <a:solidFill>
                  <a:schemeClr val="dk1"/>
                </a:solidFill>
                <a:latin typeface="Calibri"/>
                <a:ea typeface="Calibri"/>
                <a:cs typeface="Calibri"/>
                <a:sym typeface="Calibri"/>
              </a:rPr>
              <a:t>¿Cómo se expresa esta probabilidad usando la fórmula de la distribución binomial?</a:t>
            </a:r>
            <a:br>
              <a:rPr lang="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startAt="7"/>
            </a:pPr>
            <a:r>
              <a:rPr lang="es" sz="2000" dirty="0">
                <a:solidFill>
                  <a:schemeClr val="dk1"/>
                </a:solidFill>
                <a:latin typeface="Calibri"/>
                <a:ea typeface="Calibri"/>
                <a:cs typeface="Calibri"/>
                <a:sym typeface="Calibri"/>
              </a:rPr>
              <a:t>¿Cuánto vale </a:t>
            </a:r>
            <a:r>
              <a:rPr lang="es" sz="2000" i="1" dirty="0">
                <a:solidFill>
                  <a:schemeClr val="dk1"/>
                </a:solidFill>
                <a:latin typeface="Cambria Math"/>
                <a:ea typeface="Cambria Math"/>
                <a:cs typeface="Cambria Math"/>
                <a:sym typeface="Cambria Math"/>
              </a:rPr>
              <a:t>P(X = 1)</a:t>
            </a:r>
            <a:r>
              <a:rPr lang="es" sz="2000" dirty="0">
                <a:solidFill>
                  <a:schemeClr val="dk1"/>
                </a:solidFill>
                <a:latin typeface="Calibri"/>
                <a:ea typeface="Calibri"/>
                <a:cs typeface="Calibri"/>
                <a:sym typeface="Calibri"/>
              </a:rPr>
              <a:t>? ¿Cómo se interpreta?</a:t>
            </a:r>
            <a:endParaRPr sz="2000" dirty="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9"/>
          <p:cNvSpPr txBox="1"/>
          <p:nvPr/>
        </p:nvSpPr>
        <p:spPr>
          <a:xfrm>
            <a:off x="510003" y="149935"/>
            <a:ext cx="5262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Germinación de semillas</a:t>
            </a:r>
            <a:endParaRPr sz="3000" b="1" i="0" u="none" strike="noStrike" cap="none" dirty="0">
              <a:solidFill>
                <a:srgbClr val="423B71"/>
              </a:solidFill>
              <a:latin typeface="Calibri"/>
              <a:ea typeface="Calibri"/>
              <a:cs typeface="Calibri"/>
              <a:sym typeface="Calibri"/>
            </a:endParaRPr>
          </a:p>
        </p:txBody>
      </p:sp>
      <p:sp>
        <p:nvSpPr>
          <p:cNvPr id="283" name="Google Shape;283;p49"/>
          <p:cNvSpPr txBox="1"/>
          <p:nvPr/>
        </p:nvSpPr>
        <p:spPr>
          <a:xfrm>
            <a:off x="561753" y="634723"/>
            <a:ext cx="5262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Respuestas:</a:t>
            </a:r>
            <a:endParaRPr sz="3000" b="1" i="0" u="none" strike="noStrike" cap="none" dirty="0">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2" name="Google Shape;312;p53">
                <a:extLst>
                  <a:ext uri="{FF2B5EF4-FFF2-40B4-BE49-F238E27FC236}">
                    <a16:creationId xmlns:a16="http://schemas.microsoft.com/office/drawing/2014/main" id="{7755AF1A-FC8C-4258-B91F-333E63225EB0}"/>
                  </a:ext>
                </a:extLst>
              </p:cNvPr>
              <p:cNvSpPr txBox="1"/>
              <p:nvPr/>
            </p:nvSpPr>
            <p:spPr>
              <a:xfrm>
                <a:off x="1047860" y="1852610"/>
                <a:ext cx="7314200" cy="2615109"/>
              </a:xfrm>
              <a:prstGeom prst="rect">
                <a:avLst/>
              </a:prstGeom>
              <a:solidFill>
                <a:schemeClr val="l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MX" sz="1800" dirty="0">
                    <a:solidFill>
                      <a:schemeClr val="dk1"/>
                    </a:solidFill>
                    <a:latin typeface="Calibri"/>
                    <a:ea typeface="Calibri"/>
                    <a:cs typeface="Calibri"/>
                    <a:sym typeface="Calibri"/>
                  </a:rPr>
                  <a:t>7. </a:t>
                </a:r>
                <a14:m>
                  <m:oMath xmlns:m="http://schemas.openxmlformats.org/officeDocument/2006/math">
                    <m:r>
                      <a:rPr lang="es-MX" sz="1800" i="1" dirty="0" smtClean="0">
                        <a:solidFill>
                          <a:schemeClr val="dk1"/>
                        </a:solidFill>
                        <a:latin typeface="Cambria Math" panose="02040503050406030204" pitchFamily="18" charset="0"/>
                        <a:ea typeface="Calibri"/>
                        <a:cs typeface="Calibri"/>
                        <a:sym typeface="Calibri"/>
                      </a:rPr>
                      <m:t>𝑋</m:t>
                    </m:r>
                  </m:oMath>
                </a14:m>
                <a:r>
                  <a:rPr lang="es-MX" sz="1800" dirty="0">
                    <a:solidFill>
                      <a:schemeClr val="dk1"/>
                    </a:solidFill>
                    <a:latin typeface="Calibri"/>
                    <a:ea typeface="Calibri"/>
                    <a:cs typeface="Calibri"/>
                    <a:sym typeface="Calibri"/>
                  </a:rPr>
                  <a:t>: número de semillas que germinan dentro de las 7 semillas sembradas.</a:t>
                </a:r>
              </a:p>
              <a:p>
                <a:pPr marL="0" lvl="0" indent="0" algn="l" rtl="0">
                  <a:spcBef>
                    <a:spcPts val="0"/>
                  </a:spcBef>
                  <a:spcAft>
                    <a:spcPts val="0"/>
                  </a:spcAft>
                  <a:buNone/>
                </a:pPr>
                <a:endParaRPr lang="es-MX" sz="1800" dirty="0">
                  <a:solidFill>
                    <a:schemeClr val="dk1"/>
                  </a:solidFill>
                  <a:latin typeface="Calibri"/>
                  <a:ea typeface="Calibri"/>
                  <a:cs typeface="Calibri"/>
                  <a:sym typeface="Calibri"/>
                </a:endParaRPr>
              </a:p>
              <a:p>
                <a:pPr marL="0" lvl="0" indent="0" algn="l" rtl="0">
                  <a:spcBef>
                    <a:spcPts val="0"/>
                  </a:spcBef>
                  <a:spcAft>
                    <a:spcPts val="0"/>
                  </a:spcAft>
                  <a:buNone/>
                </a:pPr>
                <a:r>
                  <a:rPr lang="es-MX" sz="1800" dirty="0">
                    <a:solidFill>
                      <a:schemeClr val="dk1"/>
                    </a:solidFill>
                    <a:latin typeface="Calibri"/>
                    <a:ea typeface="Calibri"/>
                    <a:cs typeface="Calibri"/>
                    <a:sym typeface="Calibri"/>
                  </a:rPr>
                  <a:t>8. </a:t>
                </a:r>
                <a14:m>
                  <m:oMath xmlns:m="http://schemas.openxmlformats.org/officeDocument/2006/math">
                    <m:r>
                      <a:rPr lang="es-MX" sz="1800" i="1" dirty="0" smtClean="0">
                        <a:solidFill>
                          <a:schemeClr val="dk1"/>
                        </a:solidFill>
                        <a:latin typeface="Cambria Math" panose="02040503050406030204" pitchFamily="18" charset="0"/>
                        <a:ea typeface="Calibri"/>
                        <a:cs typeface="Calibri"/>
                        <a:sym typeface="Calibri"/>
                      </a:rPr>
                      <m:t>𝑃</m:t>
                    </m:r>
                    <m:r>
                      <a:rPr lang="es-MX" sz="1800" i="1" dirty="0" smtClean="0">
                        <a:solidFill>
                          <a:schemeClr val="dk1"/>
                        </a:solidFill>
                        <a:latin typeface="Cambria Math" panose="02040503050406030204" pitchFamily="18" charset="0"/>
                        <a:ea typeface="Calibri"/>
                        <a:cs typeface="Calibri"/>
                        <a:sym typeface="Calibri"/>
                      </a:rPr>
                      <m:t>(</m:t>
                    </m:r>
                    <m:r>
                      <a:rPr lang="es-MX" sz="1800" i="1" dirty="0" smtClean="0">
                        <a:solidFill>
                          <a:schemeClr val="dk1"/>
                        </a:solidFill>
                        <a:latin typeface="Cambria Math" panose="02040503050406030204" pitchFamily="18" charset="0"/>
                        <a:ea typeface="Calibri"/>
                        <a:cs typeface="Calibri"/>
                        <a:sym typeface="Calibri"/>
                      </a:rPr>
                      <m:t>𝑋</m:t>
                    </m:r>
                    <m:r>
                      <a:rPr lang="es-MX" sz="1800" i="1" dirty="0" smtClean="0">
                        <a:solidFill>
                          <a:schemeClr val="dk1"/>
                        </a:solidFill>
                        <a:latin typeface="Cambria Math" panose="02040503050406030204" pitchFamily="18" charset="0"/>
                        <a:ea typeface="Calibri"/>
                        <a:cs typeface="Calibri"/>
                        <a:sym typeface="Calibri"/>
                      </a:rPr>
                      <m:t> = </m:t>
                    </m:r>
                    <m:r>
                      <a:rPr lang="es-MX" sz="1800" i="1" dirty="0" smtClean="0">
                        <a:solidFill>
                          <a:schemeClr val="dk1"/>
                        </a:solidFill>
                        <a:latin typeface="Cambria Math" panose="02040503050406030204" pitchFamily="18" charset="0"/>
                        <a:ea typeface="Calibri"/>
                        <a:cs typeface="Calibri"/>
                        <a:sym typeface="Calibri"/>
                      </a:rPr>
                      <m:t>1</m:t>
                    </m:r>
                    <m:r>
                      <a:rPr lang="es-MX" sz="1800" i="1" dirty="0" smtClean="0">
                        <a:solidFill>
                          <a:schemeClr val="dk1"/>
                        </a:solidFill>
                        <a:latin typeface="Cambria Math" panose="02040503050406030204" pitchFamily="18" charset="0"/>
                        <a:ea typeface="Calibri"/>
                        <a:cs typeface="Calibri"/>
                        <a:sym typeface="Calibri"/>
                      </a:rPr>
                      <m:t>)</m:t>
                    </m:r>
                  </m:oMath>
                </a14:m>
                <a:r>
                  <a:rPr lang="es-MX" sz="1800" dirty="0">
                    <a:solidFill>
                      <a:schemeClr val="dk1"/>
                    </a:solidFill>
                    <a:latin typeface="Calibri"/>
                    <a:ea typeface="Calibri"/>
                    <a:cs typeface="Calibri"/>
                    <a:sym typeface="Calibri"/>
                  </a:rPr>
                  <a:t> es la probabilidad de que 1 de las 7 semillas germine.</a:t>
                </a:r>
              </a:p>
              <a:p>
                <a:pPr marL="0" lvl="0" indent="0" algn="l" rtl="0">
                  <a:spcBef>
                    <a:spcPts val="0"/>
                  </a:spcBef>
                  <a:spcAft>
                    <a:spcPts val="0"/>
                  </a:spcAft>
                  <a:buNone/>
                </a:pPr>
                <a:endParaRPr lang="es-MX" sz="1800" dirty="0">
                  <a:solidFill>
                    <a:schemeClr val="dk1"/>
                  </a:solidFill>
                  <a:latin typeface="Calibri"/>
                  <a:ea typeface="Calibri"/>
                  <a:cs typeface="Calibri"/>
                  <a:sym typeface="Calibri"/>
                </a:endParaRPr>
              </a:p>
              <a:p>
                <a:pPr lvl="0"/>
                <a:r>
                  <a:rPr lang="es-MX" sz="1800" dirty="0">
                    <a:solidFill>
                      <a:schemeClr val="dk1"/>
                    </a:solidFill>
                    <a:latin typeface="Calibri"/>
                    <a:ea typeface="Calibri"/>
                    <a:cs typeface="Calibri"/>
                    <a:sym typeface="Calibri"/>
                  </a:rPr>
                  <a:t>9. </a:t>
                </a:r>
                <a14:m>
                  <m:oMath xmlns:m="http://schemas.openxmlformats.org/officeDocument/2006/math">
                    <m:r>
                      <a:rPr lang="es-MX" sz="1800" i="1" dirty="0" smtClean="0">
                        <a:solidFill>
                          <a:schemeClr val="dk1"/>
                        </a:solidFill>
                        <a:latin typeface="Cambria Math" panose="02040503050406030204" pitchFamily="18" charset="0"/>
                        <a:ea typeface="Calibri"/>
                        <a:cs typeface="Calibri"/>
                        <a:sym typeface="Calibri"/>
                      </a:rPr>
                      <m:t>𝑃</m:t>
                    </m:r>
                    <m:d>
                      <m:dPr>
                        <m:ctrlPr>
                          <a:rPr lang="es-MX" sz="1800" i="1" dirty="0" smtClean="0">
                            <a:solidFill>
                              <a:schemeClr val="dk1"/>
                            </a:solidFill>
                            <a:latin typeface="Cambria Math" panose="02040503050406030204" pitchFamily="18" charset="0"/>
                            <a:ea typeface="Calibri"/>
                            <a:cs typeface="Calibri"/>
                            <a:sym typeface="Calibri"/>
                          </a:rPr>
                        </m:ctrlPr>
                      </m:dPr>
                      <m:e>
                        <m:r>
                          <a:rPr lang="es-MX" sz="1800" i="1" dirty="0" smtClean="0">
                            <a:solidFill>
                              <a:schemeClr val="dk1"/>
                            </a:solidFill>
                            <a:latin typeface="Cambria Math" panose="02040503050406030204" pitchFamily="18" charset="0"/>
                            <a:ea typeface="Calibri"/>
                            <a:cs typeface="Calibri"/>
                            <a:sym typeface="Calibri"/>
                          </a:rPr>
                          <m:t>𝑋</m:t>
                        </m:r>
                        <m:r>
                          <a:rPr lang="es-MX" sz="1800" i="1" dirty="0" smtClean="0">
                            <a:solidFill>
                              <a:schemeClr val="dk1"/>
                            </a:solidFill>
                            <a:latin typeface="Cambria Math" panose="02040503050406030204" pitchFamily="18" charset="0"/>
                            <a:ea typeface="Calibri"/>
                            <a:cs typeface="Calibri"/>
                            <a:sym typeface="Calibri"/>
                          </a:rPr>
                          <m:t> = </m:t>
                        </m:r>
                        <m:r>
                          <a:rPr lang="es-MX" sz="1800" i="1" dirty="0" smtClean="0">
                            <a:solidFill>
                              <a:schemeClr val="dk1"/>
                            </a:solidFill>
                            <a:latin typeface="Cambria Math" panose="02040503050406030204" pitchFamily="18" charset="0"/>
                            <a:ea typeface="Calibri"/>
                            <a:cs typeface="Calibri"/>
                            <a:sym typeface="Calibri"/>
                          </a:rPr>
                          <m:t>1</m:t>
                        </m:r>
                      </m:e>
                    </m:d>
                    <m:r>
                      <a:rPr lang="es-MX" sz="1800" i="1" dirty="0" smtClean="0">
                        <a:solidFill>
                          <a:schemeClr val="dk1"/>
                        </a:solidFill>
                        <a:latin typeface="Cambria Math" panose="02040503050406030204" pitchFamily="18" charset="0"/>
                        <a:ea typeface="Calibri"/>
                        <a:cs typeface="Calibri"/>
                        <a:sym typeface="Calibri"/>
                      </a:rPr>
                      <m:t>=</m:t>
                    </m:r>
                    <m:d>
                      <m:dPr>
                        <m:ctrlPr>
                          <a:rPr lang="es-MX" sz="1800" i="1">
                            <a:solidFill>
                              <a:schemeClr val="dk1"/>
                            </a:solidFill>
                            <a:latin typeface="Cambria Math" panose="02040503050406030204" pitchFamily="18" charset="0"/>
                            <a:sym typeface="Calibri"/>
                          </a:rPr>
                        </m:ctrlPr>
                      </m:dPr>
                      <m:e>
                        <m:m>
                          <m:mPr>
                            <m:plcHide m:val="on"/>
                            <m:mcs>
                              <m:mc>
                                <m:mcPr>
                                  <m:count m:val="1"/>
                                  <m:mcJc m:val="center"/>
                                </m:mcPr>
                              </m:mc>
                            </m:mcs>
                            <m:ctrlPr>
                              <a:rPr lang="es-MX" sz="1800" i="1">
                                <a:solidFill>
                                  <a:schemeClr val="dk1"/>
                                </a:solidFill>
                                <a:latin typeface="Cambria Math" panose="02040503050406030204" pitchFamily="18" charset="0"/>
                                <a:sym typeface="Calibri"/>
                              </a:rPr>
                            </m:ctrlPr>
                          </m:mPr>
                          <m:mr>
                            <m:e>
                              <m:r>
                                <a:rPr lang="es-MX" sz="1800" i="1">
                                  <a:solidFill>
                                    <a:schemeClr val="dk1"/>
                                  </a:solidFill>
                                  <a:latin typeface="Cambria Math" panose="02040503050406030204" pitchFamily="18" charset="0"/>
                                  <a:sym typeface="Calibri"/>
                                </a:rPr>
                                <m:t>1</m:t>
                              </m:r>
                            </m:e>
                          </m:mr>
                          <m:mr>
                            <m:e>
                              <m:r>
                                <a:rPr lang="es-MX" sz="1800" i="1">
                                  <a:solidFill>
                                    <a:schemeClr val="dk1"/>
                                  </a:solidFill>
                                  <a:latin typeface="Cambria Math" panose="02040503050406030204" pitchFamily="18" charset="0"/>
                                  <a:sym typeface="Calibri"/>
                                </a:rPr>
                                <m:t>1</m:t>
                              </m:r>
                            </m:e>
                          </m:mr>
                        </m:m>
                      </m:e>
                    </m:d>
                    <m:r>
                      <a:rPr lang="es-MX" sz="1800" b="0" i="1" smtClean="0">
                        <a:solidFill>
                          <a:schemeClr val="dk1"/>
                        </a:solidFill>
                        <a:latin typeface="Cambria Math" panose="02040503050406030204" pitchFamily="18" charset="0"/>
                        <a:sym typeface="Calibri"/>
                      </a:rPr>
                      <m:t>⋅</m:t>
                    </m:r>
                    <m:d>
                      <m:dPr>
                        <m:ctrlPr>
                          <a:rPr lang="es-MX" sz="1800" i="1">
                            <a:solidFill>
                              <a:schemeClr val="dk1"/>
                            </a:solidFill>
                            <a:latin typeface="Cambria Math" panose="02040503050406030204" pitchFamily="18" charset="0"/>
                            <a:sym typeface="Calibri"/>
                          </a:rPr>
                        </m:ctrlPr>
                      </m:dPr>
                      <m:e>
                        <m:f>
                          <m:fPr>
                            <m:ctrlPr>
                              <a:rPr lang="es-MX" sz="1800" b="0" i="1" smtClean="0">
                                <a:solidFill>
                                  <a:schemeClr val="dk1"/>
                                </a:solidFill>
                                <a:latin typeface="Cambria Math" panose="02040503050406030204" pitchFamily="18" charset="0"/>
                                <a:sym typeface="Calibri"/>
                              </a:rPr>
                            </m:ctrlPr>
                          </m:fPr>
                          <m:num>
                            <m:r>
                              <a:rPr lang="es-MX" sz="1800" b="0" i="1" smtClean="0">
                                <a:solidFill>
                                  <a:schemeClr val="dk1"/>
                                </a:solidFill>
                                <a:latin typeface="Cambria Math" panose="02040503050406030204" pitchFamily="18" charset="0"/>
                                <a:sym typeface="Calibri"/>
                              </a:rPr>
                              <m:t>5</m:t>
                            </m:r>
                          </m:num>
                          <m:den>
                            <m:r>
                              <a:rPr lang="es-MX" sz="1800" b="0" i="1" smtClean="0">
                                <a:solidFill>
                                  <a:schemeClr val="dk1"/>
                                </a:solidFill>
                                <a:latin typeface="Cambria Math" panose="02040503050406030204" pitchFamily="18" charset="0"/>
                                <a:sym typeface="Calibri"/>
                              </a:rPr>
                              <m:t>6</m:t>
                            </m:r>
                          </m:den>
                        </m:f>
                      </m:e>
                    </m:d>
                    <m:r>
                      <a:rPr lang="es-MX" sz="1800" i="1">
                        <a:solidFill>
                          <a:schemeClr val="dk1"/>
                        </a:solidFill>
                        <a:latin typeface="Cambria Math" panose="02040503050406030204" pitchFamily="18" charset="0"/>
                        <a:sym typeface="Calibri"/>
                      </a:rPr>
                      <m:t>⋅</m:t>
                    </m:r>
                    <m:sSup>
                      <m:sSupPr>
                        <m:ctrlPr>
                          <a:rPr lang="es-MX" sz="1800" b="0" i="1" smtClean="0">
                            <a:solidFill>
                              <a:schemeClr val="dk1"/>
                            </a:solidFill>
                            <a:latin typeface="Cambria Math" panose="02040503050406030204" pitchFamily="18" charset="0"/>
                            <a:sym typeface="Calibri"/>
                          </a:rPr>
                        </m:ctrlPr>
                      </m:sSupPr>
                      <m:e>
                        <m:d>
                          <m:dPr>
                            <m:ctrlPr>
                              <a:rPr lang="es-MX" sz="1800" i="1">
                                <a:solidFill>
                                  <a:schemeClr val="dk1"/>
                                </a:solidFill>
                                <a:latin typeface="Cambria Math" panose="02040503050406030204" pitchFamily="18" charset="0"/>
                                <a:sym typeface="Calibri"/>
                              </a:rPr>
                            </m:ctrlPr>
                          </m:dPr>
                          <m:e>
                            <m:f>
                              <m:fPr>
                                <m:ctrlPr>
                                  <a:rPr lang="es-MX" sz="1800" i="1">
                                    <a:solidFill>
                                      <a:schemeClr val="dk1"/>
                                    </a:solidFill>
                                    <a:latin typeface="Cambria Math" panose="02040503050406030204" pitchFamily="18" charset="0"/>
                                    <a:sym typeface="Calibri"/>
                                  </a:rPr>
                                </m:ctrlPr>
                              </m:fPr>
                              <m:num>
                                <m:r>
                                  <a:rPr lang="es-MX" sz="1800" b="0" i="1" smtClean="0">
                                    <a:solidFill>
                                      <a:schemeClr val="dk1"/>
                                    </a:solidFill>
                                    <a:latin typeface="Cambria Math" panose="02040503050406030204" pitchFamily="18" charset="0"/>
                                    <a:sym typeface="Calibri"/>
                                  </a:rPr>
                                  <m:t>1</m:t>
                                </m:r>
                              </m:num>
                              <m:den>
                                <m:r>
                                  <a:rPr lang="es-MX" sz="1800" i="1">
                                    <a:solidFill>
                                      <a:schemeClr val="dk1"/>
                                    </a:solidFill>
                                    <a:latin typeface="Cambria Math" panose="02040503050406030204" pitchFamily="18" charset="0"/>
                                    <a:sym typeface="Calibri"/>
                                  </a:rPr>
                                  <m:t>6</m:t>
                                </m:r>
                              </m:den>
                            </m:f>
                          </m:e>
                        </m:d>
                      </m:e>
                      <m:sup>
                        <m:r>
                          <a:rPr lang="es-MX" sz="1800" b="0" i="1" smtClean="0">
                            <a:solidFill>
                              <a:schemeClr val="dk1"/>
                            </a:solidFill>
                            <a:latin typeface="Cambria Math" panose="02040503050406030204" pitchFamily="18" charset="0"/>
                            <a:sym typeface="Calibri"/>
                          </a:rPr>
                          <m:t>7</m:t>
                        </m:r>
                        <m:r>
                          <a:rPr lang="es-MX" sz="1800" b="0" i="1" smtClean="0">
                            <a:solidFill>
                              <a:schemeClr val="dk1"/>
                            </a:solidFill>
                            <a:latin typeface="Cambria Math" panose="02040503050406030204" pitchFamily="18" charset="0"/>
                            <a:sym typeface="Calibri"/>
                          </a:rPr>
                          <m:t>−</m:t>
                        </m:r>
                        <m:r>
                          <a:rPr lang="es-MX" sz="1800" b="0" i="1" smtClean="0">
                            <a:solidFill>
                              <a:schemeClr val="dk1"/>
                            </a:solidFill>
                            <a:latin typeface="Cambria Math" panose="02040503050406030204" pitchFamily="18" charset="0"/>
                            <a:sym typeface="Calibri"/>
                          </a:rPr>
                          <m:t>1</m:t>
                        </m:r>
                      </m:sup>
                    </m:sSup>
                  </m:oMath>
                </a14:m>
                <a:endParaRPr lang="es-MX" sz="1800" dirty="0">
                  <a:solidFill>
                    <a:schemeClr val="dk1"/>
                  </a:solidFill>
                  <a:latin typeface="Calibri"/>
                  <a:ea typeface="Calibri"/>
                  <a:cs typeface="Calibri"/>
                  <a:sym typeface="Calibri"/>
                </a:endParaRPr>
              </a:p>
              <a:p>
                <a:pPr marL="0" lvl="0" indent="0" algn="l" rtl="0">
                  <a:spcBef>
                    <a:spcPts val="0"/>
                  </a:spcBef>
                  <a:spcAft>
                    <a:spcPts val="0"/>
                  </a:spcAft>
                  <a:buNone/>
                </a:pPr>
                <a:endParaRPr lang="es-CL" sz="1800" dirty="0">
                  <a:solidFill>
                    <a:schemeClr val="dk1"/>
                  </a:solidFill>
                  <a:latin typeface="Calibri"/>
                  <a:ea typeface="Calibri"/>
                  <a:cs typeface="Calibri"/>
                  <a:sym typeface="Calibri"/>
                </a:endParaRPr>
              </a:p>
              <a:p>
                <a:pPr marL="0" lvl="0" indent="0" rtl="0">
                  <a:spcBef>
                    <a:spcPts val="0"/>
                  </a:spcBef>
                  <a:spcAft>
                    <a:spcPts val="0"/>
                  </a:spcAft>
                  <a:buNone/>
                </a:pPr>
                <a:r>
                  <a:rPr lang="es-CL" sz="1800" dirty="0">
                    <a:solidFill>
                      <a:schemeClr val="dk1"/>
                    </a:solidFill>
                    <a:latin typeface="Calibri"/>
                    <a:ea typeface="Calibri"/>
                    <a:cs typeface="Calibri"/>
                    <a:sym typeface="Calibri"/>
                  </a:rPr>
                  <a:t>10. </a:t>
                </a:r>
                <a14:m>
                  <m:oMath xmlns:m="http://schemas.openxmlformats.org/officeDocument/2006/math">
                    <m:r>
                      <a:rPr lang="es-MX" sz="1800" b="0" i="1" smtClean="0">
                        <a:solidFill>
                          <a:schemeClr val="dk1"/>
                        </a:solidFill>
                        <a:latin typeface="Cambria Math" panose="02040503050406030204" pitchFamily="18" charset="0"/>
                        <a:ea typeface="Calibri"/>
                        <a:cs typeface="Calibri"/>
                        <a:sym typeface="Calibri"/>
                      </a:rPr>
                      <m:t>𝑃</m:t>
                    </m:r>
                    <m:r>
                      <a:rPr lang="es-MX" sz="1800" b="0" i="1" smtClean="0">
                        <a:solidFill>
                          <a:schemeClr val="dk1"/>
                        </a:solidFill>
                        <a:latin typeface="Cambria Math" panose="02040503050406030204" pitchFamily="18" charset="0"/>
                        <a:ea typeface="Calibri"/>
                        <a:cs typeface="Calibri"/>
                        <a:sym typeface="Calibri"/>
                      </a:rPr>
                      <m:t>(</m:t>
                    </m:r>
                    <m:r>
                      <a:rPr lang="es-MX" sz="1800" b="0" i="1" smtClean="0">
                        <a:solidFill>
                          <a:schemeClr val="dk1"/>
                        </a:solidFill>
                        <a:latin typeface="Cambria Math" panose="02040503050406030204" pitchFamily="18" charset="0"/>
                        <a:ea typeface="Calibri"/>
                        <a:cs typeface="Calibri"/>
                        <a:sym typeface="Calibri"/>
                      </a:rPr>
                      <m:t>𝑋</m:t>
                    </m:r>
                    <m:r>
                      <a:rPr lang="es-MX" sz="1800" b="0" i="1" smtClean="0">
                        <a:solidFill>
                          <a:schemeClr val="dk1"/>
                        </a:solidFill>
                        <a:latin typeface="Cambria Math" panose="02040503050406030204" pitchFamily="18" charset="0"/>
                        <a:ea typeface="Calibri"/>
                        <a:cs typeface="Calibri"/>
                        <a:sym typeface="Calibri"/>
                      </a:rPr>
                      <m:t>=</m:t>
                    </m:r>
                    <m:r>
                      <a:rPr lang="es-MX" sz="1800" b="0" i="1" smtClean="0">
                        <a:solidFill>
                          <a:schemeClr val="dk1"/>
                        </a:solidFill>
                        <a:latin typeface="Cambria Math" panose="02040503050406030204" pitchFamily="18" charset="0"/>
                        <a:ea typeface="Calibri"/>
                        <a:cs typeface="Calibri"/>
                        <a:sym typeface="Calibri"/>
                      </a:rPr>
                      <m:t>1</m:t>
                    </m:r>
                    <m:r>
                      <a:rPr lang="es-MX" sz="1800" b="0" i="1" smtClean="0">
                        <a:solidFill>
                          <a:schemeClr val="dk1"/>
                        </a:solidFill>
                        <a:latin typeface="Cambria Math" panose="02040503050406030204" pitchFamily="18" charset="0"/>
                        <a:ea typeface="Calibri"/>
                        <a:cs typeface="Calibri"/>
                        <a:sym typeface="Calibri"/>
                      </a:rPr>
                      <m:t> ≈ </m:t>
                    </m:r>
                    <m:r>
                      <a:rPr lang="es-MX" sz="1800" b="0" i="1" smtClean="0">
                        <a:solidFill>
                          <a:schemeClr val="dk1"/>
                        </a:solidFill>
                        <a:latin typeface="Cambria Math" panose="02040503050406030204" pitchFamily="18" charset="0"/>
                        <a:ea typeface="Calibri"/>
                        <a:cs typeface="Calibri"/>
                        <a:sym typeface="Calibri"/>
                      </a:rPr>
                      <m:t>0</m:t>
                    </m:r>
                    <m:r>
                      <a:rPr lang="es-MX" sz="1800" b="0" i="1" smtClean="0">
                        <a:solidFill>
                          <a:schemeClr val="dk1"/>
                        </a:solidFill>
                        <a:latin typeface="Cambria Math" panose="02040503050406030204" pitchFamily="18" charset="0"/>
                        <a:ea typeface="Calibri"/>
                        <a:cs typeface="Calibri"/>
                        <a:sym typeface="Calibri"/>
                      </a:rPr>
                      <m:t>,</m:t>
                    </m:r>
                    <m:r>
                      <a:rPr lang="es-MX" sz="1800" b="0" i="1" smtClean="0">
                        <a:solidFill>
                          <a:schemeClr val="dk1"/>
                        </a:solidFill>
                        <a:latin typeface="Cambria Math" panose="02040503050406030204" pitchFamily="18" charset="0"/>
                        <a:ea typeface="Calibri"/>
                        <a:cs typeface="Calibri"/>
                        <a:sym typeface="Calibri"/>
                      </a:rPr>
                      <m:t>000125</m:t>
                    </m:r>
                    <m:r>
                      <a:rPr lang="es-MX" sz="1800" b="0" i="1" smtClean="0">
                        <a:solidFill>
                          <a:schemeClr val="dk1"/>
                        </a:solidFill>
                        <a:latin typeface="Cambria Math" panose="02040503050406030204" pitchFamily="18" charset="0"/>
                        <a:ea typeface="Calibri"/>
                        <a:cs typeface="Calibri"/>
                        <a:sym typeface="Calibri"/>
                      </a:rPr>
                      <m:t>)</m:t>
                    </m:r>
                  </m:oMath>
                </a14:m>
                <a:r>
                  <a:rPr lang="es-MX" sz="1800" dirty="0">
                    <a:solidFill>
                      <a:schemeClr val="dk1"/>
                    </a:solidFill>
                    <a:latin typeface="Calibri"/>
                    <a:ea typeface="Calibri"/>
                    <a:cs typeface="Calibri"/>
                    <a:sym typeface="Calibri"/>
                  </a:rPr>
                  <a:t> se puede interpretar que la probabilidad de que                                            germine una sola semilla en un almácigo de 7 semillas es casi nula.    </a:t>
                </a:r>
                <a:endParaRPr sz="1800" dirty="0">
                  <a:solidFill>
                    <a:schemeClr val="dk1"/>
                  </a:solidFill>
                  <a:latin typeface="Calibri"/>
                  <a:ea typeface="Calibri"/>
                  <a:cs typeface="Calibri"/>
                  <a:sym typeface="Calibri"/>
                </a:endParaRPr>
              </a:p>
            </p:txBody>
          </p:sp>
        </mc:Choice>
        <mc:Fallback xmlns="">
          <p:sp>
            <p:nvSpPr>
              <p:cNvPr id="2" name="Google Shape;312;p53">
                <a:extLst>
                  <a:ext uri="{FF2B5EF4-FFF2-40B4-BE49-F238E27FC236}">
                    <a16:creationId xmlns:a16="http://schemas.microsoft.com/office/drawing/2014/main" id="{7755AF1A-FC8C-4258-B91F-333E63225EB0}"/>
                  </a:ext>
                </a:extLst>
              </p:cNvPr>
              <p:cNvSpPr txBox="1">
                <a:spLocks noRot="1" noChangeAspect="1" noMove="1" noResize="1" noEditPoints="1" noAdjustHandles="1" noChangeArrowheads="1" noChangeShapeType="1" noTextEdit="1"/>
              </p:cNvSpPr>
              <p:nvPr/>
            </p:nvSpPr>
            <p:spPr>
              <a:xfrm>
                <a:off x="1047860" y="1852610"/>
                <a:ext cx="7314200" cy="2615109"/>
              </a:xfrm>
              <a:prstGeom prst="rect">
                <a:avLst/>
              </a:prstGeom>
              <a:blipFill>
                <a:blip r:embed="rId3"/>
                <a:stretch>
                  <a:fillRect l="-750" r="-31917" b="-932"/>
                </a:stretch>
              </a:blipFill>
              <a:ln>
                <a:noFill/>
              </a:ln>
            </p:spPr>
            <p:txBody>
              <a:bodyPr/>
              <a:lstStyle/>
              <a:p>
                <a:r>
                  <a:rPr lang="es-CL">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50"/>
          <p:cNvSpPr txBox="1"/>
          <p:nvPr/>
        </p:nvSpPr>
        <p:spPr>
          <a:xfrm>
            <a:off x="520429" y="335385"/>
            <a:ext cx="52998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sp>
        <p:nvSpPr>
          <p:cNvPr id="290" name="Google Shape;290;p50"/>
          <p:cNvSpPr txBox="1"/>
          <p:nvPr/>
        </p:nvSpPr>
        <p:spPr>
          <a:xfrm>
            <a:off x="520054" y="1039648"/>
            <a:ext cx="8103900" cy="684773"/>
          </a:xfrm>
          <a:prstGeom prst="rect">
            <a:avLst/>
          </a:prstGeom>
          <a:noFill/>
          <a:ln>
            <a:noFill/>
          </a:ln>
        </p:spPr>
        <p:txBody>
          <a:bodyPr spcFirstLastPara="1" wrap="square" lIns="68575" tIns="34275" rIns="68575" bIns="34275" anchor="t" anchorCtr="0">
            <a:spAutoFit/>
          </a:bodyPr>
          <a:lstStyle/>
          <a:p>
            <a:pPr marL="419100" marR="0" lvl="0" indent="-355600" algn="l" rtl="0">
              <a:lnSpc>
                <a:spcPct val="100000"/>
              </a:lnSpc>
              <a:spcBef>
                <a:spcPts val="0"/>
              </a:spcBef>
              <a:spcAft>
                <a:spcPts val="0"/>
              </a:spcAft>
              <a:buClr>
                <a:schemeClr val="dk1"/>
              </a:buClr>
              <a:buSzPts val="1800"/>
              <a:buFont typeface="Arial"/>
              <a:buAutoNum type="arabicPeriod"/>
            </a:pPr>
            <a:r>
              <a:rPr lang="es" sz="2000" b="1" dirty="0">
                <a:solidFill>
                  <a:schemeClr val="dk1"/>
                </a:solidFill>
                <a:latin typeface="Calibri"/>
                <a:ea typeface="Calibri"/>
                <a:cs typeface="Calibri"/>
                <a:sym typeface="Calibri"/>
              </a:rPr>
              <a:t>Asocia cada concepto con su respectiva interpretación en la situación de las semillas. Une los recuadros correspondientes con una línea.</a:t>
            </a:r>
            <a:endParaRPr sz="2000" dirty="0">
              <a:solidFill>
                <a:schemeClr val="dk1"/>
              </a:solidFill>
              <a:latin typeface="Calibri"/>
              <a:ea typeface="Calibri"/>
              <a:cs typeface="Calibri"/>
              <a:sym typeface="Calibri"/>
            </a:endParaRPr>
          </a:p>
        </p:txBody>
      </p:sp>
      <p:pic>
        <p:nvPicPr>
          <p:cNvPr id="291" name="Google Shape;291;p50"/>
          <p:cNvPicPr preferRelativeResize="0"/>
          <p:nvPr/>
        </p:nvPicPr>
        <p:blipFill>
          <a:blip r:embed="rId3">
            <a:alphaModFix/>
          </a:blip>
          <a:stretch>
            <a:fillRect/>
          </a:stretch>
        </p:blipFill>
        <p:spPr>
          <a:xfrm>
            <a:off x="2147888" y="1722298"/>
            <a:ext cx="4848225" cy="31527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1"/>
          <p:cNvSpPr txBox="1"/>
          <p:nvPr/>
        </p:nvSpPr>
        <p:spPr>
          <a:xfrm>
            <a:off x="520429" y="335385"/>
            <a:ext cx="52998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sp>
        <p:nvSpPr>
          <p:cNvPr id="297" name="Google Shape;297;p51"/>
          <p:cNvSpPr txBox="1"/>
          <p:nvPr/>
        </p:nvSpPr>
        <p:spPr>
          <a:xfrm>
            <a:off x="520054" y="1039648"/>
            <a:ext cx="8103900" cy="684773"/>
          </a:xfrm>
          <a:prstGeom prst="rect">
            <a:avLst/>
          </a:prstGeom>
          <a:noFill/>
          <a:ln>
            <a:noFill/>
          </a:ln>
        </p:spPr>
        <p:txBody>
          <a:bodyPr spcFirstLastPara="1" wrap="square" lIns="68575" tIns="34275" rIns="68575" bIns="34275" anchor="t" anchorCtr="0">
            <a:spAutoFit/>
          </a:bodyPr>
          <a:lstStyle/>
          <a:p>
            <a:pPr marL="419100" marR="0" lvl="0" indent="-355600" algn="l" rtl="0">
              <a:lnSpc>
                <a:spcPct val="100000"/>
              </a:lnSpc>
              <a:spcBef>
                <a:spcPts val="0"/>
              </a:spcBef>
              <a:spcAft>
                <a:spcPts val="0"/>
              </a:spcAft>
              <a:buClr>
                <a:schemeClr val="dk1"/>
              </a:buClr>
              <a:buSzPts val="1800"/>
              <a:buFont typeface="Arial"/>
              <a:buAutoNum type="arabicPeriod"/>
            </a:pPr>
            <a:r>
              <a:rPr lang="es" sz="2000" b="1" dirty="0">
                <a:solidFill>
                  <a:schemeClr val="dk1"/>
                </a:solidFill>
                <a:latin typeface="Calibri"/>
                <a:ea typeface="Calibri"/>
                <a:cs typeface="Calibri"/>
                <a:sym typeface="Calibri"/>
              </a:rPr>
              <a:t>Asocia cada concepto con su respectiva interpretación en la situación de las semillas. Une los recuadros correspondientes con una línea.</a:t>
            </a:r>
            <a:endParaRPr sz="2000" dirty="0">
              <a:solidFill>
                <a:schemeClr val="dk1"/>
              </a:solidFill>
              <a:latin typeface="Calibri"/>
              <a:ea typeface="Calibri"/>
              <a:cs typeface="Calibri"/>
              <a:sym typeface="Calibri"/>
            </a:endParaRPr>
          </a:p>
        </p:txBody>
      </p:sp>
      <p:pic>
        <p:nvPicPr>
          <p:cNvPr id="298" name="Google Shape;298;p51"/>
          <p:cNvPicPr preferRelativeResize="0"/>
          <p:nvPr/>
        </p:nvPicPr>
        <p:blipFill>
          <a:blip r:embed="rId3">
            <a:alphaModFix/>
          </a:blip>
          <a:stretch>
            <a:fillRect/>
          </a:stretch>
        </p:blipFill>
        <p:spPr>
          <a:xfrm>
            <a:off x="2147888" y="1722298"/>
            <a:ext cx="4848225" cy="31527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2"/>
          <p:cNvSpPr txBox="1"/>
          <p:nvPr/>
        </p:nvSpPr>
        <p:spPr>
          <a:xfrm>
            <a:off x="510003" y="470760"/>
            <a:ext cx="5262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Germinación de semillas</a:t>
            </a:r>
            <a:endParaRPr sz="3000" b="1" i="0" u="none" strike="noStrike" cap="none" dirty="0">
              <a:solidFill>
                <a:srgbClr val="423B71"/>
              </a:solidFill>
              <a:latin typeface="Calibri"/>
              <a:ea typeface="Calibri"/>
              <a:cs typeface="Calibri"/>
              <a:sym typeface="Calibri"/>
            </a:endParaRPr>
          </a:p>
        </p:txBody>
      </p:sp>
      <p:sp>
        <p:nvSpPr>
          <p:cNvPr id="304" name="Google Shape;304;p52"/>
          <p:cNvSpPr txBox="1"/>
          <p:nvPr/>
        </p:nvSpPr>
        <p:spPr>
          <a:xfrm>
            <a:off x="827150" y="2691225"/>
            <a:ext cx="7254300" cy="1415742"/>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Font typeface="Calibri"/>
              <a:buAutoNum type="arabicPeriod" startAt="11"/>
            </a:pPr>
            <a:r>
              <a:rPr lang="es" sz="2000" dirty="0">
                <a:solidFill>
                  <a:schemeClr val="dk1"/>
                </a:solidFill>
                <a:latin typeface="Calibri"/>
                <a:ea typeface="Calibri"/>
                <a:cs typeface="Calibri"/>
                <a:sym typeface="Calibri"/>
              </a:rPr>
              <a:t>¿Cuáles son los dos supuestos que tuvimos que hacer para poder usar la distribución binomial en el caso de las semillas?</a:t>
            </a:r>
            <a:br>
              <a:rPr lang="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rabicPeriod" startAt="11"/>
            </a:pPr>
            <a:r>
              <a:rPr lang="es" sz="2000" dirty="0">
                <a:solidFill>
                  <a:schemeClr val="dk1"/>
                </a:solidFill>
                <a:latin typeface="Calibri"/>
                <a:ea typeface="Calibri"/>
                <a:cs typeface="Calibri"/>
                <a:sym typeface="Calibri"/>
              </a:rPr>
              <a:t>¿Es razonable hacer estos supuestos en este caso?</a:t>
            </a:r>
            <a:endParaRPr sz="2000" dirty="0">
              <a:solidFill>
                <a:schemeClr val="dk1"/>
              </a:solidFill>
              <a:latin typeface="Calibri"/>
              <a:ea typeface="Calibri"/>
              <a:cs typeface="Calibri"/>
              <a:sym typeface="Calibri"/>
            </a:endParaRPr>
          </a:p>
        </p:txBody>
      </p:sp>
      <p:sp>
        <p:nvSpPr>
          <p:cNvPr id="305" name="Google Shape;305;p52"/>
          <p:cNvSpPr txBox="1"/>
          <p:nvPr/>
        </p:nvSpPr>
        <p:spPr>
          <a:xfrm>
            <a:off x="827150" y="1159275"/>
            <a:ext cx="7254300" cy="1415742"/>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La probabilidad </a:t>
            </a:r>
            <a:r>
              <a:rPr lang="es" sz="2000" i="1" dirty="0">
                <a:solidFill>
                  <a:schemeClr val="dk1"/>
                </a:solidFill>
                <a:latin typeface="Cambria Math"/>
                <a:ea typeface="Cambria Math"/>
                <a:cs typeface="Cambria Math"/>
                <a:sym typeface="Cambria Math"/>
              </a:rPr>
              <a:t>p</a:t>
            </a:r>
            <a:r>
              <a:rPr lang="es" sz="2000" dirty="0">
                <a:solidFill>
                  <a:schemeClr val="dk1"/>
                </a:solidFill>
                <a:latin typeface="Calibri"/>
                <a:ea typeface="Calibri"/>
                <a:cs typeface="Calibri"/>
                <a:sym typeface="Calibri"/>
              </a:rPr>
              <a:t> del resultado que es considerado “éxito” se mantiene constante en cada realización del experimento.</a:t>
            </a:r>
            <a:br>
              <a:rPr lang="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Las </a:t>
            </a:r>
            <a:r>
              <a:rPr lang="es" sz="2000" i="1" dirty="0">
                <a:solidFill>
                  <a:schemeClr val="dk1"/>
                </a:solidFill>
                <a:latin typeface="Cambria Math"/>
                <a:ea typeface="Cambria Math"/>
                <a:cs typeface="Cambria Math"/>
                <a:sym typeface="Cambria Math"/>
              </a:rPr>
              <a:t>n</a:t>
            </a:r>
            <a:r>
              <a:rPr lang="es" sz="2000" dirty="0">
                <a:solidFill>
                  <a:schemeClr val="dk1"/>
                </a:solidFill>
                <a:latin typeface="Calibri"/>
                <a:ea typeface="Calibri"/>
                <a:cs typeface="Calibri"/>
                <a:sym typeface="Calibri"/>
              </a:rPr>
              <a:t> repeticiones del experimento son independientes entre sí</a:t>
            </a:r>
            <a:r>
              <a:rPr lang="es" sz="1800" dirty="0">
                <a:solidFill>
                  <a:schemeClr val="dk1"/>
                </a:solidFill>
                <a:latin typeface="Calibri"/>
                <a:ea typeface="Calibri"/>
                <a:cs typeface="Calibri"/>
                <a:sym typeface="Calibri"/>
              </a:rPr>
              <a:t>.</a:t>
            </a:r>
            <a:endParaRPr sz="1800" dirty="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3"/>
          <p:cNvSpPr txBox="1"/>
          <p:nvPr/>
        </p:nvSpPr>
        <p:spPr>
          <a:xfrm>
            <a:off x="510003" y="274135"/>
            <a:ext cx="5262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Germinación de semillas</a:t>
            </a:r>
            <a:endParaRPr sz="3000" b="1" i="0" u="none" strike="noStrike" cap="none" dirty="0">
              <a:solidFill>
                <a:srgbClr val="423B71"/>
              </a:solidFill>
              <a:latin typeface="Calibri"/>
              <a:ea typeface="Calibri"/>
              <a:cs typeface="Calibri"/>
              <a:sym typeface="Calibri"/>
            </a:endParaRPr>
          </a:p>
        </p:txBody>
      </p:sp>
      <p:sp>
        <p:nvSpPr>
          <p:cNvPr id="311" name="Google Shape;311;p53"/>
          <p:cNvSpPr txBox="1"/>
          <p:nvPr/>
        </p:nvSpPr>
        <p:spPr>
          <a:xfrm>
            <a:off x="510003" y="667080"/>
            <a:ext cx="52626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Respuestas:</a:t>
            </a:r>
            <a:endParaRPr sz="3000" b="1" i="0" u="none" strike="noStrike" cap="none" dirty="0">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12" name="Google Shape;312;p53"/>
              <p:cNvSpPr txBox="1"/>
              <p:nvPr/>
            </p:nvSpPr>
            <p:spPr>
              <a:xfrm>
                <a:off x="1031550" y="1142825"/>
                <a:ext cx="7436100" cy="3057666"/>
              </a:xfrm>
              <a:prstGeom prst="rect">
                <a:avLst/>
              </a:prstGeom>
              <a:solidFill>
                <a:schemeClr val="lt2"/>
              </a:solid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Font typeface="Calibri"/>
                  <a:buAutoNum type="arabicPeriod" startAt="11"/>
                </a:pPr>
                <a:r>
                  <a:rPr lang="es-MX" sz="2000" dirty="0">
                    <a:solidFill>
                      <a:schemeClr val="dk1"/>
                    </a:solidFill>
                    <a:latin typeface="Calibri"/>
                    <a:ea typeface="Calibri"/>
                    <a:cs typeface="Calibri"/>
                    <a:sym typeface="Calibri"/>
                  </a:rPr>
                  <a:t>Los dos supuestos son:</a:t>
                </a:r>
              </a:p>
              <a:p>
                <a:pPr marL="457200" lvl="2" indent="-342900">
                  <a:buClr>
                    <a:schemeClr val="dk1"/>
                  </a:buClr>
                  <a:buSzPts val="1800"/>
                  <a:buFont typeface="Arial" panose="020B0604020202020204" pitchFamily="34" charset="0"/>
                  <a:buChar char="•"/>
                </a:pPr>
                <a:r>
                  <a:rPr lang="es-MX" sz="2000" dirty="0">
                    <a:solidFill>
                      <a:schemeClr val="dk1"/>
                    </a:solidFill>
                    <a:latin typeface="Calibri"/>
                    <a:ea typeface="Calibri"/>
                    <a:cs typeface="Calibri"/>
                    <a:sym typeface="Calibri"/>
                  </a:rPr>
                  <a:t>La probabilidad de que una semilla germine no depende de si otra semilla germinó o no. </a:t>
                </a:r>
              </a:p>
              <a:p>
                <a:pPr marL="457200" lvl="2" indent="-342900">
                  <a:buClr>
                    <a:schemeClr val="dk1"/>
                  </a:buClr>
                  <a:buSzPts val="1800"/>
                  <a:buFont typeface="Arial" panose="020B0604020202020204" pitchFamily="34" charset="0"/>
                  <a:buChar char="•"/>
                </a:pPr>
                <a:r>
                  <a:rPr lang="es-MX" sz="2000" dirty="0">
                    <a:solidFill>
                      <a:schemeClr val="dk1"/>
                    </a:solidFill>
                    <a:latin typeface="Calibri"/>
                    <a:ea typeface="Calibri"/>
                    <a:cs typeface="Calibri"/>
                    <a:sym typeface="Calibri"/>
                  </a:rPr>
                  <a:t>La probabilidad de éxito </a:t>
                </a:r>
                <a:r>
                  <a:rPr lang="es-MX" sz="2000" i="1" dirty="0">
                    <a:solidFill>
                      <a:schemeClr val="dk1"/>
                    </a:solidFill>
                    <a:latin typeface="Cambria Math"/>
                    <a:ea typeface="Cambria Math"/>
                    <a:cs typeface="Cambria Math"/>
                    <a:sym typeface="Cambria Math"/>
                  </a:rPr>
                  <a:t>p =</a:t>
                </a:r>
                <a:r>
                  <a:rPr lang="es-MX" sz="2000" dirty="0">
                    <a:solidFill>
                      <a:schemeClr val="dk1"/>
                    </a:solidFill>
                    <a:latin typeface="Calibri"/>
                    <a:ea typeface="Calibri"/>
                    <a:cs typeface="Calibri"/>
                    <a:sym typeface="Calibri"/>
                  </a:rPr>
                  <a:t>  </a:t>
                </a:r>
                <a14:m>
                  <m:oMath xmlns:m="http://schemas.openxmlformats.org/officeDocument/2006/math">
                    <m:f>
                      <m:fPr>
                        <m:ctrlPr>
                          <a:rPr lang="es-MX" sz="2000" b="0" i="1" smtClean="0">
                            <a:solidFill>
                              <a:schemeClr val="dk1"/>
                            </a:solidFill>
                            <a:latin typeface="Cambria Math" panose="02040503050406030204" pitchFamily="18" charset="0"/>
                            <a:ea typeface="Calibri"/>
                            <a:cs typeface="Calibri"/>
                            <a:sym typeface="Calibri"/>
                          </a:rPr>
                        </m:ctrlPr>
                      </m:fPr>
                      <m:num>
                        <m:r>
                          <a:rPr lang="es-MX" sz="2000" b="0" i="1" smtClean="0">
                            <a:solidFill>
                              <a:schemeClr val="dk1"/>
                            </a:solidFill>
                            <a:latin typeface="Cambria Math" panose="02040503050406030204" pitchFamily="18" charset="0"/>
                            <a:ea typeface="Calibri"/>
                            <a:cs typeface="Calibri"/>
                            <a:sym typeface="Calibri"/>
                          </a:rPr>
                          <m:t>5</m:t>
                        </m:r>
                      </m:num>
                      <m:den>
                        <m:r>
                          <a:rPr lang="es-MX" sz="2000" b="0" i="1" smtClean="0">
                            <a:solidFill>
                              <a:schemeClr val="dk1"/>
                            </a:solidFill>
                            <a:latin typeface="Cambria Math" panose="02040503050406030204" pitchFamily="18" charset="0"/>
                            <a:ea typeface="Calibri"/>
                            <a:cs typeface="Calibri"/>
                            <a:sym typeface="Calibri"/>
                          </a:rPr>
                          <m:t>6</m:t>
                        </m:r>
                      </m:den>
                    </m:f>
                  </m:oMath>
                </a14:m>
                <a:r>
                  <a:rPr lang="es-MX" sz="2000" dirty="0">
                    <a:solidFill>
                      <a:schemeClr val="dk1"/>
                    </a:solidFill>
                    <a:latin typeface="Calibri"/>
                    <a:ea typeface="Calibri"/>
                    <a:cs typeface="Calibri"/>
                    <a:sym typeface="Calibri"/>
                  </a:rPr>
                  <a:t>  para cada semilla es siempre la misma.</a:t>
                </a:r>
              </a:p>
              <a:p>
                <a:pPr marL="457200" lvl="0" indent="-342900" algn="l" rtl="0">
                  <a:spcBef>
                    <a:spcPts val="0"/>
                  </a:spcBef>
                  <a:spcAft>
                    <a:spcPts val="0"/>
                  </a:spcAft>
                  <a:buClr>
                    <a:schemeClr val="dk1"/>
                  </a:buClr>
                  <a:buSzPts val="1800"/>
                  <a:buFont typeface="Calibri"/>
                  <a:buAutoNum type="arabicPeriod" startAt="11"/>
                </a:pPr>
                <a:r>
                  <a:rPr lang="es-MX" sz="2000" dirty="0">
                    <a:solidFill>
                      <a:schemeClr val="dk1"/>
                    </a:solidFill>
                    <a:latin typeface="Calibri"/>
                    <a:ea typeface="Calibri"/>
                    <a:cs typeface="Calibri"/>
                    <a:sym typeface="Calibri"/>
                  </a:rPr>
                  <a:t>Parece razonable suponer que la probabilidad de que una semilla germine puede ser siempre la misma. Y que esta probabilidad no depende de si las otras semillas germinan o no.</a:t>
                </a:r>
              </a:p>
              <a:p>
                <a:pPr marL="0" lvl="0" indent="0" algn="l" rtl="0">
                  <a:spcBef>
                    <a:spcPts val="0"/>
                  </a:spcBef>
                  <a:spcAft>
                    <a:spcPts val="0"/>
                  </a:spcAft>
                  <a:buNone/>
                </a:pPr>
                <a:endParaRPr sz="1800" dirty="0">
                  <a:solidFill>
                    <a:schemeClr val="dk1"/>
                  </a:solidFill>
                  <a:latin typeface="Calibri"/>
                  <a:ea typeface="Calibri"/>
                  <a:cs typeface="Calibri"/>
                  <a:sym typeface="Calibri"/>
                </a:endParaRPr>
              </a:p>
            </p:txBody>
          </p:sp>
        </mc:Choice>
        <mc:Fallback xmlns="">
          <p:sp>
            <p:nvSpPr>
              <p:cNvPr id="312" name="Google Shape;312;p53"/>
              <p:cNvSpPr txBox="1">
                <a:spLocks noRot="1" noChangeAspect="1" noMove="1" noResize="1" noEditPoints="1" noAdjustHandles="1" noChangeArrowheads="1" noChangeShapeType="1" noTextEdit="1"/>
              </p:cNvSpPr>
              <p:nvPr/>
            </p:nvSpPr>
            <p:spPr>
              <a:xfrm>
                <a:off x="1031550" y="1142825"/>
                <a:ext cx="7436100" cy="3057666"/>
              </a:xfrm>
              <a:prstGeom prst="rect">
                <a:avLst/>
              </a:prstGeom>
              <a:blipFill>
                <a:blip r:embed="rId3"/>
                <a:stretch>
                  <a:fillRect r="-984"/>
                </a:stretch>
              </a:blipFill>
              <a:ln>
                <a:noFill/>
              </a:ln>
            </p:spPr>
            <p:txBody>
              <a:bodyPr/>
              <a:lstStyle/>
              <a:p>
                <a:r>
                  <a:rPr lang="es-CL">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54"/>
          <p:cNvSpPr txBox="1"/>
          <p:nvPr/>
        </p:nvSpPr>
        <p:spPr>
          <a:xfrm>
            <a:off x="520429" y="335385"/>
            <a:ext cx="52998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sp>
        <p:nvSpPr>
          <p:cNvPr id="319" name="Google Shape;319;p54"/>
          <p:cNvSpPr txBox="1"/>
          <p:nvPr/>
        </p:nvSpPr>
        <p:spPr>
          <a:xfrm>
            <a:off x="520054" y="1210148"/>
            <a:ext cx="8103900" cy="2531432"/>
          </a:xfrm>
          <a:prstGeom prst="rect">
            <a:avLst/>
          </a:prstGeom>
          <a:noFill/>
          <a:ln>
            <a:noFill/>
          </a:ln>
        </p:spPr>
        <p:txBody>
          <a:bodyPr spcFirstLastPara="1" wrap="square" lIns="68575" tIns="34275" rIns="68575" bIns="34275" anchor="t" anchorCtr="0">
            <a:spAutoFit/>
          </a:bodyPr>
          <a:lstStyle/>
          <a:p>
            <a:pPr marL="342900" lvl="0" indent="-279400" algn="l" rtl="0">
              <a:spcBef>
                <a:spcPts val="0"/>
              </a:spcBef>
              <a:spcAft>
                <a:spcPts val="0"/>
              </a:spcAft>
              <a:buClr>
                <a:schemeClr val="dk1"/>
              </a:buClr>
              <a:buSzPts val="1800"/>
              <a:buFont typeface="Calibri"/>
              <a:buAutoNum type="arabicPeriod" startAt="2"/>
            </a:pPr>
            <a:r>
              <a:rPr lang="es" sz="2000" dirty="0">
                <a:solidFill>
                  <a:schemeClr val="dk1"/>
                </a:solidFill>
                <a:latin typeface="Calibri"/>
                <a:ea typeface="Calibri"/>
                <a:cs typeface="Calibri"/>
                <a:sym typeface="Calibri"/>
              </a:rPr>
              <a:t>Expresa las siguientes probabilidades usando la notación de variable aleatoria:</a:t>
            </a:r>
            <a:endParaRPr sz="2000" dirty="0">
              <a:solidFill>
                <a:schemeClr val="dk1"/>
              </a:solidFill>
              <a:latin typeface="Calibri"/>
              <a:ea typeface="Calibri"/>
              <a:cs typeface="Calibri"/>
              <a:sym typeface="Calibri"/>
            </a:endParaRPr>
          </a:p>
          <a:p>
            <a:pPr marL="457200" lvl="0" indent="0" algn="l" rtl="0">
              <a:spcBef>
                <a:spcPts val="0"/>
              </a:spcBef>
              <a:spcAft>
                <a:spcPts val="0"/>
              </a:spcAft>
              <a:buNone/>
            </a:pPr>
            <a:endParaRPr sz="2000" dirty="0">
              <a:solidFill>
                <a:schemeClr val="dk1"/>
              </a:solidFill>
              <a:latin typeface="Calibri"/>
              <a:ea typeface="Calibri"/>
              <a:cs typeface="Calibri"/>
              <a:sym typeface="Calibri"/>
            </a:endParaRPr>
          </a:p>
          <a:p>
            <a:pPr marL="914400" lvl="0" indent="-342900" algn="l" rtl="0">
              <a:spcBef>
                <a:spcPts val="0"/>
              </a:spcBef>
              <a:spcAft>
                <a:spcPts val="0"/>
              </a:spcAft>
              <a:buClr>
                <a:schemeClr val="dk1"/>
              </a:buClr>
              <a:buSzPts val="1800"/>
              <a:buFont typeface="Calibri"/>
              <a:buAutoNum type="alphaLcPeriod"/>
            </a:pPr>
            <a:r>
              <a:rPr lang="es" sz="2000" dirty="0">
                <a:solidFill>
                  <a:schemeClr val="dk1"/>
                </a:solidFill>
                <a:latin typeface="Calibri"/>
                <a:ea typeface="Calibri"/>
                <a:cs typeface="Calibri"/>
                <a:sym typeface="Calibri"/>
              </a:rPr>
              <a:t>La probabilidad de que ninguna semilla germine:</a:t>
            </a:r>
          </a:p>
          <a:p>
            <a:pPr marL="914400" lvl="0" indent="-342900" algn="l" rtl="0">
              <a:spcBef>
                <a:spcPts val="0"/>
              </a:spcBef>
              <a:spcAft>
                <a:spcPts val="0"/>
              </a:spcAft>
              <a:buClr>
                <a:schemeClr val="dk1"/>
              </a:buClr>
              <a:buSzPts val="1800"/>
              <a:buFont typeface="Calibri"/>
              <a:buAutoNum type="alphaLcPeriod"/>
            </a:pPr>
            <a:endParaRPr lang="es" sz="2000" dirty="0">
              <a:solidFill>
                <a:schemeClr val="dk1"/>
              </a:solidFill>
              <a:latin typeface="Calibri"/>
              <a:ea typeface="Calibri"/>
              <a:cs typeface="Calibri"/>
              <a:sym typeface="Calibri"/>
            </a:endParaRPr>
          </a:p>
          <a:p>
            <a:pPr marL="914400" lvl="0" indent="-342900" algn="l" rtl="0">
              <a:spcBef>
                <a:spcPts val="0"/>
              </a:spcBef>
              <a:spcAft>
                <a:spcPts val="0"/>
              </a:spcAft>
              <a:buClr>
                <a:schemeClr val="dk1"/>
              </a:buClr>
              <a:buSzPts val="1800"/>
              <a:buFont typeface="Calibri"/>
              <a:buAutoNum type="alphaLcPeriod"/>
            </a:pPr>
            <a:r>
              <a:rPr lang="es" sz="2000" dirty="0">
                <a:solidFill>
                  <a:schemeClr val="dk1"/>
                </a:solidFill>
                <a:latin typeface="Calibri"/>
                <a:ea typeface="Calibri"/>
                <a:cs typeface="Calibri"/>
                <a:sym typeface="Calibri"/>
              </a:rPr>
              <a:t>La probabilidad de que todas las semillas germinen:</a:t>
            </a:r>
          </a:p>
          <a:p>
            <a:pPr marL="914400" lvl="0" indent="-342900" algn="l" rtl="0">
              <a:spcBef>
                <a:spcPts val="0"/>
              </a:spcBef>
              <a:spcAft>
                <a:spcPts val="0"/>
              </a:spcAft>
              <a:buClr>
                <a:schemeClr val="dk1"/>
              </a:buClr>
              <a:buSzPts val="1800"/>
              <a:buFont typeface="Calibri"/>
              <a:buAutoNum type="alphaLcPeriod"/>
            </a:pPr>
            <a:endParaRPr sz="2000" dirty="0">
              <a:solidFill>
                <a:schemeClr val="dk1"/>
              </a:solidFill>
              <a:latin typeface="Calibri"/>
              <a:ea typeface="Calibri"/>
              <a:cs typeface="Calibri"/>
              <a:sym typeface="Calibri"/>
            </a:endParaRPr>
          </a:p>
          <a:p>
            <a:pPr marL="914400" lvl="0" indent="-342900" algn="l" rtl="0">
              <a:spcBef>
                <a:spcPts val="0"/>
              </a:spcBef>
              <a:spcAft>
                <a:spcPts val="0"/>
              </a:spcAft>
              <a:buClr>
                <a:schemeClr val="dk1"/>
              </a:buClr>
              <a:buSzPts val="1800"/>
              <a:buFont typeface="Calibri"/>
              <a:buAutoNum type="alphaLcPeriod"/>
            </a:pPr>
            <a:r>
              <a:rPr lang="es" sz="2000" dirty="0">
                <a:solidFill>
                  <a:schemeClr val="dk1"/>
                </a:solidFill>
                <a:latin typeface="Calibri"/>
                <a:ea typeface="Calibri"/>
                <a:cs typeface="Calibri"/>
                <a:sym typeface="Calibri"/>
              </a:rPr>
              <a:t>La probabilidad de que germinen al menos cinco semillas:</a:t>
            </a:r>
            <a:endParaRPr sz="2000" b="1" dirty="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8"/>
          <p:cNvSpPr txBox="1"/>
          <p:nvPr/>
        </p:nvSpPr>
        <p:spPr>
          <a:xfrm>
            <a:off x="376405" y="336344"/>
            <a:ext cx="72141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Germinación de semillas</a:t>
            </a:r>
            <a:endParaRPr sz="3000" b="1" i="0" u="none" strike="noStrike" cap="none" dirty="0">
              <a:solidFill>
                <a:srgbClr val="423B71"/>
              </a:solidFill>
              <a:latin typeface="Calibri"/>
              <a:ea typeface="Calibri"/>
              <a:cs typeface="Calibri"/>
              <a:sym typeface="Calibri"/>
            </a:endParaRPr>
          </a:p>
        </p:txBody>
      </p:sp>
      <p:sp>
        <p:nvSpPr>
          <p:cNvPr id="139" name="Google Shape;139;p28"/>
          <p:cNvSpPr txBox="1"/>
          <p:nvPr/>
        </p:nvSpPr>
        <p:spPr>
          <a:xfrm>
            <a:off x="551363" y="1388077"/>
            <a:ext cx="4525500" cy="1731600"/>
          </a:xfrm>
          <a:prstGeom prst="rect">
            <a:avLst/>
          </a:prstGeom>
          <a:noFill/>
          <a:ln>
            <a:noFill/>
          </a:ln>
        </p:spPr>
        <p:txBody>
          <a:bodyPr spcFirstLastPara="1" wrap="square" lIns="68575" tIns="34275" rIns="68575" bIns="34275" anchor="t" anchorCtr="0">
            <a:spAutoFit/>
          </a:bodyPr>
          <a:lstStyle/>
          <a:p>
            <a:pPr marL="457200" marR="0" lvl="0" indent="-342900" algn="l" rtl="0">
              <a:lnSpc>
                <a:spcPct val="100000"/>
              </a:lnSpc>
              <a:spcBef>
                <a:spcPts val="0"/>
              </a:spcBef>
              <a:spcAft>
                <a:spcPts val="0"/>
              </a:spcAft>
              <a:buClr>
                <a:schemeClr val="dk1"/>
              </a:buClr>
              <a:buSzPts val="1800"/>
              <a:buFont typeface="Calibri"/>
              <a:buChar char="●"/>
            </a:pPr>
            <a:r>
              <a:rPr lang="es" sz="1800" dirty="0">
                <a:solidFill>
                  <a:schemeClr val="dk1"/>
                </a:solidFill>
                <a:latin typeface="Calibri"/>
                <a:ea typeface="Calibri"/>
                <a:cs typeface="Calibri"/>
                <a:sym typeface="Calibri"/>
              </a:rPr>
              <a:t>¿De qué factores depende la germinación de una semilla?</a:t>
            </a:r>
            <a:br>
              <a:rPr lang="es" sz="1800" dirty="0">
                <a:solidFill>
                  <a:schemeClr val="dk1"/>
                </a:solidFill>
                <a:latin typeface="Calibri"/>
                <a:ea typeface="Calibri"/>
                <a:cs typeface="Calibri"/>
                <a:sym typeface="Calibri"/>
              </a:rPr>
            </a:br>
            <a:endParaRPr sz="1800"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1800" dirty="0">
                <a:solidFill>
                  <a:schemeClr val="dk1"/>
                </a:solidFill>
                <a:latin typeface="Calibri"/>
                <a:ea typeface="Calibri"/>
                <a:cs typeface="Calibri"/>
                <a:sym typeface="Calibri"/>
              </a:rPr>
              <a:t>¿Cómo pueden determinar la probabilidad de que una semilla germine?</a:t>
            </a:r>
            <a:endParaRPr sz="18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p:txBody>
      </p:sp>
      <p:pic>
        <p:nvPicPr>
          <p:cNvPr id="140" name="Google Shape;140;p28"/>
          <p:cNvPicPr preferRelativeResize="0"/>
          <p:nvPr/>
        </p:nvPicPr>
        <p:blipFill>
          <a:blip r:embed="rId3">
            <a:alphaModFix/>
          </a:blip>
          <a:stretch>
            <a:fillRect/>
          </a:stretch>
        </p:blipFill>
        <p:spPr>
          <a:xfrm>
            <a:off x="5192463" y="1202319"/>
            <a:ext cx="3762335" cy="273884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55"/>
          <p:cNvSpPr txBox="1"/>
          <p:nvPr/>
        </p:nvSpPr>
        <p:spPr>
          <a:xfrm>
            <a:off x="520429" y="335385"/>
            <a:ext cx="52998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sp>
        <p:nvSpPr>
          <p:cNvPr id="325" name="Google Shape;325;p55"/>
          <p:cNvSpPr txBox="1"/>
          <p:nvPr/>
        </p:nvSpPr>
        <p:spPr>
          <a:xfrm>
            <a:off x="520054" y="1210148"/>
            <a:ext cx="8103900" cy="2008212"/>
          </a:xfrm>
          <a:prstGeom prst="rect">
            <a:avLst/>
          </a:prstGeom>
          <a:noFill/>
          <a:ln>
            <a:noFill/>
          </a:ln>
        </p:spPr>
        <p:txBody>
          <a:bodyPr spcFirstLastPara="1" wrap="square" lIns="68575" tIns="34275" rIns="68575" bIns="34275" anchor="t" anchorCtr="0">
            <a:spAutoFit/>
          </a:bodyPr>
          <a:lstStyle/>
          <a:p>
            <a:pPr marL="342900" lvl="0" indent="-279400" algn="l" rtl="0">
              <a:spcBef>
                <a:spcPts val="0"/>
              </a:spcBef>
              <a:spcAft>
                <a:spcPts val="0"/>
              </a:spcAft>
              <a:buClr>
                <a:schemeClr val="dk1"/>
              </a:buClr>
              <a:buSzPts val="1800"/>
              <a:buFont typeface="Calibri"/>
              <a:buAutoNum type="arabicPeriod" startAt="2"/>
            </a:pPr>
            <a:r>
              <a:rPr lang="es" sz="1800" dirty="0">
                <a:solidFill>
                  <a:schemeClr val="dk1"/>
                </a:solidFill>
                <a:latin typeface="Calibri"/>
                <a:ea typeface="Calibri"/>
                <a:cs typeface="Calibri"/>
                <a:sym typeface="Calibri"/>
              </a:rPr>
              <a:t>Expresa las siguientes probabilidades usando la notación de variable aleatoria:</a:t>
            </a:r>
            <a:endParaRPr sz="1800" dirty="0">
              <a:solidFill>
                <a:schemeClr val="dk1"/>
              </a:solidFill>
              <a:latin typeface="Calibri"/>
              <a:ea typeface="Calibri"/>
              <a:cs typeface="Calibri"/>
              <a:sym typeface="Calibri"/>
            </a:endParaRPr>
          </a:p>
          <a:p>
            <a:pPr marL="457200" lvl="0" indent="0" algn="l" rtl="0">
              <a:spcBef>
                <a:spcPts val="0"/>
              </a:spcBef>
              <a:spcAft>
                <a:spcPts val="0"/>
              </a:spcAft>
              <a:buNone/>
            </a:pPr>
            <a:endParaRPr sz="1800" dirty="0">
              <a:solidFill>
                <a:schemeClr val="dk1"/>
              </a:solidFill>
              <a:latin typeface="Calibri"/>
              <a:ea typeface="Calibri"/>
              <a:cs typeface="Calibri"/>
              <a:sym typeface="Calibri"/>
            </a:endParaRPr>
          </a:p>
          <a:p>
            <a:pPr marL="914400" lvl="0" indent="-342900" algn="l" rtl="0">
              <a:spcBef>
                <a:spcPts val="0"/>
              </a:spcBef>
              <a:spcAft>
                <a:spcPts val="0"/>
              </a:spcAft>
              <a:buClr>
                <a:schemeClr val="dk1"/>
              </a:buClr>
              <a:buSzPts val="1800"/>
              <a:buFont typeface="Calibri"/>
              <a:buAutoNum type="alphaLcPeriod"/>
            </a:pPr>
            <a:r>
              <a:rPr lang="es" sz="1800" dirty="0">
                <a:solidFill>
                  <a:schemeClr val="dk1"/>
                </a:solidFill>
                <a:latin typeface="Calibri"/>
                <a:ea typeface="Calibri"/>
                <a:cs typeface="Calibri"/>
                <a:sym typeface="Calibri"/>
              </a:rPr>
              <a:t>La probabilidad de que ninguna semilla germinen:</a:t>
            </a:r>
          </a:p>
          <a:p>
            <a:pPr marL="914400" lvl="0" indent="-342900" algn="l" rtl="0">
              <a:spcBef>
                <a:spcPts val="0"/>
              </a:spcBef>
              <a:spcAft>
                <a:spcPts val="0"/>
              </a:spcAft>
              <a:buClr>
                <a:schemeClr val="dk1"/>
              </a:buClr>
              <a:buSzPts val="1800"/>
              <a:buFont typeface="Calibri"/>
              <a:buAutoNum type="alphaLcPeriod"/>
            </a:pPr>
            <a:endParaRPr sz="1800" dirty="0">
              <a:solidFill>
                <a:schemeClr val="dk1"/>
              </a:solidFill>
              <a:latin typeface="Calibri"/>
              <a:ea typeface="Calibri"/>
              <a:cs typeface="Calibri"/>
              <a:sym typeface="Calibri"/>
            </a:endParaRPr>
          </a:p>
          <a:p>
            <a:pPr marL="914400" lvl="0" indent="-342900" algn="l" rtl="0">
              <a:spcBef>
                <a:spcPts val="0"/>
              </a:spcBef>
              <a:spcAft>
                <a:spcPts val="0"/>
              </a:spcAft>
              <a:buClr>
                <a:schemeClr val="dk1"/>
              </a:buClr>
              <a:buSzPts val="1800"/>
              <a:buFont typeface="Calibri"/>
              <a:buAutoNum type="alphaLcPeriod"/>
            </a:pPr>
            <a:r>
              <a:rPr lang="es" sz="1800" dirty="0">
                <a:solidFill>
                  <a:schemeClr val="dk1"/>
                </a:solidFill>
                <a:latin typeface="Calibri"/>
                <a:ea typeface="Calibri"/>
                <a:cs typeface="Calibri"/>
                <a:sym typeface="Calibri"/>
              </a:rPr>
              <a:t>La probabilidad de que todas las semillas germinen:</a:t>
            </a:r>
          </a:p>
          <a:p>
            <a:pPr marL="914400" lvl="0" indent="-342900" algn="l" rtl="0">
              <a:spcBef>
                <a:spcPts val="0"/>
              </a:spcBef>
              <a:spcAft>
                <a:spcPts val="0"/>
              </a:spcAft>
              <a:buClr>
                <a:schemeClr val="dk1"/>
              </a:buClr>
              <a:buSzPts val="1800"/>
              <a:buFont typeface="Calibri"/>
              <a:buAutoNum type="alphaLcPeriod"/>
            </a:pPr>
            <a:endParaRPr lang="es" sz="1800" dirty="0">
              <a:solidFill>
                <a:schemeClr val="dk1"/>
              </a:solidFill>
              <a:latin typeface="Calibri"/>
              <a:ea typeface="Calibri"/>
              <a:cs typeface="Calibri"/>
              <a:sym typeface="Calibri"/>
            </a:endParaRPr>
          </a:p>
          <a:p>
            <a:pPr marL="914400" lvl="0" indent="-342900" algn="l" rtl="0">
              <a:spcBef>
                <a:spcPts val="0"/>
              </a:spcBef>
              <a:spcAft>
                <a:spcPts val="0"/>
              </a:spcAft>
              <a:buClr>
                <a:schemeClr val="dk1"/>
              </a:buClr>
              <a:buSzPts val="1800"/>
              <a:buFont typeface="Calibri"/>
              <a:buAutoNum type="alphaLcPeriod"/>
            </a:pPr>
            <a:r>
              <a:rPr lang="es" sz="1800" dirty="0">
                <a:solidFill>
                  <a:schemeClr val="dk1"/>
                </a:solidFill>
                <a:latin typeface="Calibri"/>
                <a:ea typeface="Calibri"/>
                <a:cs typeface="Calibri"/>
                <a:sym typeface="Calibri"/>
              </a:rPr>
              <a:t>La probabilidad de que germinen al menos cinco semillas:</a:t>
            </a:r>
            <a:endParaRPr sz="1800" b="1" dirty="0">
              <a:solidFill>
                <a:schemeClr val="dk1"/>
              </a:solidFill>
              <a:latin typeface="Calibri"/>
              <a:ea typeface="Calibri"/>
              <a:cs typeface="Calibri"/>
              <a:sym typeface="Calibri"/>
            </a:endParaRPr>
          </a:p>
        </p:txBody>
      </p:sp>
      <p:grpSp>
        <p:nvGrpSpPr>
          <p:cNvPr id="326" name="Google Shape;326;p55"/>
          <p:cNvGrpSpPr/>
          <p:nvPr/>
        </p:nvGrpSpPr>
        <p:grpSpPr>
          <a:xfrm>
            <a:off x="3034200" y="3218360"/>
            <a:ext cx="2732700" cy="1692000"/>
            <a:chOff x="3205650" y="3230950"/>
            <a:chExt cx="2732700" cy="1692000"/>
          </a:xfrm>
        </p:grpSpPr>
        <p:sp>
          <p:nvSpPr>
            <p:cNvPr id="327" name="Google Shape;327;p55"/>
            <p:cNvSpPr/>
            <p:nvPr/>
          </p:nvSpPr>
          <p:spPr>
            <a:xfrm>
              <a:off x="3205650" y="3230950"/>
              <a:ext cx="2732700" cy="1692000"/>
            </a:xfrm>
            <a:prstGeom prst="roundRect">
              <a:avLst>
                <a:gd name="adj" fmla="val 16667"/>
              </a:avLst>
            </a:prstGeom>
            <a:solidFill>
              <a:srgbClr val="ACD7BC"/>
            </a:solidFill>
            <a:ln w="38100" cap="flat" cmpd="sng">
              <a:solidFill>
                <a:srgbClr val="ACD7B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28" name="Google Shape;328;p55"/>
            <p:cNvPicPr preferRelativeResize="0"/>
            <p:nvPr/>
          </p:nvPicPr>
          <p:blipFill>
            <a:blip r:embed="rId3">
              <a:alphaModFix/>
            </a:blip>
            <a:stretch>
              <a:fillRect/>
            </a:stretch>
          </p:blipFill>
          <p:spPr>
            <a:xfrm>
              <a:off x="3313575" y="3267073"/>
              <a:ext cx="2516846" cy="1619752"/>
            </a:xfrm>
            <a:prstGeom prst="rect">
              <a:avLst/>
            </a:prstGeom>
            <a:noFill/>
            <a:ln>
              <a:noFill/>
            </a:ln>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6"/>
          <p:cNvSpPr txBox="1"/>
          <p:nvPr/>
        </p:nvSpPr>
        <p:spPr>
          <a:xfrm>
            <a:off x="520429" y="335385"/>
            <a:ext cx="52998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p:sp>
        <p:nvSpPr>
          <p:cNvPr id="334" name="Google Shape;334;p56"/>
          <p:cNvSpPr txBox="1"/>
          <p:nvPr/>
        </p:nvSpPr>
        <p:spPr>
          <a:xfrm>
            <a:off x="520054" y="1210148"/>
            <a:ext cx="8103900" cy="992549"/>
          </a:xfrm>
          <a:prstGeom prst="rect">
            <a:avLst/>
          </a:prstGeom>
          <a:noFill/>
          <a:ln>
            <a:noFill/>
          </a:ln>
        </p:spPr>
        <p:txBody>
          <a:bodyPr spcFirstLastPara="1" wrap="square" lIns="68575" tIns="34275" rIns="68575" bIns="34275" anchor="t" anchorCtr="0">
            <a:spAutoFit/>
          </a:bodyPr>
          <a:lstStyle/>
          <a:p>
            <a:pPr marL="457200" lvl="0" indent="-342900" algn="l" rtl="0">
              <a:spcBef>
                <a:spcPts val="0"/>
              </a:spcBef>
              <a:spcAft>
                <a:spcPts val="0"/>
              </a:spcAft>
              <a:buClr>
                <a:schemeClr val="dk1"/>
              </a:buClr>
              <a:buSzPts val="1800"/>
              <a:buFont typeface="Calibri"/>
              <a:buAutoNum type="arabicPeriod" startAt="3"/>
            </a:pPr>
            <a:r>
              <a:rPr lang="es" sz="2000" dirty="0">
                <a:solidFill>
                  <a:schemeClr val="dk1"/>
                </a:solidFill>
                <a:latin typeface="Calibri"/>
                <a:ea typeface="Calibri"/>
                <a:cs typeface="Calibri"/>
                <a:sym typeface="Calibri"/>
              </a:rPr>
              <a:t>Calcula las probabilidades del ítem 2 usando la fórmula de la distribución binomial. Comparen estos resultados con las probabilidades estimadas a partir de la simulación con dados.</a:t>
            </a:r>
            <a:endParaRPr sz="2000" b="1" dirty="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57"/>
          <p:cNvSpPr txBox="1"/>
          <p:nvPr/>
        </p:nvSpPr>
        <p:spPr>
          <a:xfrm>
            <a:off x="520429" y="335385"/>
            <a:ext cx="52998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2</a:t>
            </a:r>
            <a:endParaRPr sz="3000" b="1" i="0" u="none" strike="noStrike" cap="none" dirty="0">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40" name="Google Shape;340;p57"/>
              <p:cNvSpPr txBox="1"/>
              <p:nvPr/>
            </p:nvSpPr>
            <p:spPr>
              <a:xfrm>
                <a:off x="520054" y="1362548"/>
                <a:ext cx="8103900" cy="3206297"/>
              </a:xfrm>
              <a:prstGeom prst="rect">
                <a:avLst/>
              </a:prstGeom>
              <a:noFill/>
              <a:ln>
                <a:noFill/>
              </a:ln>
            </p:spPr>
            <p:txBody>
              <a:bodyPr spcFirstLastPara="1" wrap="square" lIns="68575" tIns="34275" rIns="68575" bIns="34275" anchor="t" anchorCtr="0">
                <a:spAutoFit/>
              </a:bodyPr>
              <a:lstStyle/>
              <a:p>
                <a:pPr marL="457200" lvl="1" indent="-342900">
                  <a:buClr>
                    <a:schemeClr val="dk1"/>
                  </a:buClr>
                  <a:buSzPts val="1800"/>
                  <a:buFont typeface="+mj-lt"/>
                  <a:buAutoNum type="arabicPeriod"/>
                </a:pPr>
                <a:endParaRPr lang="es-MX" sz="1800" dirty="0">
                  <a:solidFill>
                    <a:schemeClr val="dk1"/>
                  </a:solidFill>
                  <a:latin typeface="Calibri"/>
                  <a:ea typeface="Calibri"/>
                  <a:cs typeface="Calibri"/>
                  <a:sym typeface="Calibri"/>
                </a:endParaRPr>
              </a:p>
              <a:p>
                <a:pPr marL="457200" lvl="1" indent="-342900">
                  <a:buClr>
                    <a:schemeClr val="dk1"/>
                  </a:buClr>
                  <a:buSzPts val="1800"/>
                  <a:buAutoNum type="alphaLcPeriod"/>
                </a:pPr>
                <a14:m>
                  <m:oMath xmlns:m="http://schemas.openxmlformats.org/officeDocument/2006/math">
                    <m:r>
                      <a:rPr lang="es-MX" sz="1800" b="0" i="1" smtClean="0">
                        <a:solidFill>
                          <a:schemeClr val="dk1"/>
                        </a:solidFill>
                        <a:latin typeface="Cambria Math" panose="02040503050406030204" pitchFamily="18" charset="0"/>
                        <a:ea typeface="Calibri"/>
                        <a:cs typeface="Calibri"/>
                        <a:sym typeface="Calibri"/>
                      </a:rPr>
                      <m:t>𝑃</m:t>
                    </m:r>
                    <m:d>
                      <m:dPr>
                        <m:ctrlPr>
                          <a:rPr lang="es-MX" sz="1800" b="0" i="1" smtClean="0">
                            <a:solidFill>
                              <a:schemeClr val="dk1"/>
                            </a:solidFill>
                            <a:latin typeface="Cambria Math" panose="02040503050406030204" pitchFamily="18" charset="0"/>
                            <a:ea typeface="Calibri"/>
                            <a:cs typeface="Calibri"/>
                            <a:sym typeface="Calibri"/>
                          </a:rPr>
                        </m:ctrlPr>
                      </m:dPr>
                      <m:e>
                        <m:r>
                          <a:rPr lang="es-MX" sz="1800" b="0" i="1" smtClean="0">
                            <a:solidFill>
                              <a:schemeClr val="dk1"/>
                            </a:solidFill>
                            <a:latin typeface="Cambria Math" panose="02040503050406030204" pitchFamily="18" charset="0"/>
                            <a:ea typeface="Calibri"/>
                            <a:cs typeface="Calibri"/>
                            <a:sym typeface="Calibri"/>
                          </a:rPr>
                          <m:t>𝑋</m:t>
                        </m:r>
                        <m:r>
                          <a:rPr lang="es-MX" sz="1800" b="0" i="1" smtClean="0">
                            <a:solidFill>
                              <a:schemeClr val="dk1"/>
                            </a:solidFill>
                            <a:latin typeface="Cambria Math" panose="02040503050406030204" pitchFamily="18" charset="0"/>
                            <a:ea typeface="Calibri"/>
                            <a:cs typeface="Calibri"/>
                            <a:sym typeface="Calibri"/>
                          </a:rPr>
                          <m:t>=</m:t>
                        </m:r>
                        <m:r>
                          <a:rPr lang="es-MX" sz="1800" b="0" i="1" smtClean="0">
                            <a:solidFill>
                              <a:schemeClr val="dk1"/>
                            </a:solidFill>
                            <a:latin typeface="Cambria Math" panose="02040503050406030204" pitchFamily="18" charset="0"/>
                            <a:ea typeface="Calibri"/>
                            <a:cs typeface="Calibri"/>
                            <a:sym typeface="Calibri"/>
                          </a:rPr>
                          <m:t>0</m:t>
                        </m:r>
                      </m:e>
                    </m:d>
                    <m:r>
                      <a:rPr lang="es-MX" sz="1800" b="0" i="1" smtClean="0">
                        <a:solidFill>
                          <a:schemeClr val="dk1"/>
                        </a:solidFill>
                        <a:latin typeface="Cambria Math" panose="02040503050406030204" pitchFamily="18" charset="0"/>
                        <a:ea typeface="Calibri"/>
                        <a:cs typeface="Calibri"/>
                        <a:sym typeface="Calibri"/>
                      </a:rPr>
                      <m:t>=</m:t>
                    </m:r>
                    <m:d>
                      <m:dPr>
                        <m:ctrlPr>
                          <a:rPr lang="es-MX" sz="1800" i="1">
                            <a:solidFill>
                              <a:schemeClr val="dk1"/>
                            </a:solidFill>
                            <a:latin typeface="Cambria Math" panose="02040503050406030204" pitchFamily="18" charset="0"/>
                            <a:sym typeface="Calibri"/>
                          </a:rPr>
                        </m:ctrlPr>
                      </m:dPr>
                      <m:e>
                        <m:m>
                          <m:mPr>
                            <m:plcHide m:val="on"/>
                            <m:mcs>
                              <m:mc>
                                <m:mcPr>
                                  <m:count m:val="1"/>
                                  <m:mcJc m:val="center"/>
                                </m:mcPr>
                              </m:mc>
                            </m:mcs>
                            <m:ctrlPr>
                              <a:rPr lang="es-MX" sz="1800" i="1">
                                <a:solidFill>
                                  <a:schemeClr val="dk1"/>
                                </a:solidFill>
                                <a:latin typeface="Cambria Math" panose="02040503050406030204" pitchFamily="18" charset="0"/>
                                <a:sym typeface="Calibri"/>
                              </a:rPr>
                            </m:ctrlPr>
                          </m:mPr>
                          <m:mr>
                            <m:e>
                              <m:r>
                                <a:rPr lang="es-MX" sz="1800" b="0" i="1" smtClean="0">
                                  <a:solidFill>
                                    <a:schemeClr val="dk1"/>
                                  </a:solidFill>
                                  <a:latin typeface="Cambria Math" panose="02040503050406030204" pitchFamily="18" charset="0"/>
                                  <a:sym typeface="Calibri"/>
                                </a:rPr>
                                <m:t>7</m:t>
                              </m:r>
                            </m:e>
                          </m:mr>
                          <m:mr>
                            <m:e>
                              <m:r>
                                <a:rPr lang="es-MX" sz="1800" b="0" i="1" smtClean="0">
                                  <a:solidFill>
                                    <a:schemeClr val="dk1"/>
                                  </a:solidFill>
                                  <a:latin typeface="Cambria Math" panose="02040503050406030204" pitchFamily="18" charset="0"/>
                                  <a:sym typeface="Calibri"/>
                                </a:rPr>
                                <m:t>0</m:t>
                              </m:r>
                            </m:e>
                          </m:mr>
                        </m:m>
                      </m:e>
                    </m:d>
                    <m:r>
                      <a:rPr lang="es-MX" sz="1800" i="1">
                        <a:solidFill>
                          <a:schemeClr val="dk1"/>
                        </a:solidFill>
                        <a:latin typeface="Cambria Math" panose="02040503050406030204" pitchFamily="18" charset="0"/>
                        <a:sym typeface="Calibri"/>
                      </a:rPr>
                      <m:t>⋅</m:t>
                    </m:r>
                    <m:sSup>
                      <m:sSupPr>
                        <m:ctrlPr>
                          <a:rPr lang="es-MX" sz="1800" b="0" i="1" smtClean="0">
                            <a:solidFill>
                              <a:schemeClr val="dk1"/>
                            </a:solidFill>
                            <a:latin typeface="Cambria Math" panose="02040503050406030204" pitchFamily="18" charset="0"/>
                            <a:sym typeface="Calibri"/>
                          </a:rPr>
                        </m:ctrlPr>
                      </m:sSupPr>
                      <m:e>
                        <m:d>
                          <m:dPr>
                            <m:ctrlPr>
                              <a:rPr lang="es-MX" sz="1800" i="1">
                                <a:solidFill>
                                  <a:schemeClr val="dk1"/>
                                </a:solidFill>
                                <a:latin typeface="Cambria Math" panose="02040503050406030204" pitchFamily="18" charset="0"/>
                                <a:sym typeface="Calibri"/>
                              </a:rPr>
                            </m:ctrlPr>
                          </m:dPr>
                          <m:e>
                            <m:f>
                              <m:fPr>
                                <m:ctrlPr>
                                  <a:rPr lang="es-MX" sz="1800" i="1">
                                    <a:solidFill>
                                      <a:schemeClr val="dk1"/>
                                    </a:solidFill>
                                    <a:latin typeface="Cambria Math" panose="02040503050406030204" pitchFamily="18" charset="0"/>
                                    <a:sym typeface="Calibri"/>
                                  </a:rPr>
                                </m:ctrlPr>
                              </m:fPr>
                              <m:num>
                                <m:r>
                                  <a:rPr lang="es-MX" sz="1800" i="1">
                                    <a:solidFill>
                                      <a:schemeClr val="dk1"/>
                                    </a:solidFill>
                                    <a:latin typeface="Cambria Math" panose="02040503050406030204" pitchFamily="18" charset="0"/>
                                    <a:sym typeface="Calibri"/>
                                  </a:rPr>
                                  <m:t>5</m:t>
                                </m:r>
                              </m:num>
                              <m:den>
                                <m:r>
                                  <a:rPr lang="es-MX" sz="1800" i="1">
                                    <a:solidFill>
                                      <a:schemeClr val="dk1"/>
                                    </a:solidFill>
                                    <a:latin typeface="Cambria Math" panose="02040503050406030204" pitchFamily="18" charset="0"/>
                                    <a:sym typeface="Calibri"/>
                                  </a:rPr>
                                  <m:t>6</m:t>
                                </m:r>
                              </m:den>
                            </m:f>
                          </m:e>
                        </m:d>
                      </m:e>
                      <m:sup>
                        <m:r>
                          <a:rPr lang="es-MX" sz="1800" b="0" i="1" smtClean="0">
                            <a:solidFill>
                              <a:schemeClr val="dk1"/>
                            </a:solidFill>
                            <a:latin typeface="Cambria Math" panose="02040503050406030204" pitchFamily="18" charset="0"/>
                            <a:sym typeface="Calibri"/>
                          </a:rPr>
                          <m:t>0</m:t>
                        </m:r>
                      </m:sup>
                    </m:sSup>
                    <m:r>
                      <a:rPr lang="es-MX" sz="1800" i="1">
                        <a:solidFill>
                          <a:schemeClr val="dk1"/>
                        </a:solidFill>
                        <a:latin typeface="Cambria Math" panose="02040503050406030204" pitchFamily="18" charset="0"/>
                        <a:sym typeface="Calibri"/>
                      </a:rPr>
                      <m:t>⋅</m:t>
                    </m:r>
                    <m:sSup>
                      <m:sSupPr>
                        <m:ctrlPr>
                          <a:rPr lang="es-MX" sz="1800" i="1">
                            <a:solidFill>
                              <a:schemeClr val="dk1"/>
                            </a:solidFill>
                            <a:latin typeface="Cambria Math" panose="02040503050406030204" pitchFamily="18" charset="0"/>
                            <a:sym typeface="Calibri"/>
                          </a:rPr>
                        </m:ctrlPr>
                      </m:sSupPr>
                      <m:e>
                        <m:d>
                          <m:dPr>
                            <m:ctrlPr>
                              <a:rPr lang="es-MX" sz="1800" i="1">
                                <a:solidFill>
                                  <a:schemeClr val="dk1"/>
                                </a:solidFill>
                                <a:latin typeface="Cambria Math" panose="02040503050406030204" pitchFamily="18" charset="0"/>
                                <a:sym typeface="Calibri"/>
                              </a:rPr>
                            </m:ctrlPr>
                          </m:dPr>
                          <m:e>
                            <m:f>
                              <m:fPr>
                                <m:ctrlPr>
                                  <a:rPr lang="es-MX" sz="1800" i="1">
                                    <a:solidFill>
                                      <a:schemeClr val="dk1"/>
                                    </a:solidFill>
                                    <a:latin typeface="Cambria Math" panose="02040503050406030204" pitchFamily="18" charset="0"/>
                                    <a:sym typeface="Calibri"/>
                                  </a:rPr>
                                </m:ctrlPr>
                              </m:fPr>
                              <m:num>
                                <m:r>
                                  <a:rPr lang="es-MX" sz="1800" i="1">
                                    <a:solidFill>
                                      <a:schemeClr val="dk1"/>
                                    </a:solidFill>
                                    <a:latin typeface="Cambria Math" panose="02040503050406030204" pitchFamily="18" charset="0"/>
                                    <a:sym typeface="Calibri"/>
                                  </a:rPr>
                                  <m:t>1</m:t>
                                </m:r>
                              </m:num>
                              <m:den>
                                <m:r>
                                  <a:rPr lang="es-MX" sz="1800" i="1">
                                    <a:solidFill>
                                      <a:schemeClr val="dk1"/>
                                    </a:solidFill>
                                    <a:latin typeface="Cambria Math" panose="02040503050406030204" pitchFamily="18" charset="0"/>
                                    <a:sym typeface="Calibri"/>
                                  </a:rPr>
                                  <m:t>6</m:t>
                                </m:r>
                              </m:den>
                            </m:f>
                          </m:e>
                        </m:d>
                      </m:e>
                      <m:sup>
                        <m:r>
                          <a:rPr lang="es-MX" sz="1800" i="1">
                            <a:solidFill>
                              <a:schemeClr val="dk1"/>
                            </a:solidFill>
                            <a:latin typeface="Cambria Math" panose="02040503050406030204" pitchFamily="18" charset="0"/>
                            <a:sym typeface="Calibri"/>
                          </a:rPr>
                          <m:t>7</m:t>
                        </m:r>
                      </m:sup>
                    </m:sSup>
                    <m:r>
                      <a:rPr lang="es-MX" sz="1800" i="1">
                        <a:solidFill>
                          <a:schemeClr val="dk1"/>
                        </a:solidFill>
                        <a:latin typeface="Cambria Math" panose="02040503050406030204" pitchFamily="18" charset="0"/>
                        <a:ea typeface="Calibri"/>
                        <a:cs typeface="Calibri"/>
                        <a:sym typeface="Calibri"/>
                      </a:rPr>
                      <m:t>≈</m:t>
                    </m:r>
                    <m:r>
                      <a:rPr lang="es-MX" sz="1800" b="0" i="1" smtClean="0">
                        <a:solidFill>
                          <a:schemeClr val="dk1"/>
                        </a:solidFill>
                        <a:latin typeface="Cambria Math" panose="02040503050406030204" pitchFamily="18" charset="0"/>
                        <a:ea typeface="Calibri"/>
                        <a:cs typeface="Calibri"/>
                        <a:sym typeface="Calibri"/>
                      </a:rPr>
                      <m:t>0</m:t>
                    </m:r>
                    <m:r>
                      <a:rPr lang="es-MX" sz="1800" b="0" i="1" smtClean="0">
                        <a:solidFill>
                          <a:schemeClr val="dk1"/>
                        </a:solidFill>
                        <a:latin typeface="Cambria Math" panose="02040503050406030204" pitchFamily="18" charset="0"/>
                        <a:ea typeface="Calibri"/>
                        <a:cs typeface="Calibri"/>
                        <a:sym typeface="Calibri"/>
                      </a:rPr>
                      <m:t>,</m:t>
                    </m:r>
                    <m:r>
                      <a:rPr lang="es-MX" sz="1800" b="0" i="1" smtClean="0">
                        <a:solidFill>
                          <a:schemeClr val="dk1"/>
                        </a:solidFill>
                        <a:latin typeface="Cambria Math" panose="02040503050406030204" pitchFamily="18" charset="0"/>
                        <a:ea typeface="Calibri"/>
                        <a:cs typeface="Calibri"/>
                        <a:sym typeface="Calibri"/>
                      </a:rPr>
                      <m:t>0000036</m:t>
                    </m:r>
                  </m:oMath>
                </a14:m>
                <a:endParaRPr lang="es-MX" sz="1800" dirty="0">
                  <a:solidFill>
                    <a:schemeClr val="dk1"/>
                  </a:solidFill>
                  <a:latin typeface="Calibri"/>
                  <a:ea typeface="Calibri"/>
                  <a:cs typeface="Calibri"/>
                  <a:sym typeface="Calibri"/>
                </a:endParaRPr>
              </a:p>
              <a:p>
                <a:pPr marL="457200" lvl="1" indent="-342900">
                  <a:buClr>
                    <a:schemeClr val="dk1"/>
                  </a:buClr>
                  <a:buSzPts val="1800"/>
                  <a:buAutoNum type="alphaLcPeriod"/>
                </a:pPr>
                <a:endParaRPr lang="es-MX" sz="1800" dirty="0">
                  <a:solidFill>
                    <a:schemeClr val="dk1"/>
                  </a:solidFill>
                  <a:latin typeface="Calibri"/>
                  <a:ea typeface="Calibri"/>
                  <a:cs typeface="Calibri"/>
                  <a:sym typeface="Calibri"/>
                </a:endParaRPr>
              </a:p>
              <a:p>
                <a:pPr marL="457200" lvl="1" indent="-342900">
                  <a:buClr>
                    <a:schemeClr val="dk1"/>
                  </a:buClr>
                  <a:buSzPts val="1800"/>
                  <a:buFont typeface="Arial"/>
                  <a:buAutoNum type="alphaLcPeriod"/>
                </a:pPr>
                <a14:m>
                  <m:oMath xmlns:m="http://schemas.openxmlformats.org/officeDocument/2006/math">
                    <m:r>
                      <a:rPr lang="es-MX" sz="1800" b="0" i="1" smtClean="0">
                        <a:solidFill>
                          <a:schemeClr val="dk1"/>
                        </a:solidFill>
                        <a:latin typeface="Cambria Math" panose="02040503050406030204" pitchFamily="18" charset="0"/>
                        <a:ea typeface="Calibri"/>
                        <a:cs typeface="Calibri"/>
                        <a:sym typeface="Calibri"/>
                      </a:rPr>
                      <m:t>𝑃</m:t>
                    </m:r>
                    <m:d>
                      <m:dPr>
                        <m:ctrlPr>
                          <a:rPr lang="es-MX" sz="1800" b="0" i="1" smtClean="0">
                            <a:solidFill>
                              <a:schemeClr val="dk1"/>
                            </a:solidFill>
                            <a:latin typeface="Cambria Math" panose="02040503050406030204" pitchFamily="18" charset="0"/>
                            <a:ea typeface="Calibri"/>
                            <a:cs typeface="Calibri"/>
                            <a:sym typeface="Calibri"/>
                          </a:rPr>
                        </m:ctrlPr>
                      </m:dPr>
                      <m:e>
                        <m:r>
                          <a:rPr lang="es-MX" sz="1800" b="0" i="1" smtClean="0">
                            <a:solidFill>
                              <a:schemeClr val="dk1"/>
                            </a:solidFill>
                            <a:latin typeface="Cambria Math" panose="02040503050406030204" pitchFamily="18" charset="0"/>
                            <a:ea typeface="Calibri"/>
                            <a:cs typeface="Calibri"/>
                            <a:sym typeface="Calibri"/>
                          </a:rPr>
                          <m:t>𝑋</m:t>
                        </m:r>
                        <m:r>
                          <a:rPr lang="es-MX" sz="1800" b="0" i="1" smtClean="0">
                            <a:solidFill>
                              <a:schemeClr val="dk1"/>
                            </a:solidFill>
                            <a:latin typeface="Cambria Math" panose="02040503050406030204" pitchFamily="18" charset="0"/>
                            <a:ea typeface="Calibri"/>
                            <a:cs typeface="Calibri"/>
                            <a:sym typeface="Calibri"/>
                          </a:rPr>
                          <m:t>=</m:t>
                        </m:r>
                        <m:r>
                          <a:rPr lang="es-MX" sz="1800" b="0" i="1" smtClean="0">
                            <a:solidFill>
                              <a:schemeClr val="dk1"/>
                            </a:solidFill>
                            <a:latin typeface="Cambria Math" panose="02040503050406030204" pitchFamily="18" charset="0"/>
                            <a:ea typeface="Calibri"/>
                            <a:cs typeface="Calibri"/>
                            <a:sym typeface="Calibri"/>
                          </a:rPr>
                          <m:t>0</m:t>
                        </m:r>
                      </m:e>
                    </m:d>
                    <m:r>
                      <a:rPr lang="es-MX" sz="1800" b="0" i="1" smtClean="0">
                        <a:solidFill>
                          <a:schemeClr val="dk1"/>
                        </a:solidFill>
                        <a:latin typeface="Cambria Math" panose="02040503050406030204" pitchFamily="18" charset="0"/>
                        <a:ea typeface="Calibri"/>
                        <a:cs typeface="Calibri"/>
                        <a:sym typeface="Calibri"/>
                      </a:rPr>
                      <m:t>=</m:t>
                    </m:r>
                    <m:d>
                      <m:dPr>
                        <m:ctrlPr>
                          <a:rPr lang="es-MX" sz="1800" i="1" smtClean="0">
                            <a:solidFill>
                              <a:schemeClr val="dk1"/>
                            </a:solidFill>
                            <a:latin typeface="Cambria Math" panose="02040503050406030204" pitchFamily="18" charset="0"/>
                            <a:sym typeface="Calibri"/>
                          </a:rPr>
                        </m:ctrlPr>
                      </m:dPr>
                      <m:e>
                        <m:m>
                          <m:mPr>
                            <m:plcHide m:val="on"/>
                            <m:mcs>
                              <m:mc>
                                <m:mcPr>
                                  <m:count m:val="1"/>
                                  <m:mcJc m:val="center"/>
                                </m:mcPr>
                              </m:mc>
                            </m:mcs>
                            <m:ctrlPr>
                              <a:rPr lang="es-MX" sz="1800" i="1">
                                <a:solidFill>
                                  <a:schemeClr val="dk1"/>
                                </a:solidFill>
                                <a:latin typeface="Cambria Math" panose="02040503050406030204" pitchFamily="18" charset="0"/>
                                <a:sym typeface="Calibri"/>
                              </a:rPr>
                            </m:ctrlPr>
                          </m:mPr>
                          <m:mr>
                            <m:e>
                              <m:r>
                                <a:rPr lang="es-MX" sz="1800" b="0" i="1" smtClean="0">
                                  <a:solidFill>
                                    <a:schemeClr val="dk1"/>
                                  </a:solidFill>
                                  <a:latin typeface="Cambria Math" panose="02040503050406030204" pitchFamily="18" charset="0"/>
                                  <a:sym typeface="Calibri"/>
                                </a:rPr>
                                <m:t>7</m:t>
                              </m:r>
                            </m:e>
                          </m:mr>
                          <m:mr>
                            <m:e>
                              <m:r>
                                <a:rPr lang="es-MX" sz="1800" b="0" i="1" smtClean="0">
                                  <a:solidFill>
                                    <a:schemeClr val="dk1"/>
                                  </a:solidFill>
                                  <a:latin typeface="Cambria Math" panose="02040503050406030204" pitchFamily="18" charset="0"/>
                                  <a:sym typeface="Calibri"/>
                                </a:rPr>
                                <m:t>7</m:t>
                              </m:r>
                            </m:e>
                          </m:mr>
                        </m:m>
                      </m:e>
                    </m:d>
                    <m:r>
                      <a:rPr lang="es-MX" sz="1800" i="1">
                        <a:solidFill>
                          <a:schemeClr val="dk1"/>
                        </a:solidFill>
                        <a:latin typeface="Cambria Math" panose="02040503050406030204" pitchFamily="18" charset="0"/>
                        <a:sym typeface="Calibri"/>
                      </a:rPr>
                      <m:t>⋅</m:t>
                    </m:r>
                    <m:sSup>
                      <m:sSupPr>
                        <m:ctrlPr>
                          <a:rPr lang="es-MX" sz="1800" b="0" i="1" smtClean="0">
                            <a:solidFill>
                              <a:schemeClr val="dk1"/>
                            </a:solidFill>
                            <a:latin typeface="Cambria Math" panose="02040503050406030204" pitchFamily="18" charset="0"/>
                            <a:sym typeface="Calibri"/>
                          </a:rPr>
                        </m:ctrlPr>
                      </m:sSupPr>
                      <m:e>
                        <m:d>
                          <m:dPr>
                            <m:ctrlPr>
                              <a:rPr lang="es-MX" sz="1800" i="1">
                                <a:solidFill>
                                  <a:schemeClr val="dk1"/>
                                </a:solidFill>
                                <a:latin typeface="Cambria Math" panose="02040503050406030204" pitchFamily="18" charset="0"/>
                                <a:sym typeface="Calibri"/>
                              </a:rPr>
                            </m:ctrlPr>
                          </m:dPr>
                          <m:e>
                            <m:f>
                              <m:fPr>
                                <m:ctrlPr>
                                  <a:rPr lang="es-MX" sz="1800" i="1">
                                    <a:solidFill>
                                      <a:schemeClr val="dk1"/>
                                    </a:solidFill>
                                    <a:latin typeface="Cambria Math" panose="02040503050406030204" pitchFamily="18" charset="0"/>
                                    <a:sym typeface="Calibri"/>
                                  </a:rPr>
                                </m:ctrlPr>
                              </m:fPr>
                              <m:num>
                                <m:r>
                                  <a:rPr lang="es-MX" sz="1800" i="1">
                                    <a:solidFill>
                                      <a:schemeClr val="dk1"/>
                                    </a:solidFill>
                                    <a:latin typeface="Cambria Math" panose="02040503050406030204" pitchFamily="18" charset="0"/>
                                    <a:sym typeface="Calibri"/>
                                  </a:rPr>
                                  <m:t>5</m:t>
                                </m:r>
                              </m:num>
                              <m:den>
                                <m:r>
                                  <a:rPr lang="es-MX" sz="1800" i="1">
                                    <a:solidFill>
                                      <a:schemeClr val="dk1"/>
                                    </a:solidFill>
                                    <a:latin typeface="Cambria Math" panose="02040503050406030204" pitchFamily="18" charset="0"/>
                                    <a:sym typeface="Calibri"/>
                                  </a:rPr>
                                  <m:t>6</m:t>
                                </m:r>
                              </m:den>
                            </m:f>
                          </m:e>
                        </m:d>
                      </m:e>
                      <m:sup>
                        <m:r>
                          <a:rPr lang="es-MX" sz="1800" b="0" i="1" smtClean="0">
                            <a:solidFill>
                              <a:schemeClr val="dk1"/>
                            </a:solidFill>
                            <a:latin typeface="Cambria Math" panose="02040503050406030204" pitchFamily="18" charset="0"/>
                            <a:sym typeface="Calibri"/>
                          </a:rPr>
                          <m:t>7</m:t>
                        </m:r>
                      </m:sup>
                    </m:sSup>
                    <m:r>
                      <a:rPr lang="es-MX" sz="1800" i="1">
                        <a:solidFill>
                          <a:schemeClr val="dk1"/>
                        </a:solidFill>
                        <a:latin typeface="Cambria Math" panose="02040503050406030204" pitchFamily="18" charset="0"/>
                        <a:sym typeface="Calibri"/>
                      </a:rPr>
                      <m:t>⋅</m:t>
                    </m:r>
                    <m:sSup>
                      <m:sSupPr>
                        <m:ctrlPr>
                          <a:rPr lang="es-MX" sz="1800" i="1">
                            <a:solidFill>
                              <a:schemeClr val="dk1"/>
                            </a:solidFill>
                            <a:latin typeface="Cambria Math" panose="02040503050406030204" pitchFamily="18" charset="0"/>
                            <a:sym typeface="Calibri"/>
                          </a:rPr>
                        </m:ctrlPr>
                      </m:sSupPr>
                      <m:e>
                        <m:d>
                          <m:dPr>
                            <m:ctrlPr>
                              <a:rPr lang="es-MX" sz="1800" i="1">
                                <a:solidFill>
                                  <a:schemeClr val="dk1"/>
                                </a:solidFill>
                                <a:latin typeface="Cambria Math" panose="02040503050406030204" pitchFamily="18" charset="0"/>
                                <a:sym typeface="Calibri"/>
                              </a:rPr>
                            </m:ctrlPr>
                          </m:dPr>
                          <m:e>
                            <m:f>
                              <m:fPr>
                                <m:ctrlPr>
                                  <a:rPr lang="es-MX" sz="1800" i="1">
                                    <a:solidFill>
                                      <a:schemeClr val="dk1"/>
                                    </a:solidFill>
                                    <a:latin typeface="Cambria Math" panose="02040503050406030204" pitchFamily="18" charset="0"/>
                                    <a:sym typeface="Calibri"/>
                                  </a:rPr>
                                </m:ctrlPr>
                              </m:fPr>
                              <m:num>
                                <m:r>
                                  <a:rPr lang="es-MX" sz="1800" i="1">
                                    <a:solidFill>
                                      <a:schemeClr val="dk1"/>
                                    </a:solidFill>
                                    <a:latin typeface="Cambria Math" panose="02040503050406030204" pitchFamily="18" charset="0"/>
                                    <a:sym typeface="Calibri"/>
                                  </a:rPr>
                                  <m:t>1</m:t>
                                </m:r>
                              </m:num>
                              <m:den>
                                <m:r>
                                  <a:rPr lang="es-MX" sz="1800" i="1">
                                    <a:solidFill>
                                      <a:schemeClr val="dk1"/>
                                    </a:solidFill>
                                    <a:latin typeface="Cambria Math" panose="02040503050406030204" pitchFamily="18" charset="0"/>
                                    <a:sym typeface="Calibri"/>
                                  </a:rPr>
                                  <m:t>6</m:t>
                                </m:r>
                              </m:den>
                            </m:f>
                          </m:e>
                        </m:d>
                      </m:e>
                      <m:sup>
                        <m:r>
                          <a:rPr lang="es-MX" sz="1800" b="0" i="1" smtClean="0">
                            <a:solidFill>
                              <a:schemeClr val="dk1"/>
                            </a:solidFill>
                            <a:latin typeface="Cambria Math" panose="02040503050406030204" pitchFamily="18" charset="0"/>
                            <a:sym typeface="Calibri"/>
                          </a:rPr>
                          <m:t>0</m:t>
                        </m:r>
                      </m:sup>
                    </m:sSup>
                    <m:r>
                      <a:rPr lang="es-MX" sz="1800" i="1">
                        <a:solidFill>
                          <a:schemeClr val="dk1"/>
                        </a:solidFill>
                        <a:latin typeface="Cambria Math" panose="02040503050406030204" pitchFamily="18" charset="0"/>
                        <a:ea typeface="Calibri"/>
                        <a:cs typeface="Calibri"/>
                        <a:sym typeface="Calibri"/>
                      </a:rPr>
                      <m:t>≈</m:t>
                    </m:r>
                    <m:r>
                      <a:rPr lang="es-MX" sz="1800" b="0" i="1" smtClean="0">
                        <a:solidFill>
                          <a:schemeClr val="dk1"/>
                        </a:solidFill>
                        <a:latin typeface="Cambria Math" panose="02040503050406030204" pitchFamily="18" charset="0"/>
                        <a:ea typeface="Calibri"/>
                        <a:cs typeface="Calibri"/>
                        <a:sym typeface="Calibri"/>
                      </a:rPr>
                      <m:t>0</m:t>
                    </m:r>
                    <m:r>
                      <a:rPr lang="es-MX" sz="1800" b="0" i="1" smtClean="0">
                        <a:solidFill>
                          <a:schemeClr val="dk1"/>
                        </a:solidFill>
                        <a:latin typeface="Cambria Math" panose="02040503050406030204" pitchFamily="18" charset="0"/>
                        <a:ea typeface="Calibri"/>
                        <a:cs typeface="Calibri"/>
                        <a:sym typeface="Calibri"/>
                      </a:rPr>
                      <m:t>,</m:t>
                    </m:r>
                    <m:r>
                      <a:rPr lang="es-MX" sz="1800" b="0" i="1" smtClean="0">
                        <a:solidFill>
                          <a:schemeClr val="dk1"/>
                        </a:solidFill>
                        <a:latin typeface="Cambria Math" panose="02040503050406030204" pitchFamily="18" charset="0"/>
                        <a:ea typeface="Calibri"/>
                        <a:cs typeface="Calibri"/>
                        <a:sym typeface="Calibri"/>
                      </a:rPr>
                      <m:t>28</m:t>
                    </m:r>
                  </m:oMath>
                </a14:m>
                <a:endParaRPr lang="es-MX" sz="1800" dirty="0">
                  <a:solidFill>
                    <a:schemeClr val="dk1"/>
                  </a:solidFill>
                  <a:latin typeface="Calibri"/>
                  <a:ea typeface="Calibri"/>
                  <a:cs typeface="Calibri"/>
                  <a:sym typeface="Calibri"/>
                </a:endParaRPr>
              </a:p>
              <a:p>
                <a:pPr marL="457200" lvl="1" indent="-342900">
                  <a:buClr>
                    <a:schemeClr val="dk1"/>
                  </a:buClr>
                  <a:buSzPts val="1800"/>
                  <a:buAutoNum type="alphaLcPeriod"/>
                </a:pPr>
                <a:endParaRPr lang="es-MX" sz="1800" dirty="0">
                  <a:solidFill>
                    <a:schemeClr val="dk1"/>
                  </a:solidFill>
                  <a:latin typeface="Calibri"/>
                  <a:ea typeface="Calibri"/>
                  <a:cs typeface="Calibri"/>
                  <a:sym typeface="Calibri"/>
                </a:endParaRPr>
              </a:p>
              <a:p>
                <a:pPr marL="457200" lvl="1" indent="-342900">
                  <a:buClr>
                    <a:schemeClr val="dk1"/>
                  </a:buClr>
                  <a:buSzPts val="1800"/>
                  <a:buAutoNum type="alphaLcPeriod"/>
                </a:pPr>
                <a14:m>
                  <m:oMath xmlns:m="http://schemas.openxmlformats.org/officeDocument/2006/math">
                    <m:r>
                      <a:rPr lang="es-MX" sz="1800" b="0" i="1" smtClean="0">
                        <a:solidFill>
                          <a:schemeClr val="dk1"/>
                        </a:solidFill>
                        <a:latin typeface="Cambria Math" panose="02040503050406030204" pitchFamily="18" charset="0"/>
                        <a:ea typeface="Calibri"/>
                        <a:cs typeface="Calibri"/>
                        <a:sym typeface="Calibri"/>
                      </a:rPr>
                      <m:t>𝑃</m:t>
                    </m:r>
                    <m:d>
                      <m:dPr>
                        <m:ctrlPr>
                          <a:rPr lang="es-MX" sz="1800" b="0" i="1" smtClean="0">
                            <a:solidFill>
                              <a:schemeClr val="dk1"/>
                            </a:solidFill>
                            <a:latin typeface="Cambria Math" panose="02040503050406030204" pitchFamily="18" charset="0"/>
                            <a:ea typeface="Calibri"/>
                            <a:cs typeface="Calibri"/>
                            <a:sym typeface="Calibri"/>
                          </a:rPr>
                        </m:ctrlPr>
                      </m:dPr>
                      <m:e>
                        <m:r>
                          <a:rPr lang="es-MX" sz="1800" b="0" i="1" smtClean="0">
                            <a:solidFill>
                              <a:schemeClr val="dk1"/>
                            </a:solidFill>
                            <a:latin typeface="Cambria Math" panose="02040503050406030204" pitchFamily="18" charset="0"/>
                            <a:ea typeface="Calibri"/>
                            <a:cs typeface="Calibri"/>
                            <a:sym typeface="Calibri"/>
                          </a:rPr>
                          <m:t>𝑋</m:t>
                        </m:r>
                        <m:r>
                          <a:rPr lang="es-MX" sz="1800" b="0" i="1" smtClean="0">
                            <a:solidFill>
                              <a:schemeClr val="dk1"/>
                            </a:solidFill>
                            <a:latin typeface="Cambria Math" panose="02040503050406030204" pitchFamily="18" charset="0"/>
                            <a:ea typeface="Calibri"/>
                            <a:cs typeface="Calibri"/>
                            <a:sym typeface="Calibri"/>
                          </a:rPr>
                          <m:t>≥</m:t>
                        </m:r>
                        <m:r>
                          <a:rPr lang="es-MX" sz="1800" b="0" i="1" smtClean="0">
                            <a:solidFill>
                              <a:schemeClr val="dk1"/>
                            </a:solidFill>
                            <a:latin typeface="Cambria Math" panose="02040503050406030204" pitchFamily="18" charset="0"/>
                            <a:ea typeface="Calibri"/>
                            <a:cs typeface="Calibri"/>
                            <a:sym typeface="Calibri"/>
                          </a:rPr>
                          <m:t>5</m:t>
                        </m:r>
                      </m:e>
                    </m:d>
                    <m:r>
                      <a:rPr lang="es-MX" sz="1800" b="0" i="1" smtClean="0">
                        <a:solidFill>
                          <a:schemeClr val="dk1"/>
                        </a:solidFill>
                        <a:latin typeface="Cambria Math" panose="02040503050406030204" pitchFamily="18" charset="0"/>
                        <a:ea typeface="Calibri"/>
                        <a:cs typeface="Calibri"/>
                        <a:sym typeface="Calibri"/>
                      </a:rPr>
                      <m:t>=</m:t>
                    </m:r>
                    <m:r>
                      <a:rPr lang="es-MX" sz="1800" i="1">
                        <a:solidFill>
                          <a:schemeClr val="dk1"/>
                        </a:solidFill>
                        <a:latin typeface="Cambria Math" panose="02040503050406030204" pitchFamily="18" charset="0"/>
                        <a:ea typeface="Calibri"/>
                        <a:cs typeface="Calibri"/>
                        <a:sym typeface="Calibri"/>
                      </a:rPr>
                      <m:t>𝑃</m:t>
                    </m:r>
                    <m:d>
                      <m:dPr>
                        <m:ctrlPr>
                          <a:rPr lang="es-MX" sz="1800" i="1">
                            <a:solidFill>
                              <a:schemeClr val="dk1"/>
                            </a:solidFill>
                            <a:latin typeface="Cambria Math" panose="02040503050406030204" pitchFamily="18" charset="0"/>
                            <a:ea typeface="Calibri"/>
                            <a:cs typeface="Calibri"/>
                            <a:sym typeface="Calibri"/>
                          </a:rPr>
                        </m:ctrlPr>
                      </m:dPr>
                      <m:e>
                        <m:r>
                          <a:rPr lang="es-MX" sz="1800" i="1">
                            <a:solidFill>
                              <a:schemeClr val="dk1"/>
                            </a:solidFill>
                            <a:latin typeface="Cambria Math" panose="02040503050406030204" pitchFamily="18" charset="0"/>
                            <a:ea typeface="Calibri"/>
                            <a:cs typeface="Calibri"/>
                            <a:sym typeface="Calibri"/>
                          </a:rPr>
                          <m:t>𝑋</m:t>
                        </m:r>
                        <m:r>
                          <a:rPr lang="es-MX" sz="1800" i="1">
                            <a:solidFill>
                              <a:schemeClr val="dk1"/>
                            </a:solidFill>
                            <a:latin typeface="Cambria Math" panose="02040503050406030204" pitchFamily="18" charset="0"/>
                            <a:ea typeface="Calibri"/>
                            <a:cs typeface="Calibri"/>
                            <a:sym typeface="Calibri"/>
                          </a:rPr>
                          <m:t>=</m:t>
                        </m:r>
                        <m:r>
                          <a:rPr lang="es-MX" sz="1800" i="1">
                            <a:solidFill>
                              <a:schemeClr val="dk1"/>
                            </a:solidFill>
                            <a:latin typeface="Cambria Math" panose="02040503050406030204" pitchFamily="18" charset="0"/>
                            <a:ea typeface="Calibri"/>
                            <a:cs typeface="Calibri"/>
                            <a:sym typeface="Calibri"/>
                          </a:rPr>
                          <m:t>5</m:t>
                        </m:r>
                      </m:e>
                    </m:d>
                    <m:r>
                      <a:rPr lang="es-MX" sz="1800" i="1">
                        <a:solidFill>
                          <a:schemeClr val="dk1"/>
                        </a:solidFill>
                        <a:latin typeface="Cambria Math" panose="02040503050406030204" pitchFamily="18" charset="0"/>
                        <a:ea typeface="Calibri"/>
                        <a:cs typeface="Calibri"/>
                        <a:sym typeface="Calibri"/>
                      </a:rPr>
                      <m:t>+</m:t>
                    </m:r>
                  </m:oMath>
                </a14:m>
                <a:r>
                  <a:rPr lang="es-MX" sz="1800" dirty="0">
                    <a:solidFill>
                      <a:schemeClr val="dk1"/>
                    </a:solidFill>
                    <a:ea typeface="Calibri"/>
                    <a:cs typeface="Calibri"/>
                    <a:sym typeface="Calibri"/>
                  </a:rPr>
                  <a:t> </a:t>
                </a:r>
                <a14:m>
                  <m:oMath xmlns:m="http://schemas.openxmlformats.org/officeDocument/2006/math">
                    <m:r>
                      <a:rPr lang="es-MX" sz="1800" i="1">
                        <a:solidFill>
                          <a:schemeClr val="dk1"/>
                        </a:solidFill>
                        <a:latin typeface="Cambria Math" panose="02040503050406030204" pitchFamily="18" charset="0"/>
                        <a:ea typeface="Calibri"/>
                        <a:cs typeface="Calibri"/>
                        <a:sym typeface="Calibri"/>
                      </a:rPr>
                      <m:t>𝑃</m:t>
                    </m:r>
                    <m:d>
                      <m:dPr>
                        <m:ctrlPr>
                          <a:rPr lang="es-MX" sz="1800" i="1">
                            <a:solidFill>
                              <a:schemeClr val="dk1"/>
                            </a:solidFill>
                            <a:latin typeface="Cambria Math" panose="02040503050406030204" pitchFamily="18" charset="0"/>
                            <a:ea typeface="Calibri"/>
                            <a:cs typeface="Calibri"/>
                            <a:sym typeface="Calibri"/>
                          </a:rPr>
                        </m:ctrlPr>
                      </m:dPr>
                      <m:e>
                        <m:r>
                          <a:rPr lang="es-MX" sz="1800" i="1">
                            <a:solidFill>
                              <a:schemeClr val="dk1"/>
                            </a:solidFill>
                            <a:latin typeface="Cambria Math" panose="02040503050406030204" pitchFamily="18" charset="0"/>
                            <a:ea typeface="Calibri"/>
                            <a:cs typeface="Calibri"/>
                            <a:sym typeface="Calibri"/>
                          </a:rPr>
                          <m:t>𝑋</m:t>
                        </m:r>
                        <m:r>
                          <a:rPr lang="es-MX" sz="1800" i="1">
                            <a:solidFill>
                              <a:schemeClr val="dk1"/>
                            </a:solidFill>
                            <a:latin typeface="Cambria Math" panose="02040503050406030204" pitchFamily="18" charset="0"/>
                            <a:ea typeface="Calibri"/>
                            <a:cs typeface="Calibri"/>
                            <a:sym typeface="Calibri"/>
                          </a:rPr>
                          <m:t>=</m:t>
                        </m:r>
                        <m:r>
                          <a:rPr lang="es-MX" sz="1800" b="0" i="1" smtClean="0">
                            <a:solidFill>
                              <a:schemeClr val="dk1"/>
                            </a:solidFill>
                            <a:latin typeface="Cambria Math" panose="02040503050406030204" pitchFamily="18" charset="0"/>
                            <a:ea typeface="Calibri"/>
                            <a:cs typeface="Calibri"/>
                            <a:sym typeface="Calibri"/>
                          </a:rPr>
                          <m:t>6</m:t>
                        </m:r>
                      </m:e>
                    </m:d>
                    <m:r>
                      <a:rPr lang="es-MX" sz="1800" i="1">
                        <a:solidFill>
                          <a:schemeClr val="dk1"/>
                        </a:solidFill>
                        <a:latin typeface="Cambria Math" panose="02040503050406030204" pitchFamily="18" charset="0"/>
                        <a:ea typeface="Calibri"/>
                        <a:cs typeface="Calibri"/>
                        <a:sym typeface="Calibri"/>
                      </a:rPr>
                      <m:t>+</m:t>
                    </m:r>
                  </m:oMath>
                </a14:m>
                <a:r>
                  <a:rPr lang="es-MX" sz="1800" dirty="0">
                    <a:solidFill>
                      <a:schemeClr val="dk1"/>
                    </a:solidFill>
                    <a:ea typeface="Calibri"/>
                    <a:cs typeface="Calibri"/>
                    <a:sym typeface="Calibri"/>
                  </a:rPr>
                  <a:t> </a:t>
                </a:r>
                <a14:m>
                  <m:oMath xmlns:m="http://schemas.openxmlformats.org/officeDocument/2006/math">
                    <m:r>
                      <a:rPr lang="es-MX" sz="1800" i="1">
                        <a:solidFill>
                          <a:schemeClr val="dk1"/>
                        </a:solidFill>
                        <a:latin typeface="Cambria Math" panose="02040503050406030204" pitchFamily="18" charset="0"/>
                        <a:ea typeface="Calibri"/>
                        <a:cs typeface="Calibri"/>
                        <a:sym typeface="Calibri"/>
                      </a:rPr>
                      <m:t>𝑃</m:t>
                    </m:r>
                    <m:d>
                      <m:dPr>
                        <m:ctrlPr>
                          <a:rPr lang="es-MX" sz="1800" i="1">
                            <a:solidFill>
                              <a:schemeClr val="dk1"/>
                            </a:solidFill>
                            <a:latin typeface="Cambria Math" panose="02040503050406030204" pitchFamily="18" charset="0"/>
                            <a:ea typeface="Calibri"/>
                            <a:cs typeface="Calibri"/>
                            <a:sym typeface="Calibri"/>
                          </a:rPr>
                        </m:ctrlPr>
                      </m:dPr>
                      <m:e>
                        <m:r>
                          <a:rPr lang="es-MX" sz="1800" i="1">
                            <a:solidFill>
                              <a:schemeClr val="dk1"/>
                            </a:solidFill>
                            <a:latin typeface="Cambria Math" panose="02040503050406030204" pitchFamily="18" charset="0"/>
                            <a:ea typeface="Calibri"/>
                            <a:cs typeface="Calibri"/>
                            <a:sym typeface="Calibri"/>
                          </a:rPr>
                          <m:t>𝑋</m:t>
                        </m:r>
                        <m:r>
                          <a:rPr lang="es-MX" sz="1800" i="1">
                            <a:solidFill>
                              <a:schemeClr val="dk1"/>
                            </a:solidFill>
                            <a:latin typeface="Cambria Math" panose="02040503050406030204" pitchFamily="18" charset="0"/>
                            <a:ea typeface="Calibri"/>
                            <a:cs typeface="Calibri"/>
                            <a:sym typeface="Calibri"/>
                          </a:rPr>
                          <m:t>=</m:t>
                        </m:r>
                        <m:r>
                          <a:rPr lang="es-MX" sz="1800" b="0" i="1" smtClean="0">
                            <a:solidFill>
                              <a:schemeClr val="dk1"/>
                            </a:solidFill>
                            <a:latin typeface="Cambria Math" panose="02040503050406030204" pitchFamily="18" charset="0"/>
                            <a:ea typeface="Calibri"/>
                            <a:cs typeface="Calibri"/>
                            <a:sym typeface="Calibri"/>
                          </a:rPr>
                          <m:t>7</m:t>
                        </m:r>
                      </m:e>
                    </m:d>
                  </m:oMath>
                </a14:m>
                <a:endParaRPr lang="es-MX" sz="1800" dirty="0">
                  <a:solidFill>
                    <a:schemeClr val="dk1"/>
                  </a:solidFill>
                  <a:latin typeface="Calibri"/>
                  <a:ea typeface="Calibri"/>
                  <a:cs typeface="Calibri"/>
                  <a:sym typeface="Calibri"/>
                </a:endParaRPr>
              </a:p>
              <a:p>
                <a:pPr marL="114300" lvl="3">
                  <a:buClr>
                    <a:schemeClr val="dk1"/>
                  </a:buClr>
                  <a:buSzPts val="1800"/>
                </a:pPr>
                <a:r>
                  <a:rPr lang="es-MX" sz="1800" dirty="0">
                    <a:solidFill>
                      <a:schemeClr val="dk1"/>
                    </a:solidFill>
                    <a:latin typeface="Calibri"/>
                    <a:ea typeface="Calibri"/>
                    <a:cs typeface="Calibri"/>
                    <a:sym typeface="Calibri"/>
                  </a:rPr>
                  <a:t>                         </a:t>
                </a:r>
                <a14:m>
                  <m:oMath xmlns:m="http://schemas.openxmlformats.org/officeDocument/2006/math">
                    <m:r>
                      <a:rPr lang="es-MX" sz="1800" b="0" i="1" smtClean="0">
                        <a:solidFill>
                          <a:schemeClr val="dk1"/>
                        </a:solidFill>
                        <a:latin typeface="Cambria Math" panose="02040503050406030204" pitchFamily="18" charset="0"/>
                        <a:ea typeface="Calibri"/>
                        <a:cs typeface="Calibri"/>
                        <a:sym typeface="Calibri"/>
                      </a:rPr>
                      <m:t>=</m:t>
                    </m:r>
                    <m:d>
                      <m:dPr>
                        <m:ctrlPr>
                          <a:rPr lang="es-MX" sz="1800" i="1">
                            <a:solidFill>
                              <a:schemeClr val="dk1"/>
                            </a:solidFill>
                            <a:latin typeface="Cambria Math" panose="02040503050406030204" pitchFamily="18" charset="0"/>
                            <a:sym typeface="Calibri"/>
                          </a:rPr>
                        </m:ctrlPr>
                      </m:dPr>
                      <m:e>
                        <m:m>
                          <m:mPr>
                            <m:plcHide m:val="on"/>
                            <m:mcs>
                              <m:mc>
                                <m:mcPr>
                                  <m:count m:val="1"/>
                                  <m:mcJc m:val="center"/>
                                </m:mcPr>
                              </m:mc>
                            </m:mcs>
                            <m:ctrlPr>
                              <a:rPr lang="es-MX" sz="1800" i="1">
                                <a:solidFill>
                                  <a:schemeClr val="dk1"/>
                                </a:solidFill>
                                <a:latin typeface="Cambria Math" panose="02040503050406030204" pitchFamily="18" charset="0"/>
                                <a:sym typeface="Calibri"/>
                              </a:rPr>
                            </m:ctrlPr>
                          </m:mPr>
                          <m:mr>
                            <m:e>
                              <m:r>
                                <a:rPr lang="es-MX" sz="1800" i="1">
                                  <a:solidFill>
                                    <a:schemeClr val="dk1"/>
                                  </a:solidFill>
                                  <a:latin typeface="Cambria Math" panose="02040503050406030204" pitchFamily="18" charset="0"/>
                                  <a:sym typeface="Calibri"/>
                                </a:rPr>
                                <m:t>7</m:t>
                              </m:r>
                            </m:e>
                          </m:mr>
                          <m:mr>
                            <m:e>
                              <m:r>
                                <a:rPr lang="es-MX" sz="1800" b="0" i="1" smtClean="0">
                                  <a:solidFill>
                                    <a:schemeClr val="dk1"/>
                                  </a:solidFill>
                                  <a:latin typeface="Cambria Math" panose="02040503050406030204" pitchFamily="18" charset="0"/>
                                  <a:sym typeface="Calibri"/>
                                </a:rPr>
                                <m:t>5</m:t>
                              </m:r>
                            </m:e>
                          </m:mr>
                        </m:m>
                      </m:e>
                    </m:d>
                    <m:r>
                      <a:rPr lang="es-MX" sz="1800" i="1">
                        <a:solidFill>
                          <a:schemeClr val="dk1"/>
                        </a:solidFill>
                        <a:latin typeface="Cambria Math" panose="02040503050406030204" pitchFamily="18" charset="0"/>
                        <a:sym typeface="Calibri"/>
                      </a:rPr>
                      <m:t>⋅</m:t>
                    </m:r>
                    <m:sSup>
                      <m:sSupPr>
                        <m:ctrlPr>
                          <a:rPr lang="es-MX" sz="1800" i="1">
                            <a:solidFill>
                              <a:schemeClr val="dk1"/>
                            </a:solidFill>
                            <a:latin typeface="Cambria Math" panose="02040503050406030204" pitchFamily="18" charset="0"/>
                            <a:sym typeface="Calibri"/>
                          </a:rPr>
                        </m:ctrlPr>
                      </m:sSupPr>
                      <m:e>
                        <m:d>
                          <m:dPr>
                            <m:ctrlPr>
                              <a:rPr lang="es-MX" sz="1800" i="1">
                                <a:solidFill>
                                  <a:schemeClr val="dk1"/>
                                </a:solidFill>
                                <a:latin typeface="Cambria Math" panose="02040503050406030204" pitchFamily="18" charset="0"/>
                                <a:sym typeface="Calibri"/>
                              </a:rPr>
                            </m:ctrlPr>
                          </m:dPr>
                          <m:e>
                            <m:f>
                              <m:fPr>
                                <m:ctrlPr>
                                  <a:rPr lang="es-MX" sz="1800" i="1">
                                    <a:solidFill>
                                      <a:schemeClr val="dk1"/>
                                    </a:solidFill>
                                    <a:latin typeface="Cambria Math" panose="02040503050406030204" pitchFamily="18" charset="0"/>
                                    <a:sym typeface="Calibri"/>
                                  </a:rPr>
                                </m:ctrlPr>
                              </m:fPr>
                              <m:num>
                                <m:r>
                                  <a:rPr lang="es-MX" sz="1800" i="1">
                                    <a:solidFill>
                                      <a:schemeClr val="dk1"/>
                                    </a:solidFill>
                                    <a:latin typeface="Cambria Math" panose="02040503050406030204" pitchFamily="18" charset="0"/>
                                    <a:sym typeface="Calibri"/>
                                  </a:rPr>
                                  <m:t>5</m:t>
                                </m:r>
                              </m:num>
                              <m:den>
                                <m:r>
                                  <a:rPr lang="es-MX" sz="1800" i="1">
                                    <a:solidFill>
                                      <a:schemeClr val="dk1"/>
                                    </a:solidFill>
                                    <a:latin typeface="Cambria Math" panose="02040503050406030204" pitchFamily="18" charset="0"/>
                                    <a:sym typeface="Calibri"/>
                                  </a:rPr>
                                  <m:t>6</m:t>
                                </m:r>
                              </m:den>
                            </m:f>
                          </m:e>
                        </m:d>
                      </m:e>
                      <m:sup>
                        <m:r>
                          <a:rPr lang="es-MX" sz="1800" b="0" i="1" smtClean="0">
                            <a:solidFill>
                              <a:schemeClr val="dk1"/>
                            </a:solidFill>
                            <a:latin typeface="Cambria Math" panose="02040503050406030204" pitchFamily="18" charset="0"/>
                            <a:sym typeface="Calibri"/>
                          </a:rPr>
                          <m:t>5</m:t>
                        </m:r>
                      </m:sup>
                    </m:sSup>
                    <m:r>
                      <a:rPr lang="es-MX" sz="1800" i="1">
                        <a:solidFill>
                          <a:schemeClr val="dk1"/>
                        </a:solidFill>
                        <a:latin typeface="Cambria Math" panose="02040503050406030204" pitchFamily="18" charset="0"/>
                        <a:sym typeface="Calibri"/>
                      </a:rPr>
                      <m:t>⋅</m:t>
                    </m:r>
                    <m:sSup>
                      <m:sSupPr>
                        <m:ctrlPr>
                          <a:rPr lang="es-MX" sz="1800" i="1">
                            <a:solidFill>
                              <a:schemeClr val="dk1"/>
                            </a:solidFill>
                            <a:latin typeface="Cambria Math" panose="02040503050406030204" pitchFamily="18" charset="0"/>
                            <a:sym typeface="Calibri"/>
                          </a:rPr>
                        </m:ctrlPr>
                      </m:sSupPr>
                      <m:e>
                        <m:d>
                          <m:dPr>
                            <m:ctrlPr>
                              <a:rPr lang="es-MX" sz="1800" i="1">
                                <a:solidFill>
                                  <a:schemeClr val="dk1"/>
                                </a:solidFill>
                                <a:latin typeface="Cambria Math" panose="02040503050406030204" pitchFamily="18" charset="0"/>
                                <a:sym typeface="Calibri"/>
                              </a:rPr>
                            </m:ctrlPr>
                          </m:dPr>
                          <m:e>
                            <m:f>
                              <m:fPr>
                                <m:ctrlPr>
                                  <a:rPr lang="es-MX" sz="1800" i="1">
                                    <a:solidFill>
                                      <a:schemeClr val="dk1"/>
                                    </a:solidFill>
                                    <a:latin typeface="Cambria Math" panose="02040503050406030204" pitchFamily="18" charset="0"/>
                                    <a:sym typeface="Calibri"/>
                                  </a:rPr>
                                </m:ctrlPr>
                              </m:fPr>
                              <m:num>
                                <m:r>
                                  <a:rPr lang="es-MX" sz="1800" i="1">
                                    <a:solidFill>
                                      <a:schemeClr val="dk1"/>
                                    </a:solidFill>
                                    <a:latin typeface="Cambria Math" panose="02040503050406030204" pitchFamily="18" charset="0"/>
                                    <a:sym typeface="Calibri"/>
                                  </a:rPr>
                                  <m:t>1</m:t>
                                </m:r>
                              </m:num>
                              <m:den>
                                <m:r>
                                  <a:rPr lang="es-MX" sz="1800" i="1">
                                    <a:solidFill>
                                      <a:schemeClr val="dk1"/>
                                    </a:solidFill>
                                    <a:latin typeface="Cambria Math" panose="02040503050406030204" pitchFamily="18" charset="0"/>
                                    <a:sym typeface="Calibri"/>
                                  </a:rPr>
                                  <m:t>6</m:t>
                                </m:r>
                              </m:den>
                            </m:f>
                          </m:e>
                        </m:d>
                      </m:e>
                      <m:sup>
                        <m:r>
                          <a:rPr lang="es-MX" sz="1800" b="0" i="1" smtClean="0">
                            <a:solidFill>
                              <a:schemeClr val="dk1"/>
                            </a:solidFill>
                            <a:latin typeface="Cambria Math" panose="02040503050406030204" pitchFamily="18" charset="0"/>
                            <a:sym typeface="Calibri"/>
                          </a:rPr>
                          <m:t>2</m:t>
                        </m:r>
                      </m:sup>
                    </m:sSup>
                  </m:oMath>
                </a14:m>
                <a:r>
                  <a:rPr lang="es-MX" sz="1800" dirty="0">
                    <a:solidFill>
                      <a:schemeClr val="dk1"/>
                    </a:solidFill>
                    <a:latin typeface="Calibri"/>
                    <a:ea typeface="Calibri"/>
                    <a:cs typeface="Calibri"/>
                    <a:sym typeface="Calibri"/>
                  </a:rPr>
                  <a:t>+</a:t>
                </a:r>
                <a:r>
                  <a:rPr lang="es-MX" sz="1800" dirty="0">
                    <a:solidFill>
                      <a:schemeClr val="dk1"/>
                    </a:solidFill>
                    <a:sym typeface="Calibri"/>
                  </a:rPr>
                  <a:t> </a:t>
                </a:r>
                <a14:m>
                  <m:oMath xmlns:m="http://schemas.openxmlformats.org/officeDocument/2006/math">
                    <m:d>
                      <m:dPr>
                        <m:ctrlPr>
                          <a:rPr lang="es-MX" sz="1800" i="1">
                            <a:solidFill>
                              <a:schemeClr val="dk1"/>
                            </a:solidFill>
                            <a:latin typeface="Cambria Math" panose="02040503050406030204" pitchFamily="18" charset="0"/>
                            <a:sym typeface="Calibri"/>
                          </a:rPr>
                        </m:ctrlPr>
                      </m:dPr>
                      <m:e>
                        <m:m>
                          <m:mPr>
                            <m:plcHide m:val="on"/>
                            <m:mcs>
                              <m:mc>
                                <m:mcPr>
                                  <m:count m:val="1"/>
                                  <m:mcJc m:val="center"/>
                                </m:mcPr>
                              </m:mc>
                            </m:mcs>
                            <m:ctrlPr>
                              <a:rPr lang="es-MX" sz="1800" i="1">
                                <a:solidFill>
                                  <a:schemeClr val="dk1"/>
                                </a:solidFill>
                                <a:latin typeface="Cambria Math" panose="02040503050406030204" pitchFamily="18" charset="0"/>
                                <a:sym typeface="Calibri"/>
                              </a:rPr>
                            </m:ctrlPr>
                          </m:mPr>
                          <m:mr>
                            <m:e>
                              <m:r>
                                <a:rPr lang="es-MX" sz="1800" i="1">
                                  <a:solidFill>
                                    <a:schemeClr val="dk1"/>
                                  </a:solidFill>
                                  <a:latin typeface="Cambria Math" panose="02040503050406030204" pitchFamily="18" charset="0"/>
                                  <a:sym typeface="Calibri"/>
                                </a:rPr>
                                <m:t>7</m:t>
                              </m:r>
                            </m:e>
                          </m:mr>
                          <m:mr>
                            <m:e>
                              <m:r>
                                <a:rPr lang="es-MX" sz="1800" b="0" i="1" smtClean="0">
                                  <a:solidFill>
                                    <a:schemeClr val="dk1"/>
                                  </a:solidFill>
                                  <a:latin typeface="Cambria Math" panose="02040503050406030204" pitchFamily="18" charset="0"/>
                                  <a:sym typeface="Calibri"/>
                                </a:rPr>
                                <m:t>6</m:t>
                              </m:r>
                            </m:e>
                          </m:mr>
                        </m:m>
                      </m:e>
                    </m:d>
                    <m:r>
                      <a:rPr lang="es-MX" sz="1800" i="1">
                        <a:solidFill>
                          <a:schemeClr val="dk1"/>
                        </a:solidFill>
                        <a:latin typeface="Cambria Math" panose="02040503050406030204" pitchFamily="18" charset="0"/>
                        <a:sym typeface="Calibri"/>
                      </a:rPr>
                      <m:t>⋅</m:t>
                    </m:r>
                    <m:sSup>
                      <m:sSupPr>
                        <m:ctrlPr>
                          <a:rPr lang="es-MX" sz="1800" i="1">
                            <a:solidFill>
                              <a:schemeClr val="dk1"/>
                            </a:solidFill>
                            <a:latin typeface="Cambria Math" panose="02040503050406030204" pitchFamily="18" charset="0"/>
                            <a:sym typeface="Calibri"/>
                          </a:rPr>
                        </m:ctrlPr>
                      </m:sSupPr>
                      <m:e>
                        <m:d>
                          <m:dPr>
                            <m:ctrlPr>
                              <a:rPr lang="es-MX" sz="1800" i="1">
                                <a:solidFill>
                                  <a:schemeClr val="dk1"/>
                                </a:solidFill>
                                <a:latin typeface="Cambria Math" panose="02040503050406030204" pitchFamily="18" charset="0"/>
                                <a:sym typeface="Calibri"/>
                              </a:rPr>
                            </m:ctrlPr>
                          </m:dPr>
                          <m:e>
                            <m:f>
                              <m:fPr>
                                <m:ctrlPr>
                                  <a:rPr lang="es-MX" sz="1800" i="1">
                                    <a:solidFill>
                                      <a:schemeClr val="dk1"/>
                                    </a:solidFill>
                                    <a:latin typeface="Cambria Math" panose="02040503050406030204" pitchFamily="18" charset="0"/>
                                    <a:sym typeface="Calibri"/>
                                  </a:rPr>
                                </m:ctrlPr>
                              </m:fPr>
                              <m:num>
                                <m:r>
                                  <a:rPr lang="es-MX" sz="1800" i="1">
                                    <a:solidFill>
                                      <a:schemeClr val="dk1"/>
                                    </a:solidFill>
                                    <a:latin typeface="Cambria Math" panose="02040503050406030204" pitchFamily="18" charset="0"/>
                                    <a:sym typeface="Calibri"/>
                                  </a:rPr>
                                  <m:t>5</m:t>
                                </m:r>
                              </m:num>
                              <m:den>
                                <m:r>
                                  <a:rPr lang="es-MX" sz="1800" i="1">
                                    <a:solidFill>
                                      <a:schemeClr val="dk1"/>
                                    </a:solidFill>
                                    <a:latin typeface="Cambria Math" panose="02040503050406030204" pitchFamily="18" charset="0"/>
                                    <a:sym typeface="Calibri"/>
                                  </a:rPr>
                                  <m:t>6</m:t>
                                </m:r>
                              </m:den>
                            </m:f>
                          </m:e>
                        </m:d>
                      </m:e>
                      <m:sup>
                        <m:r>
                          <a:rPr lang="es-MX" sz="1800" b="0" i="1" smtClean="0">
                            <a:solidFill>
                              <a:schemeClr val="dk1"/>
                            </a:solidFill>
                            <a:latin typeface="Cambria Math" panose="02040503050406030204" pitchFamily="18" charset="0"/>
                            <a:sym typeface="Calibri"/>
                          </a:rPr>
                          <m:t>6</m:t>
                        </m:r>
                      </m:sup>
                    </m:sSup>
                    <m:r>
                      <a:rPr lang="es-MX" sz="1800" i="1">
                        <a:solidFill>
                          <a:schemeClr val="dk1"/>
                        </a:solidFill>
                        <a:latin typeface="Cambria Math" panose="02040503050406030204" pitchFamily="18" charset="0"/>
                        <a:sym typeface="Calibri"/>
                      </a:rPr>
                      <m:t>⋅</m:t>
                    </m:r>
                    <m:sSup>
                      <m:sSupPr>
                        <m:ctrlPr>
                          <a:rPr lang="es-MX" sz="1800" i="1">
                            <a:solidFill>
                              <a:schemeClr val="dk1"/>
                            </a:solidFill>
                            <a:latin typeface="Cambria Math" panose="02040503050406030204" pitchFamily="18" charset="0"/>
                            <a:sym typeface="Calibri"/>
                          </a:rPr>
                        </m:ctrlPr>
                      </m:sSupPr>
                      <m:e>
                        <m:d>
                          <m:dPr>
                            <m:ctrlPr>
                              <a:rPr lang="es-MX" sz="1800" i="1">
                                <a:solidFill>
                                  <a:schemeClr val="dk1"/>
                                </a:solidFill>
                                <a:latin typeface="Cambria Math" panose="02040503050406030204" pitchFamily="18" charset="0"/>
                                <a:sym typeface="Calibri"/>
                              </a:rPr>
                            </m:ctrlPr>
                          </m:dPr>
                          <m:e>
                            <m:f>
                              <m:fPr>
                                <m:ctrlPr>
                                  <a:rPr lang="es-MX" sz="1800" i="1">
                                    <a:solidFill>
                                      <a:schemeClr val="dk1"/>
                                    </a:solidFill>
                                    <a:latin typeface="Cambria Math" panose="02040503050406030204" pitchFamily="18" charset="0"/>
                                    <a:sym typeface="Calibri"/>
                                  </a:rPr>
                                </m:ctrlPr>
                              </m:fPr>
                              <m:num>
                                <m:r>
                                  <a:rPr lang="es-MX" sz="1800" i="1">
                                    <a:solidFill>
                                      <a:schemeClr val="dk1"/>
                                    </a:solidFill>
                                    <a:latin typeface="Cambria Math" panose="02040503050406030204" pitchFamily="18" charset="0"/>
                                    <a:sym typeface="Calibri"/>
                                  </a:rPr>
                                  <m:t>1</m:t>
                                </m:r>
                              </m:num>
                              <m:den>
                                <m:r>
                                  <a:rPr lang="es-MX" sz="1800" i="1">
                                    <a:solidFill>
                                      <a:schemeClr val="dk1"/>
                                    </a:solidFill>
                                    <a:latin typeface="Cambria Math" panose="02040503050406030204" pitchFamily="18" charset="0"/>
                                    <a:sym typeface="Calibri"/>
                                  </a:rPr>
                                  <m:t>6</m:t>
                                </m:r>
                              </m:den>
                            </m:f>
                          </m:e>
                        </m:d>
                      </m:e>
                      <m:sup>
                        <m:r>
                          <a:rPr lang="es-MX" sz="1800" b="0" i="1" smtClean="0">
                            <a:solidFill>
                              <a:schemeClr val="dk1"/>
                            </a:solidFill>
                            <a:latin typeface="Cambria Math" panose="02040503050406030204" pitchFamily="18" charset="0"/>
                            <a:sym typeface="Calibri"/>
                          </a:rPr>
                          <m:t>1</m:t>
                        </m:r>
                      </m:sup>
                    </m:sSup>
                  </m:oMath>
                </a14:m>
                <a:r>
                  <a:rPr lang="es-MX" sz="1800" dirty="0">
                    <a:solidFill>
                      <a:schemeClr val="dk1"/>
                    </a:solidFill>
                    <a:latin typeface="Calibri"/>
                    <a:ea typeface="Calibri"/>
                    <a:cs typeface="Calibri"/>
                    <a:sym typeface="Calibri"/>
                  </a:rPr>
                  <a:t>+</a:t>
                </a:r>
                <a:r>
                  <a:rPr lang="es-MX" sz="1800" dirty="0">
                    <a:solidFill>
                      <a:schemeClr val="dk1"/>
                    </a:solidFill>
                    <a:sym typeface="Calibri"/>
                  </a:rPr>
                  <a:t> </a:t>
                </a:r>
                <a14:m>
                  <m:oMath xmlns:m="http://schemas.openxmlformats.org/officeDocument/2006/math">
                    <m:d>
                      <m:dPr>
                        <m:ctrlPr>
                          <a:rPr lang="es-MX" sz="1800" i="1">
                            <a:solidFill>
                              <a:schemeClr val="dk1"/>
                            </a:solidFill>
                            <a:latin typeface="Cambria Math" panose="02040503050406030204" pitchFamily="18" charset="0"/>
                            <a:sym typeface="Calibri"/>
                          </a:rPr>
                        </m:ctrlPr>
                      </m:dPr>
                      <m:e>
                        <m:m>
                          <m:mPr>
                            <m:plcHide m:val="on"/>
                            <m:mcs>
                              <m:mc>
                                <m:mcPr>
                                  <m:count m:val="1"/>
                                  <m:mcJc m:val="center"/>
                                </m:mcPr>
                              </m:mc>
                            </m:mcs>
                            <m:ctrlPr>
                              <a:rPr lang="es-MX" sz="1800" i="1">
                                <a:solidFill>
                                  <a:schemeClr val="dk1"/>
                                </a:solidFill>
                                <a:latin typeface="Cambria Math" panose="02040503050406030204" pitchFamily="18" charset="0"/>
                                <a:sym typeface="Calibri"/>
                              </a:rPr>
                            </m:ctrlPr>
                          </m:mPr>
                          <m:mr>
                            <m:e>
                              <m:r>
                                <a:rPr lang="es-MX" sz="1800" i="1">
                                  <a:solidFill>
                                    <a:schemeClr val="dk1"/>
                                  </a:solidFill>
                                  <a:latin typeface="Cambria Math" panose="02040503050406030204" pitchFamily="18" charset="0"/>
                                  <a:sym typeface="Calibri"/>
                                </a:rPr>
                                <m:t>7</m:t>
                              </m:r>
                            </m:e>
                          </m:mr>
                          <m:mr>
                            <m:e>
                              <m:r>
                                <a:rPr lang="es-MX" sz="1800" i="1">
                                  <a:solidFill>
                                    <a:schemeClr val="dk1"/>
                                  </a:solidFill>
                                  <a:latin typeface="Cambria Math" panose="02040503050406030204" pitchFamily="18" charset="0"/>
                                  <a:sym typeface="Calibri"/>
                                </a:rPr>
                                <m:t>7</m:t>
                              </m:r>
                            </m:e>
                          </m:mr>
                        </m:m>
                      </m:e>
                    </m:d>
                    <m:r>
                      <a:rPr lang="es-MX" sz="1800" i="1">
                        <a:solidFill>
                          <a:schemeClr val="dk1"/>
                        </a:solidFill>
                        <a:latin typeface="Cambria Math" panose="02040503050406030204" pitchFamily="18" charset="0"/>
                        <a:sym typeface="Calibri"/>
                      </a:rPr>
                      <m:t>⋅</m:t>
                    </m:r>
                    <m:sSup>
                      <m:sSupPr>
                        <m:ctrlPr>
                          <a:rPr lang="es-MX" sz="1800" i="1">
                            <a:solidFill>
                              <a:schemeClr val="dk1"/>
                            </a:solidFill>
                            <a:latin typeface="Cambria Math" panose="02040503050406030204" pitchFamily="18" charset="0"/>
                            <a:sym typeface="Calibri"/>
                          </a:rPr>
                        </m:ctrlPr>
                      </m:sSupPr>
                      <m:e>
                        <m:d>
                          <m:dPr>
                            <m:ctrlPr>
                              <a:rPr lang="es-MX" sz="1800" i="1">
                                <a:solidFill>
                                  <a:schemeClr val="dk1"/>
                                </a:solidFill>
                                <a:latin typeface="Cambria Math" panose="02040503050406030204" pitchFamily="18" charset="0"/>
                                <a:sym typeface="Calibri"/>
                              </a:rPr>
                            </m:ctrlPr>
                          </m:dPr>
                          <m:e>
                            <m:f>
                              <m:fPr>
                                <m:ctrlPr>
                                  <a:rPr lang="es-MX" sz="1800" i="1">
                                    <a:solidFill>
                                      <a:schemeClr val="dk1"/>
                                    </a:solidFill>
                                    <a:latin typeface="Cambria Math" panose="02040503050406030204" pitchFamily="18" charset="0"/>
                                    <a:sym typeface="Calibri"/>
                                  </a:rPr>
                                </m:ctrlPr>
                              </m:fPr>
                              <m:num>
                                <m:r>
                                  <a:rPr lang="es-MX" sz="1800" i="1">
                                    <a:solidFill>
                                      <a:schemeClr val="dk1"/>
                                    </a:solidFill>
                                    <a:latin typeface="Cambria Math" panose="02040503050406030204" pitchFamily="18" charset="0"/>
                                    <a:sym typeface="Calibri"/>
                                  </a:rPr>
                                  <m:t>5</m:t>
                                </m:r>
                              </m:num>
                              <m:den>
                                <m:r>
                                  <a:rPr lang="es-MX" sz="1800" i="1">
                                    <a:solidFill>
                                      <a:schemeClr val="dk1"/>
                                    </a:solidFill>
                                    <a:latin typeface="Cambria Math" panose="02040503050406030204" pitchFamily="18" charset="0"/>
                                    <a:sym typeface="Calibri"/>
                                  </a:rPr>
                                  <m:t>6</m:t>
                                </m:r>
                              </m:den>
                            </m:f>
                          </m:e>
                        </m:d>
                      </m:e>
                      <m:sup>
                        <m:r>
                          <a:rPr lang="es-MX" sz="1800" i="1">
                            <a:solidFill>
                              <a:schemeClr val="dk1"/>
                            </a:solidFill>
                            <a:latin typeface="Cambria Math" panose="02040503050406030204" pitchFamily="18" charset="0"/>
                            <a:sym typeface="Calibri"/>
                          </a:rPr>
                          <m:t>7</m:t>
                        </m:r>
                      </m:sup>
                    </m:sSup>
                    <m:r>
                      <a:rPr lang="es-MX" sz="1800" i="1">
                        <a:solidFill>
                          <a:schemeClr val="dk1"/>
                        </a:solidFill>
                        <a:latin typeface="Cambria Math" panose="02040503050406030204" pitchFamily="18" charset="0"/>
                        <a:sym typeface="Calibri"/>
                      </a:rPr>
                      <m:t>⋅</m:t>
                    </m:r>
                    <m:sSup>
                      <m:sSupPr>
                        <m:ctrlPr>
                          <a:rPr lang="es-MX" sz="1800" i="1">
                            <a:solidFill>
                              <a:schemeClr val="dk1"/>
                            </a:solidFill>
                            <a:latin typeface="Cambria Math" panose="02040503050406030204" pitchFamily="18" charset="0"/>
                            <a:sym typeface="Calibri"/>
                          </a:rPr>
                        </m:ctrlPr>
                      </m:sSupPr>
                      <m:e>
                        <m:d>
                          <m:dPr>
                            <m:ctrlPr>
                              <a:rPr lang="es-MX" sz="1800" i="1">
                                <a:solidFill>
                                  <a:schemeClr val="dk1"/>
                                </a:solidFill>
                                <a:latin typeface="Cambria Math" panose="02040503050406030204" pitchFamily="18" charset="0"/>
                                <a:sym typeface="Calibri"/>
                              </a:rPr>
                            </m:ctrlPr>
                          </m:dPr>
                          <m:e>
                            <m:f>
                              <m:fPr>
                                <m:ctrlPr>
                                  <a:rPr lang="es-MX" sz="1800" i="1">
                                    <a:solidFill>
                                      <a:schemeClr val="dk1"/>
                                    </a:solidFill>
                                    <a:latin typeface="Cambria Math" panose="02040503050406030204" pitchFamily="18" charset="0"/>
                                    <a:sym typeface="Calibri"/>
                                  </a:rPr>
                                </m:ctrlPr>
                              </m:fPr>
                              <m:num>
                                <m:r>
                                  <a:rPr lang="es-MX" sz="1800" i="1">
                                    <a:solidFill>
                                      <a:schemeClr val="dk1"/>
                                    </a:solidFill>
                                    <a:latin typeface="Cambria Math" panose="02040503050406030204" pitchFamily="18" charset="0"/>
                                    <a:sym typeface="Calibri"/>
                                  </a:rPr>
                                  <m:t>1</m:t>
                                </m:r>
                              </m:num>
                              <m:den>
                                <m:r>
                                  <a:rPr lang="es-MX" sz="1800" i="1">
                                    <a:solidFill>
                                      <a:schemeClr val="dk1"/>
                                    </a:solidFill>
                                    <a:latin typeface="Cambria Math" panose="02040503050406030204" pitchFamily="18" charset="0"/>
                                    <a:sym typeface="Calibri"/>
                                  </a:rPr>
                                  <m:t>6</m:t>
                                </m:r>
                              </m:den>
                            </m:f>
                          </m:e>
                        </m:d>
                      </m:e>
                      <m:sup>
                        <m:r>
                          <a:rPr lang="es-MX" sz="1800" i="1">
                            <a:solidFill>
                              <a:schemeClr val="dk1"/>
                            </a:solidFill>
                            <a:latin typeface="Cambria Math" panose="02040503050406030204" pitchFamily="18" charset="0"/>
                            <a:sym typeface="Calibri"/>
                          </a:rPr>
                          <m:t>0</m:t>
                        </m:r>
                      </m:sup>
                    </m:sSup>
                  </m:oMath>
                </a14:m>
                <a:endParaRPr lang="es-MX" sz="1800" dirty="0">
                  <a:solidFill>
                    <a:schemeClr val="dk1"/>
                  </a:solidFill>
                  <a:latin typeface="Calibri"/>
                  <a:ea typeface="Calibri"/>
                  <a:cs typeface="Calibri"/>
                  <a:sym typeface="Calibri"/>
                </a:endParaRPr>
              </a:p>
              <a:p>
                <a:pPr marL="457200" lvl="1" indent="-342900">
                  <a:buClr>
                    <a:schemeClr val="dk1"/>
                  </a:buClr>
                  <a:buSzPts val="1800"/>
                  <a:buAutoNum type="alphaLcPeriod"/>
                </a:pPr>
                <a:endParaRPr lang="es-MX" sz="1800" dirty="0">
                  <a:solidFill>
                    <a:schemeClr val="dk1"/>
                  </a:solidFill>
                  <a:latin typeface="Calibri"/>
                  <a:ea typeface="Calibri"/>
                  <a:cs typeface="Calibri"/>
                  <a:sym typeface="Calibri"/>
                </a:endParaRPr>
              </a:p>
              <a:p>
                <a:pPr marL="114300" lvl="1">
                  <a:buClr>
                    <a:schemeClr val="dk1"/>
                  </a:buClr>
                  <a:buSzPts val="1800"/>
                </a:pPr>
                <a:r>
                  <a:rPr lang="es-MX" sz="1800" b="0" dirty="0">
                    <a:solidFill>
                      <a:schemeClr val="dk1"/>
                    </a:solidFill>
                    <a:ea typeface="Calibri"/>
                    <a:cs typeface="Calibri"/>
                    <a:sym typeface="Calibri"/>
                  </a:rPr>
                  <a:t>     </a:t>
                </a:r>
                <a14:m>
                  <m:oMath xmlns:m="http://schemas.openxmlformats.org/officeDocument/2006/math">
                    <m:r>
                      <a:rPr lang="es-MX" sz="1800" b="0" i="1" smtClean="0">
                        <a:solidFill>
                          <a:schemeClr val="dk1"/>
                        </a:solidFill>
                        <a:latin typeface="Cambria Math" panose="02040503050406030204" pitchFamily="18" charset="0"/>
                        <a:ea typeface="Calibri"/>
                        <a:cs typeface="Calibri"/>
                        <a:sym typeface="Calibri"/>
                      </a:rPr>
                      <m:t>𝑃</m:t>
                    </m:r>
                    <m:d>
                      <m:dPr>
                        <m:ctrlPr>
                          <a:rPr lang="es-MX" sz="1800" b="0" i="1" smtClean="0">
                            <a:solidFill>
                              <a:schemeClr val="dk1"/>
                            </a:solidFill>
                            <a:latin typeface="Cambria Math" panose="02040503050406030204" pitchFamily="18" charset="0"/>
                            <a:ea typeface="Calibri"/>
                            <a:cs typeface="Calibri"/>
                            <a:sym typeface="Calibri"/>
                          </a:rPr>
                        </m:ctrlPr>
                      </m:dPr>
                      <m:e>
                        <m:r>
                          <a:rPr lang="es-MX" sz="1800" b="0" i="1" smtClean="0">
                            <a:solidFill>
                              <a:schemeClr val="dk1"/>
                            </a:solidFill>
                            <a:latin typeface="Cambria Math" panose="02040503050406030204" pitchFamily="18" charset="0"/>
                            <a:ea typeface="Calibri"/>
                            <a:cs typeface="Calibri"/>
                            <a:sym typeface="Calibri"/>
                          </a:rPr>
                          <m:t>𝑋</m:t>
                        </m:r>
                        <m:r>
                          <a:rPr lang="es-MX" sz="1800" b="0" i="1" smtClean="0">
                            <a:solidFill>
                              <a:schemeClr val="dk1"/>
                            </a:solidFill>
                            <a:latin typeface="Cambria Math" panose="02040503050406030204" pitchFamily="18" charset="0"/>
                            <a:ea typeface="Calibri"/>
                            <a:cs typeface="Calibri"/>
                            <a:sym typeface="Calibri"/>
                          </a:rPr>
                          <m:t>≥</m:t>
                        </m:r>
                        <m:r>
                          <a:rPr lang="es-MX" sz="1800" b="0" i="1" smtClean="0">
                            <a:solidFill>
                              <a:schemeClr val="dk1"/>
                            </a:solidFill>
                            <a:latin typeface="Cambria Math" panose="02040503050406030204" pitchFamily="18" charset="0"/>
                            <a:ea typeface="Calibri"/>
                            <a:cs typeface="Calibri"/>
                            <a:sym typeface="Calibri"/>
                          </a:rPr>
                          <m:t>5</m:t>
                        </m:r>
                      </m:e>
                    </m:d>
                    <m:r>
                      <a:rPr lang="es-MX" sz="1800" i="1">
                        <a:solidFill>
                          <a:schemeClr val="dk1"/>
                        </a:solidFill>
                        <a:latin typeface="Cambria Math" panose="02040503050406030204" pitchFamily="18" charset="0"/>
                        <a:ea typeface="Calibri"/>
                        <a:cs typeface="Calibri"/>
                        <a:sym typeface="Calibri"/>
                      </a:rPr>
                      <m:t>≈</m:t>
                    </m:r>
                    <m:r>
                      <a:rPr lang="es-MX" sz="1800" b="0" i="1" smtClean="0">
                        <a:solidFill>
                          <a:schemeClr val="dk1"/>
                        </a:solidFill>
                        <a:latin typeface="Cambria Math" panose="02040503050406030204" pitchFamily="18" charset="0"/>
                        <a:ea typeface="Calibri"/>
                        <a:cs typeface="Calibri"/>
                        <a:sym typeface="Calibri"/>
                      </a:rPr>
                      <m:t>0</m:t>
                    </m:r>
                    <m:r>
                      <a:rPr lang="es-MX" sz="1800" b="0" i="1" smtClean="0">
                        <a:solidFill>
                          <a:schemeClr val="dk1"/>
                        </a:solidFill>
                        <a:latin typeface="Cambria Math" panose="02040503050406030204" pitchFamily="18" charset="0"/>
                        <a:ea typeface="Calibri"/>
                        <a:cs typeface="Calibri"/>
                        <a:sym typeface="Calibri"/>
                      </a:rPr>
                      <m:t>,</m:t>
                    </m:r>
                    <m:r>
                      <a:rPr lang="es-MX" sz="1800" b="0" i="1" smtClean="0">
                        <a:solidFill>
                          <a:schemeClr val="dk1"/>
                        </a:solidFill>
                        <a:latin typeface="Cambria Math" panose="02040503050406030204" pitchFamily="18" charset="0"/>
                        <a:ea typeface="Calibri"/>
                        <a:cs typeface="Calibri"/>
                        <a:sym typeface="Calibri"/>
                      </a:rPr>
                      <m:t>904</m:t>
                    </m:r>
                  </m:oMath>
                </a14:m>
                <a:endParaRPr lang="es-MX" sz="1800" dirty="0">
                  <a:solidFill>
                    <a:schemeClr val="dk1"/>
                  </a:solidFill>
                  <a:latin typeface="Calibri"/>
                  <a:ea typeface="Calibri"/>
                  <a:cs typeface="Calibri"/>
                  <a:sym typeface="Calibri"/>
                </a:endParaRPr>
              </a:p>
            </p:txBody>
          </p:sp>
        </mc:Choice>
        <mc:Fallback xmlns="">
          <p:sp>
            <p:nvSpPr>
              <p:cNvPr id="340" name="Google Shape;340;p57"/>
              <p:cNvSpPr txBox="1">
                <a:spLocks noRot="1" noChangeAspect="1" noMove="1" noResize="1" noEditPoints="1" noAdjustHandles="1" noChangeArrowheads="1" noChangeShapeType="1" noTextEdit="1"/>
              </p:cNvSpPr>
              <p:nvPr/>
            </p:nvSpPr>
            <p:spPr>
              <a:xfrm>
                <a:off x="520054" y="1362548"/>
                <a:ext cx="8103900" cy="3206297"/>
              </a:xfrm>
              <a:prstGeom prst="rect">
                <a:avLst/>
              </a:prstGeom>
              <a:blipFill>
                <a:blip r:embed="rId3"/>
                <a:stretch>
                  <a:fillRect/>
                </a:stretch>
              </a:blipFill>
              <a:ln>
                <a:noFill/>
              </a:ln>
            </p:spPr>
            <p:txBody>
              <a:bodyPr/>
              <a:lstStyle/>
              <a:p>
                <a:r>
                  <a:rPr lang="es-CL">
                    <a:noFill/>
                  </a:rPr>
                  <a:t> </a:t>
                </a:r>
              </a:p>
            </p:txBody>
          </p:sp>
        </mc:Fallback>
      </mc:AlternateContent>
      <p:sp>
        <p:nvSpPr>
          <p:cNvPr id="342" name="Google Shape;342;p57"/>
          <p:cNvSpPr/>
          <p:nvPr/>
        </p:nvSpPr>
        <p:spPr>
          <a:xfrm>
            <a:off x="462275" y="1211875"/>
            <a:ext cx="8103900" cy="3558300"/>
          </a:xfrm>
          <a:prstGeom prst="roundRect">
            <a:avLst>
              <a:gd name="adj" fmla="val 16667"/>
            </a:avLst>
          </a:prstGeom>
          <a:noFill/>
          <a:ln w="38100" cap="flat" cmpd="sng">
            <a:solidFill>
              <a:srgbClr val="7FB5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58"/>
          <p:cNvSpPr txBox="1"/>
          <p:nvPr/>
        </p:nvSpPr>
        <p:spPr>
          <a:xfrm>
            <a:off x="520429" y="335385"/>
            <a:ext cx="52998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3</a:t>
            </a:r>
            <a:endParaRPr sz="3000" b="1" i="0" u="none" strike="noStrike" cap="none" dirty="0">
              <a:solidFill>
                <a:srgbClr val="423B71"/>
              </a:solidFill>
              <a:latin typeface="Calibri"/>
              <a:ea typeface="Calibri"/>
              <a:cs typeface="Calibri"/>
              <a:sym typeface="Calibri"/>
            </a:endParaRPr>
          </a:p>
        </p:txBody>
      </p:sp>
      <p:sp>
        <p:nvSpPr>
          <p:cNvPr id="348" name="Google Shape;348;p58"/>
          <p:cNvSpPr txBox="1"/>
          <p:nvPr/>
        </p:nvSpPr>
        <p:spPr>
          <a:xfrm>
            <a:off x="520054" y="1210148"/>
            <a:ext cx="8103900" cy="2531432"/>
          </a:xfrm>
          <a:prstGeom prst="rect">
            <a:avLst/>
          </a:prstGeom>
          <a:noFill/>
          <a:ln>
            <a:noFill/>
          </a:ln>
        </p:spPr>
        <p:txBody>
          <a:bodyPr spcFirstLastPara="1" wrap="square" lIns="68575" tIns="34275" rIns="68575" bIns="34275" anchor="t" anchorCtr="0">
            <a:spAutoFit/>
          </a:bodyPr>
          <a:lstStyle/>
          <a:p>
            <a:pPr marL="457200" lvl="0" indent="-342900" algn="l" rtl="0">
              <a:spcBef>
                <a:spcPts val="0"/>
              </a:spcBef>
              <a:spcAft>
                <a:spcPts val="0"/>
              </a:spcAft>
              <a:buClr>
                <a:schemeClr val="dk1"/>
              </a:buClr>
              <a:buSzPts val="1800"/>
              <a:buFont typeface="Calibri"/>
              <a:buAutoNum type="arabicPeriod"/>
            </a:pPr>
            <a:r>
              <a:rPr lang="es" sz="2000" dirty="0">
                <a:solidFill>
                  <a:schemeClr val="dk1"/>
                </a:solidFill>
                <a:latin typeface="Calibri"/>
                <a:ea typeface="Calibri"/>
                <a:cs typeface="Calibri"/>
                <a:sym typeface="Calibri"/>
              </a:rPr>
              <a:t>Ahora consideremos 30 eventos, es decir, que se siembran 30 semillas. Calcula las siguiente probabilidades:</a:t>
            </a:r>
            <a:br>
              <a:rPr lang="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914400" lvl="0" indent="-342900" algn="l" rtl="0">
              <a:spcBef>
                <a:spcPts val="0"/>
              </a:spcBef>
              <a:spcAft>
                <a:spcPts val="0"/>
              </a:spcAft>
              <a:buClr>
                <a:schemeClr val="dk1"/>
              </a:buClr>
              <a:buSzPts val="1800"/>
              <a:buFont typeface="Calibri"/>
              <a:buAutoNum type="alphaLcPeriod"/>
            </a:pPr>
            <a:r>
              <a:rPr lang="es" sz="2000" dirty="0">
                <a:solidFill>
                  <a:schemeClr val="dk1"/>
                </a:solidFill>
                <a:latin typeface="Calibri"/>
                <a:ea typeface="Calibri"/>
                <a:cs typeface="Calibri"/>
                <a:sym typeface="Calibri"/>
              </a:rPr>
              <a:t>Probabilidad de que germinen 20 semillas.</a:t>
            </a:r>
          </a:p>
          <a:p>
            <a:pPr marL="914400" lvl="0" indent="-342900" algn="l" rtl="0">
              <a:spcBef>
                <a:spcPts val="0"/>
              </a:spcBef>
              <a:spcAft>
                <a:spcPts val="0"/>
              </a:spcAft>
              <a:buClr>
                <a:schemeClr val="dk1"/>
              </a:buClr>
              <a:buSzPts val="1800"/>
              <a:buFont typeface="Calibri"/>
              <a:buAutoNum type="alphaLcPeriod"/>
            </a:pPr>
            <a:endParaRPr lang="es" sz="2000" dirty="0">
              <a:solidFill>
                <a:schemeClr val="dk1"/>
              </a:solidFill>
              <a:latin typeface="Calibri"/>
              <a:ea typeface="Calibri"/>
              <a:cs typeface="Calibri"/>
              <a:sym typeface="Calibri"/>
            </a:endParaRPr>
          </a:p>
          <a:p>
            <a:pPr marL="914400" lvl="0" indent="-342900" algn="l" rtl="0">
              <a:spcBef>
                <a:spcPts val="0"/>
              </a:spcBef>
              <a:spcAft>
                <a:spcPts val="0"/>
              </a:spcAft>
              <a:buClr>
                <a:schemeClr val="dk1"/>
              </a:buClr>
              <a:buSzPts val="1800"/>
              <a:buFont typeface="Calibri"/>
              <a:buAutoNum type="alphaLcPeriod"/>
            </a:pPr>
            <a:r>
              <a:rPr lang="es" sz="2000" dirty="0">
                <a:solidFill>
                  <a:schemeClr val="dk1"/>
                </a:solidFill>
                <a:latin typeface="Calibri"/>
                <a:ea typeface="Calibri"/>
                <a:cs typeface="Calibri"/>
                <a:sym typeface="Calibri"/>
              </a:rPr>
              <a:t>Probabilidad de que germinen al menos 20 semillas.</a:t>
            </a:r>
            <a:br>
              <a:rPr lang="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914400" lvl="0" indent="-342900" algn="l" rtl="0">
              <a:spcBef>
                <a:spcPts val="0"/>
              </a:spcBef>
              <a:spcAft>
                <a:spcPts val="0"/>
              </a:spcAft>
              <a:buClr>
                <a:schemeClr val="dk1"/>
              </a:buClr>
              <a:buSzPts val="1800"/>
              <a:buFont typeface="Calibri"/>
              <a:buAutoNum type="alphaLcPeriod"/>
            </a:pPr>
            <a:r>
              <a:rPr lang="es" sz="2000" dirty="0">
                <a:solidFill>
                  <a:schemeClr val="dk1"/>
                </a:solidFill>
                <a:latin typeface="Calibri"/>
                <a:ea typeface="Calibri"/>
                <a:cs typeface="Calibri"/>
                <a:sym typeface="Calibri"/>
              </a:rPr>
              <a:t>Probabilidad de que germinen más de 20 semillas.</a:t>
            </a:r>
            <a:endParaRPr sz="2000" b="1" dirty="0">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9"/>
          <p:cNvSpPr txBox="1"/>
          <p:nvPr/>
        </p:nvSpPr>
        <p:spPr>
          <a:xfrm>
            <a:off x="520429" y="335385"/>
            <a:ext cx="52998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3</a:t>
            </a:r>
            <a:endParaRPr sz="3000" b="1" i="0" u="none" strike="noStrike" cap="none" dirty="0">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54" name="Google Shape;354;p59"/>
              <p:cNvSpPr txBox="1"/>
              <p:nvPr/>
            </p:nvSpPr>
            <p:spPr>
              <a:xfrm>
                <a:off x="520054" y="1210148"/>
                <a:ext cx="8103900" cy="2531432"/>
              </a:xfrm>
              <a:prstGeom prst="rect">
                <a:avLst/>
              </a:prstGeom>
              <a:noFill/>
              <a:ln>
                <a:noFill/>
              </a:ln>
            </p:spPr>
            <p:txBody>
              <a:bodyPr spcFirstLastPara="1" wrap="square" lIns="68575" tIns="34275" rIns="68575" bIns="34275" anchor="t" anchorCtr="0">
                <a:spAutoFit/>
              </a:bodyPr>
              <a:lstStyle/>
              <a:p>
                <a:pPr marL="457200" lvl="0" indent="-342900" algn="l" rtl="0">
                  <a:spcBef>
                    <a:spcPts val="0"/>
                  </a:spcBef>
                  <a:spcAft>
                    <a:spcPts val="0"/>
                  </a:spcAft>
                  <a:buClr>
                    <a:schemeClr val="dk1"/>
                  </a:buClr>
                  <a:buSzPts val="1800"/>
                  <a:buFont typeface="Calibri"/>
                  <a:buAutoNum type="arabicPeriod"/>
                </a:pPr>
                <a:r>
                  <a:rPr lang="es-CL" sz="2000" dirty="0">
                    <a:solidFill>
                      <a:schemeClr val="dk1"/>
                    </a:solidFill>
                    <a:latin typeface="Calibri"/>
                    <a:ea typeface="Calibri"/>
                    <a:cs typeface="Calibri"/>
                    <a:sym typeface="Calibri"/>
                  </a:rPr>
                  <a:t>Ahora consideremos 30 eventos, es decir, que se siembran 30 semillas. Calcula las siguientes probabilidades:</a:t>
                </a:r>
                <a:br>
                  <a:rPr lang="es-CL" sz="2000" dirty="0">
                    <a:solidFill>
                      <a:schemeClr val="dk1"/>
                    </a:solidFill>
                    <a:latin typeface="Calibri"/>
                    <a:ea typeface="Calibri"/>
                    <a:cs typeface="Calibri"/>
                    <a:sym typeface="Calibri"/>
                  </a:rPr>
                </a:br>
                <a:endParaRPr lang="es-CL" sz="2000" dirty="0">
                  <a:solidFill>
                    <a:schemeClr val="dk1"/>
                  </a:solidFill>
                  <a:latin typeface="Calibri"/>
                  <a:ea typeface="Calibri"/>
                  <a:cs typeface="Calibri"/>
                  <a:sym typeface="Calibri"/>
                </a:endParaRPr>
              </a:p>
              <a:p>
                <a:pPr marL="914400" lvl="0" indent="-342900" algn="l" rtl="0">
                  <a:spcBef>
                    <a:spcPts val="0"/>
                  </a:spcBef>
                  <a:spcAft>
                    <a:spcPts val="0"/>
                  </a:spcAft>
                  <a:buClr>
                    <a:schemeClr val="dk1"/>
                  </a:buClr>
                  <a:buSzPts val="1800"/>
                  <a:buFont typeface="Calibri"/>
                  <a:buAutoNum type="alphaLcPeriod"/>
                </a:pPr>
                <a:r>
                  <a:rPr lang="es-CL" sz="2000" dirty="0">
                    <a:solidFill>
                      <a:schemeClr val="dk1"/>
                    </a:solidFill>
                    <a:latin typeface="Calibri"/>
                    <a:ea typeface="Calibri"/>
                    <a:cs typeface="Calibri"/>
                    <a:sym typeface="Calibri"/>
                  </a:rPr>
                  <a:t>Probabilidad de que germinen 20 semillas. </a:t>
                </a:r>
                <a14:m>
                  <m:oMath xmlns:m="http://schemas.openxmlformats.org/officeDocument/2006/math">
                    <m:r>
                      <a:rPr lang="es-CL" sz="2000" b="0" i="0" smtClean="0">
                        <a:solidFill>
                          <a:schemeClr val="dk1"/>
                        </a:solidFill>
                        <a:latin typeface="Cambria Math" panose="02040503050406030204" pitchFamily="18" charset="0"/>
                        <a:ea typeface="Calibri"/>
                        <a:cs typeface="Calibri"/>
                        <a:sym typeface="Calibri"/>
                      </a:rPr>
                      <m:t> </m:t>
                    </m:r>
                    <m:r>
                      <a:rPr lang="es-MX" sz="2000" b="0" i="0" smtClean="0">
                        <a:solidFill>
                          <a:schemeClr val="dk1"/>
                        </a:solidFill>
                        <a:latin typeface="Cambria Math" panose="02040503050406030204" pitchFamily="18" charset="0"/>
                        <a:ea typeface="Calibri"/>
                        <a:cs typeface="Calibri"/>
                        <a:sym typeface="Calibri"/>
                      </a:rPr>
                      <m:t> </m:t>
                    </m:r>
                    <m:r>
                      <a:rPr lang="es-CL" sz="2000" b="0" i="1" smtClean="0">
                        <a:solidFill>
                          <a:schemeClr val="dk1"/>
                        </a:solidFill>
                        <a:latin typeface="Cambria Math" panose="02040503050406030204" pitchFamily="18" charset="0"/>
                        <a:ea typeface="Calibri"/>
                        <a:cs typeface="Calibri"/>
                        <a:sym typeface="Calibri"/>
                      </a:rPr>
                      <m:t>𝑃</m:t>
                    </m:r>
                    <m:d>
                      <m:dPr>
                        <m:ctrlPr>
                          <a:rPr lang="ar-AE" sz="2000" b="0" i="1" smtClean="0">
                            <a:solidFill>
                              <a:schemeClr val="dk1"/>
                            </a:solidFill>
                            <a:latin typeface="Cambria Math" panose="02040503050406030204" pitchFamily="18" charset="0"/>
                            <a:ea typeface="Calibri"/>
                            <a:cs typeface="Calibri"/>
                            <a:sym typeface="Calibri"/>
                          </a:rPr>
                        </m:ctrlPr>
                      </m:dPr>
                      <m:e>
                        <m:r>
                          <a:rPr lang="ar-AE" sz="2000" b="0" i="1" smtClean="0">
                            <a:solidFill>
                              <a:schemeClr val="dk1"/>
                            </a:solidFill>
                            <a:latin typeface="Cambria Math" panose="02040503050406030204" pitchFamily="18" charset="0"/>
                            <a:ea typeface="Calibri"/>
                            <a:cs typeface="Calibri"/>
                            <a:sym typeface="Calibri"/>
                          </a:rPr>
                          <m:t>𝑋</m:t>
                        </m:r>
                        <m:r>
                          <a:rPr lang="ar-AE" sz="2000" b="0" i="1" smtClean="0">
                            <a:solidFill>
                              <a:schemeClr val="dk1"/>
                            </a:solidFill>
                            <a:latin typeface="Cambria Math" panose="02040503050406030204" pitchFamily="18" charset="0"/>
                            <a:ea typeface="Calibri"/>
                            <a:cs typeface="Calibri"/>
                            <a:sym typeface="Calibri"/>
                          </a:rPr>
                          <m:t>=</m:t>
                        </m:r>
                        <m:r>
                          <a:rPr lang="ar-AE" sz="2000" b="0" i="1" smtClean="0">
                            <a:solidFill>
                              <a:schemeClr val="dk1"/>
                            </a:solidFill>
                            <a:latin typeface="Cambria Math" panose="02040503050406030204" pitchFamily="18" charset="0"/>
                            <a:ea typeface="Calibri"/>
                            <a:cs typeface="Calibri"/>
                            <a:sym typeface="Calibri"/>
                          </a:rPr>
                          <m:t>0</m:t>
                        </m:r>
                      </m:e>
                    </m:d>
                  </m:oMath>
                </a14:m>
                <a:endParaRPr lang="ar-AE" sz="2000" dirty="0">
                  <a:solidFill>
                    <a:schemeClr val="dk1"/>
                  </a:solidFill>
                  <a:latin typeface="Calibri"/>
                  <a:ea typeface="Calibri"/>
                  <a:cs typeface="Calibri"/>
                  <a:sym typeface="Calibri"/>
                </a:endParaRPr>
              </a:p>
              <a:p>
                <a:pPr marL="914400" lvl="0" indent="0" algn="l" rtl="0">
                  <a:spcBef>
                    <a:spcPts val="0"/>
                  </a:spcBef>
                  <a:spcAft>
                    <a:spcPts val="0"/>
                  </a:spcAft>
                  <a:buNone/>
                </a:pPr>
                <a:endParaRPr lang="ar-AE" sz="2000" dirty="0">
                  <a:solidFill>
                    <a:schemeClr val="dk1"/>
                  </a:solidFill>
                  <a:latin typeface="Calibri"/>
                  <a:ea typeface="Calibri"/>
                  <a:cs typeface="Calibri"/>
                  <a:sym typeface="Calibri"/>
                </a:endParaRPr>
              </a:p>
              <a:p>
                <a:pPr marL="914400" lvl="0" indent="-342900">
                  <a:buClr>
                    <a:schemeClr val="dk1"/>
                  </a:buClr>
                  <a:buSzPts val="1800"/>
                  <a:buFont typeface="Calibri"/>
                  <a:buAutoNum type="alphaLcPeriod"/>
                </a:pPr>
                <a:r>
                  <a:rPr lang="es-CL" sz="2000" dirty="0">
                    <a:solidFill>
                      <a:schemeClr val="dk1"/>
                    </a:solidFill>
                    <a:latin typeface="Calibri"/>
                    <a:ea typeface="Calibri"/>
                    <a:cs typeface="Calibri"/>
                    <a:sym typeface="Calibri"/>
                  </a:rPr>
                  <a:t>Probabilidad de que germinen al menos 20 semillas.  </a:t>
                </a:r>
                <a14:m>
                  <m:oMath xmlns:m="http://schemas.openxmlformats.org/officeDocument/2006/math">
                    <m:r>
                      <a:rPr lang="es-MX" sz="2000" b="0" i="1" smtClean="0">
                        <a:solidFill>
                          <a:schemeClr val="dk1"/>
                        </a:solidFill>
                        <a:latin typeface="Cambria Math" panose="02040503050406030204" pitchFamily="18" charset="0"/>
                        <a:ea typeface="Calibri"/>
                        <a:cs typeface="Calibri"/>
                        <a:sym typeface="Calibri"/>
                      </a:rPr>
                      <m:t>𝑃</m:t>
                    </m:r>
                    <m:d>
                      <m:dPr>
                        <m:ctrlPr>
                          <a:rPr lang="es-MX" sz="2000" b="0" i="1" smtClean="0">
                            <a:solidFill>
                              <a:schemeClr val="dk1"/>
                            </a:solidFill>
                            <a:latin typeface="Cambria Math" panose="02040503050406030204" pitchFamily="18" charset="0"/>
                            <a:ea typeface="Calibri"/>
                            <a:cs typeface="Calibri"/>
                            <a:sym typeface="Calibri"/>
                          </a:rPr>
                        </m:ctrlPr>
                      </m:dPr>
                      <m:e>
                        <m:r>
                          <a:rPr lang="es-MX" sz="2000" b="0" i="1" smtClean="0">
                            <a:solidFill>
                              <a:schemeClr val="dk1"/>
                            </a:solidFill>
                            <a:latin typeface="Cambria Math" panose="02040503050406030204" pitchFamily="18" charset="0"/>
                            <a:ea typeface="Calibri"/>
                            <a:cs typeface="Calibri"/>
                            <a:sym typeface="Calibri"/>
                          </a:rPr>
                          <m:t>𝑋</m:t>
                        </m:r>
                        <m:r>
                          <a:rPr lang="es-CL" sz="2000" i="1">
                            <a:latin typeface="Cambria Math" panose="02040503050406030204" pitchFamily="18" charset="0"/>
                            <a:ea typeface="Cambria Math" panose="02040503050406030204" pitchFamily="18" charset="0"/>
                          </a:rPr>
                          <m:t>≥</m:t>
                        </m:r>
                        <m:r>
                          <a:rPr lang="es-MX" sz="2000" b="0" i="1" smtClean="0">
                            <a:solidFill>
                              <a:schemeClr val="dk1"/>
                            </a:solidFill>
                            <a:latin typeface="Cambria Math" panose="02040503050406030204" pitchFamily="18" charset="0"/>
                            <a:ea typeface="Calibri"/>
                            <a:cs typeface="Calibri"/>
                            <a:sym typeface="Calibri"/>
                          </a:rPr>
                          <m:t>0</m:t>
                        </m:r>
                      </m:e>
                    </m:d>
                  </m:oMath>
                </a14:m>
                <a:br>
                  <a:rPr lang="es-CL" sz="2000" dirty="0">
                    <a:solidFill>
                      <a:schemeClr val="dk1"/>
                    </a:solidFill>
                    <a:latin typeface="Calibri"/>
                    <a:ea typeface="Calibri"/>
                    <a:cs typeface="Calibri"/>
                    <a:sym typeface="Calibri"/>
                  </a:rPr>
                </a:br>
                <a:endParaRPr lang="es-CL" sz="2000" dirty="0">
                  <a:solidFill>
                    <a:schemeClr val="dk1"/>
                  </a:solidFill>
                  <a:latin typeface="Calibri"/>
                  <a:ea typeface="Calibri"/>
                  <a:cs typeface="Calibri"/>
                  <a:sym typeface="Calibri"/>
                </a:endParaRPr>
              </a:p>
              <a:p>
                <a:pPr marL="914400" lvl="0" indent="-342900" algn="l" rtl="0">
                  <a:spcBef>
                    <a:spcPts val="0"/>
                  </a:spcBef>
                  <a:spcAft>
                    <a:spcPts val="0"/>
                  </a:spcAft>
                  <a:buClr>
                    <a:schemeClr val="dk1"/>
                  </a:buClr>
                  <a:buSzPts val="1800"/>
                  <a:buFont typeface="Calibri"/>
                  <a:buAutoNum type="alphaLcPeriod"/>
                </a:pPr>
                <a:r>
                  <a:rPr lang="es-CL" sz="2000" dirty="0">
                    <a:solidFill>
                      <a:schemeClr val="dk1"/>
                    </a:solidFill>
                    <a:latin typeface="Calibri"/>
                    <a:ea typeface="Calibri"/>
                    <a:cs typeface="Calibri"/>
                    <a:sym typeface="Calibri"/>
                  </a:rPr>
                  <a:t>Probabilidad de que germinen más de 20 semillas. </a:t>
                </a:r>
                <a14:m>
                  <m:oMath xmlns:m="http://schemas.openxmlformats.org/officeDocument/2006/math">
                    <m:r>
                      <a:rPr lang="es-MX" sz="2000" b="0" i="0" smtClean="0">
                        <a:solidFill>
                          <a:schemeClr val="dk1"/>
                        </a:solidFill>
                        <a:latin typeface="Cambria Math" panose="02040503050406030204" pitchFamily="18" charset="0"/>
                        <a:ea typeface="Calibri"/>
                        <a:cs typeface="Calibri"/>
                        <a:sym typeface="Calibri"/>
                      </a:rPr>
                      <m:t> </m:t>
                    </m:r>
                    <m:r>
                      <a:rPr lang="es-MX" sz="2000" b="0" i="1" smtClean="0">
                        <a:solidFill>
                          <a:schemeClr val="dk1"/>
                        </a:solidFill>
                        <a:latin typeface="Cambria Math" panose="02040503050406030204" pitchFamily="18" charset="0"/>
                        <a:ea typeface="Calibri"/>
                        <a:cs typeface="Calibri"/>
                        <a:sym typeface="Calibri"/>
                      </a:rPr>
                      <m:t>𝑃</m:t>
                    </m:r>
                    <m:d>
                      <m:dPr>
                        <m:ctrlPr>
                          <a:rPr lang="es-MX" sz="2000" b="0" i="1" smtClean="0">
                            <a:solidFill>
                              <a:schemeClr val="dk1"/>
                            </a:solidFill>
                            <a:latin typeface="Cambria Math" panose="02040503050406030204" pitchFamily="18" charset="0"/>
                            <a:ea typeface="Calibri"/>
                            <a:cs typeface="Calibri"/>
                            <a:sym typeface="Calibri"/>
                          </a:rPr>
                        </m:ctrlPr>
                      </m:dPr>
                      <m:e>
                        <m:r>
                          <a:rPr lang="es-MX" sz="2000" b="0" i="1" smtClean="0">
                            <a:solidFill>
                              <a:schemeClr val="dk1"/>
                            </a:solidFill>
                            <a:latin typeface="Cambria Math" panose="02040503050406030204" pitchFamily="18" charset="0"/>
                            <a:ea typeface="Calibri"/>
                            <a:cs typeface="Calibri"/>
                            <a:sym typeface="Calibri"/>
                          </a:rPr>
                          <m:t>𝑋</m:t>
                        </m:r>
                        <m:r>
                          <a:rPr lang="es-MX" sz="2000" b="0" i="1" smtClean="0">
                            <a:solidFill>
                              <a:schemeClr val="dk1"/>
                            </a:solidFill>
                            <a:latin typeface="Cambria Math" panose="02040503050406030204" pitchFamily="18" charset="0"/>
                            <a:ea typeface="Calibri"/>
                            <a:cs typeface="Calibri"/>
                            <a:sym typeface="Calibri"/>
                          </a:rPr>
                          <m:t>&gt;</m:t>
                        </m:r>
                        <m:r>
                          <a:rPr lang="es-MX" sz="2000" b="0" i="1" smtClean="0">
                            <a:solidFill>
                              <a:schemeClr val="dk1"/>
                            </a:solidFill>
                            <a:latin typeface="Cambria Math" panose="02040503050406030204" pitchFamily="18" charset="0"/>
                            <a:ea typeface="Calibri"/>
                            <a:cs typeface="Calibri"/>
                            <a:sym typeface="Calibri"/>
                          </a:rPr>
                          <m:t>0</m:t>
                        </m:r>
                      </m:e>
                    </m:d>
                  </m:oMath>
                </a14:m>
                <a:endParaRPr sz="2000" b="1" dirty="0">
                  <a:solidFill>
                    <a:schemeClr val="dk1"/>
                  </a:solidFill>
                  <a:latin typeface="Calibri"/>
                  <a:ea typeface="Calibri"/>
                  <a:cs typeface="Calibri"/>
                  <a:sym typeface="Calibri"/>
                </a:endParaRPr>
              </a:p>
            </p:txBody>
          </p:sp>
        </mc:Choice>
        <mc:Fallback xmlns="">
          <p:sp>
            <p:nvSpPr>
              <p:cNvPr id="354" name="Google Shape;354;p59"/>
              <p:cNvSpPr txBox="1">
                <a:spLocks noRot="1" noChangeAspect="1" noMove="1" noResize="1" noEditPoints="1" noAdjustHandles="1" noChangeArrowheads="1" noChangeShapeType="1" noTextEdit="1"/>
              </p:cNvSpPr>
              <p:nvPr/>
            </p:nvSpPr>
            <p:spPr>
              <a:xfrm>
                <a:off x="520054" y="1210148"/>
                <a:ext cx="8103900" cy="2531432"/>
              </a:xfrm>
              <a:prstGeom prst="rect">
                <a:avLst/>
              </a:prstGeom>
              <a:blipFill>
                <a:blip r:embed="rId3"/>
                <a:stretch>
                  <a:fillRect t="-1928" b="-3855"/>
                </a:stretch>
              </a:blipFill>
              <a:ln>
                <a:noFill/>
              </a:ln>
            </p:spPr>
            <p:txBody>
              <a:bodyPr/>
              <a:lstStyle/>
              <a:p>
                <a:r>
                  <a:rPr lang="es-CL">
                    <a:noFill/>
                  </a:rPr>
                  <a:t> </a:t>
                </a:r>
              </a:p>
            </p:txBody>
          </p:sp>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60"/>
          <p:cNvSpPr txBox="1"/>
          <p:nvPr/>
        </p:nvSpPr>
        <p:spPr>
          <a:xfrm>
            <a:off x="520429" y="335385"/>
            <a:ext cx="52998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¿Cómo calcular?</a:t>
            </a:r>
            <a:endParaRPr sz="3000" b="1" i="0" u="none" strike="noStrike" cap="none" dirty="0">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63" name="Google Shape;363;p60"/>
              <p:cNvSpPr txBox="1"/>
              <p:nvPr/>
            </p:nvSpPr>
            <p:spPr>
              <a:xfrm>
                <a:off x="520054" y="1362548"/>
                <a:ext cx="8103900" cy="3293051"/>
              </a:xfrm>
              <a:prstGeom prst="rect">
                <a:avLst/>
              </a:prstGeom>
              <a:noFill/>
              <a:ln>
                <a:noFill/>
              </a:ln>
            </p:spPr>
            <p:txBody>
              <a:bodyPr spcFirstLastPara="1" wrap="square" lIns="68575" tIns="34275" rIns="68575" bIns="34275" anchor="t" anchorCtr="0">
                <a:spAutoFit/>
              </a:bodyPr>
              <a:lstStyle/>
              <a:p>
                <a:pPr marL="457200" lvl="0" indent="-342900" algn="l" rtl="0">
                  <a:spcBef>
                    <a:spcPts val="0"/>
                  </a:spcBef>
                  <a:spcAft>
                    <a:spcPts val="0"/>
                  </a:spcAft>
                  <a:buClr>
                    <a:schemeClr val="dk1"/>
                  </a:buClr>
                  <a:buSzPts val="1800"/>
                  <a:buFont typeface="Calibri"/>
                  <a:buAutoNum type="alphaLcPeriod"/>
                </a:pPr>
                <a:r>
                  <a:rPr lang="ar-AE" sz="2000" dirty="0">
                    <a:solidFill>
                      <a:schemeClr val="dk1"/>
                    </a:solidFill>
                    <a:latin typeface="Calibri"/>
                    <a:ea typeface="Calibri"/>
                    <a:cs typeface="Calibri"/>
                    <a:sym typeface="Calibri"/>
                  </a:rPr>
                  <a:t>    </a:t>
                </a:r>
                <a14:m>
                  <m:oMath xmlns:m="http://schemas.openxmlformats.org/officeDocument/2006/math">
                    <m:r>
                      <a:rPr lang="ar-AE" sz="2000" b="0" i="1" smtClean="0">
                        <a:solidFill>
                          <a:schemeClr val="dk1"/>
                        </a:solidFill>
                        <a:latin typeface="Cambria Math" panose="02040503050406030204" pitchFamily="18" charset="0"/>
                        <a:ea typeface="Calibri"/>
                        <a:cs typeface="Calibri"/>
                        <a:sym typeface="Calibri"/>
                      </a:rPr>
                      <m:t>𝑃</m:t>
                    </m:r>
                    <m:d>
                      <m:dPr>
                        <m:ctrlPr>
                          <a:rPr lang="ar-AE" sz="2000" b="0" i="1" smtClean="0">
                            <a:solidFill>
                              <a:schemeClr val="dk1"/>
                            </a:solidFill>
                            <a:latin typeface="Cambria Math" panose="02040503050406030204" pitchFamily="18" charset="0"/>
                            <a:ea typeface="Calibri"/>
                            <a:cs typeface="Calibri"/>
                            <a:sym typeface="Calibri"/>
                          </a:rPr>
                        </m:ctrlPr>
                      </m:dPr>
                      <m:e>
                        <m:r>
                          <a:rPr lang="ar-AE" sz="2000" b="0" i="1" smtClean="0">
                            <a:solidFill>
                              <a:schemeClr val="dk1"/>
                            </a:solidFill>
                            <a:latin typeface="Cambria Math" panose="02040503050406030204" pitchFamily="18" charset="0"/>
                            <a:ea typeface="Calibri"/>
                            <a:cs typeface="Calibri"/>
                            <a:sym typeface="Calibri"/>
                          </a:rPr>
                          <m:t>𝑋</m:t>
                        </m:r>
                        <m:r>
                          <a:rPr lang="ar-AE" sz="2000" b="0" i="1" smtClean="0">
                            <a:solidFill>
                              <a:schemeClr val="dk1"/>
                            </a:solidFill>
                            <a:latin typeface="Cambria Math" panose="02040503050406030204" pitchFamily="18" charset="0"/>
                            <a:ea typeface="Calibri"/>
                            <a:cs typeface="Calibri"/>
                            <a:sym typeface="Calibri"/>
                          </a:rPr>
                          <m:t>=</m:t>
                        </m:r>
                        <m:r>
                          <a:rPr lang="ar-AE" sz="2000" b="0" i="1" smtClean="0">
                            <a:solidFill>
                              <a:schemeClr val="dk1"/>
                            </a:solidFill>
                            <a:latin typeface="Cambria Math" panose="02040503050406030204" pitchFamily="18" charset="0"/>
                            <a:ea typeface="Calibri"/>
                            <a:cs typeface="Calibri"/>
                            <a:sym typeface="Calibri"/>
                          </a:rPr>
                          <m:t>20</m:t>
                        </m:r>
                      </m:e>
                    </m:d>
                    <m:r>
                      <a:rPr lang="ar-AE" sz="2000" b="0" i="1" smtClean="0">
                        <a:solidFill>
                          <a:schemeClr val="dk1"/>
                        </a:solidFill>
                        <a:latin typeface="Cambria Math" panose="02040503050406030204" pitchFamily="18" charset="0"/>
                        <a:ea typeface="Calibri"/>
                        <a:cs typeface="Calibri"/>
                        <a:sym typeface="Calibri"/>
                      </a:rPr>
                      <m:t>=</m:t>
                    </m:r>
                    <m:d>
                      <m:dPr>
                        <m:ctrlPr>
                          <a:rPr lang="ar-AE" sz="2000" i="1" smtClean="0">
                            <a:solidFill>
                              <a:schemeClr val="dk1"/>
                            </a:solidFill>
                            <a:latin typeface="Cambria Math" panose="02040503050406030204" pitchFamily="18" charset="0"/>
                            <a:sym typeface="Calibri"/>
                          </a:rPr>
                        </m:ctrlPr>
                      </m:dPr>
                      <m:e>
                        <m:m>
                          <m:mPr>
                            <m:plcHide m:val="on"/>
                            <m:mcs>
                              <m:mc>
                                <m:mcPr>
                                  <m:count m:val="1"/>
                                  <m:mcJc m:val="center"/>
                                </m:mcPr>
                              </m:mc>
                            </m:mcs>
                            <m:ctrlPr>
                              <a:rPr lang="ar-AE" sz="2000" i="1">
                                <a:solidFill>
                                  <a:schemeClr val="dk1"/>
                                </a:solidFill>
                                <a:latin typeface="Cambria Math" panose="02040503050406030204" pitchFamily="18" charset="0"/>
                                <a:sym typeface="Calibri"/>
                              </a:rPr>
                            </m:ctrlPr>
                          </m:mPr>
                          <m:mr>
                            <m:e>
                              <m:r>
                                <a:rPr lang="es-MX" sz="2000" b="0" i="1" smtClean="0">
                                  <a:solidFill>
                                    <a:schemeClr val="dk1"/>
                                  </a:solidFill>
                                  <a:latin typeface="Cambria Math" panose="02040503050406030204" pitchFamily="18" charset="0"/>
                                  <a:sym typeface="Calibri"/>
                                </a:rPr>
                                <m:t>30</m:t>
                              </m:r>
                            </m:e>
                          </m:mr>
                          <m:mr>
                            <m:e>
                              <m:r>
                                <a:rPr lang="es-MX" sz="2000" b="0" i="1" smtClean="0">
                                  <a:solidFill>
                                    <a:schemeClr val="dk1"/>
                                  </a:solidFill>
                                  <a:latin typeface="Cambria Math" panose="02040503050406030204" pitchFamily="18" charset="0"/>
                                  <a:sym typeface="Calibri"/>
                                </a:rPr>
                                <m:t>20</m:t>
                              </m:r>
                            </m:e>
                          </m:mr>
                        </m:m>
                      </m:e>
                    </m:d>
                    <m:r>
                      <a:rPr lang="ar-AE" sz="2000" i="1">
                        <a:solidFill>
                          <a:schemeClr val="dk1"/>
                        </a:solidFill>
                        <a:latin typeface="Cambria Math" panose="02040503050406030204" pitchFamily="18" charset="0"/>
                        <a:sym typeface="Calibri"/>
                      </a:rPr>
                      <m:t>⋅</m:t>
                    </m:r>
                    <m:sSup>
                      <m:sSupPr>
                        <m:ctrlPr>
                          <a:rPr lang="ar-AE" sz="2000" b="0" i="1" smtClean="0">
                            <a:solidFill>
                              <a:schemeClr val="dk1"/>
                            </a:solidFill>
                            <a:latin typeface="Cambria Math" panose="02040503050406030204" pitchFamily="18" charset="0"/>
                            <a:sym typeface="Calibri"/>
                          </a:rPr>
                        </m:ctrlPr>
                      </m:sSupPr>
                      <m:e>
                        <m:d>
                          <m:dPr>
                            <m:ctrlPr>
                              <a:rPr lang="ar-AE" sz="2000" i="1">
                                <a:solidFill>
                                  <a:schemeClr val="dk1"/>
                                </a:solidFill>
                                <a:latin typeface="Cambria Math" panose="02040503050406030204" pitchFamily="18" charset="0"/>
                                <a:sym typeface="Calibri"/>
                              </a:rPr>
                            </m:ctrlPr>
                          </m:dPr>
                          <m:e>
                            <m:f>
                              <m:fPr>
                                <m:ctrlPr>
                                  <a:rPr lang="ar-AE" sz="2000" i="1">
                                    <a:solidFill>
                                      <a:schemeClr val="dk1"/>
                                    </a:solidFill>
                                    <a:latin typeface="Cambria Math" panose="02040503050406030204" pitchFamily="18" charset="0"/>
                                    <a:sym typeface="Calibri"/>
                                  </a:rPr>
                                </m:ctrlPr>
                              </m:fPr>
                              <m:num>
                                <m:r>
                                  <a:rPr lang="ar-AE" sz="2000" i="1">
                                    <a:solidFill>
                                      <a:schemeClr val="dk1"/>
                                    </a:solidFill>
                                    <a:latin typeface="Cambria Math" panose="02040503050406030204" pitchFamily="18" charset="0"/>
                                    <a:sym typeface="Calibri"/>
                                  </a:rPr>
                                  <m:t>5</m:t>
                                </m:r>
                              </m:num>
                              <m:den>
                                <m:r>
                                  <a:rPr lang="ar-AE" sz="2000" i="1">
                                    <a:solidFill>
                                      <a:schemeClr val="dk1"/>
                                    </a:solidFill>
                                    <a:latin typeface="Cambria Math" panose="02040503050406030204" pitchFamily="18" charset="0"/>
                                    <a:sym typeface="Calibri"/>
                                  </a:rPr>
                                  <m:t>6</m:t>
                                </m:r>
                              </m:den>
                            </m:f>
                          </m:e>
                        </m:d>
                      </m:e>
                      <m:sup>
                        <m:r>
                          <a:rPr lang="es-MX" sz="2000" b="0" i="1" smtClean="0">
                            <a:solidFill>
                              <a:schemeClr val="dk1"/>
                            </a:solidFill>
                            <a:latin typeface="Cambria Math" panose="02040503050406030204" pitchFamily="18" charset="0"/>
                            <a:sym typeface="Calibri"/>
                          </a:rPr>
                          <m:t>20</m:t>
                        </m:r>
                      </m:sup>
                    </m:sSup>
                    <m:r>
                      <a:rPr lang="ar-AE" sz="2000" i="1">
                        <a:solidFill>
                          <a:schemeClr val="dk1"/>
                        </a:solidFill>
                        <a:latin typeface="Cambria Math" panose="02040503050406030204" pitchFamily="18" charset="0"/>
                        <a:sym typeface="Calibri"/>
                      </a:rPr>
                      <m:t>⋅</m:t>
                    </m:r>
                    <m:sSup>
                      <m:sSupPr>
                        <m:ctrlPr>
                          <a:rPr lang="ar-AE" sz="2000" i="1">
                            <a:solidFill>
                              <a:schemeClr val="dk1"/>
                            </a:solidFill>
                            <a:latin typeface="Cambria Math" panose="02040503050406030204" pitchFamily="18" charset="0"/>
                            <a:sym typeface="Calibri"/>
                          </a:rPr>
                        </m:ctrlPr>
                      </m:sSupPr>
                      <m:e>
                        <m:d>
                          <m:dPr>
                            <m:ctrlPr>
                              <a:rPr lang="ar-AE" sz="2000" i="1">
                                <a:solidFill>
                                  <a:schemeClr val="dk1"/>
                                </a:solidFill>
                                <a:latin typeface="Cambria Math" panose="02040503050406030204" pitchFamily="18" charset="0"/>
                                <a:sym typeface="Calibri"/>
                              </a:rPr>
                            </m:ctrlPr>
                          </m:dPr>
                          <m:e>
                            <m:f>
                              <m:fPr>
                                <m:ctrlPr>
                                  <a:rPr lang="ar-AE" sz="2000" i="1">
                                    <a:solidFill>
                                      <a:schemeClr val="dk1"/>
                                    </a:solidFill>
                                    <a:latin typeface="Cambria Math" panose="02040503050406030204" pitchFamily="18" charset="0"/>
                                    <a:sym typeface="Calibri"/>
                                  </a:rPr>
                                </m:ctrlPr>
                              </m:fPr>
                              <m:num>
                                <m:r>
                                  <a:rPr lang="ar-AE" sz="2000" i="1">
                                    <a:solidFill>
                                      <a:schemeClr val="dk1"/>
                                    </a:solidFill>
                                    <a:latin typeface="Cambria Math" panose="02040503050406030204" pitchFamily="18" charset="0"/>
                                    <a:sym typeface="Calibri"/>
                                  </a:rPr>
                                  <m:t>1</m:t>
                                </m:r>
                              </m:num>
                              <m:den>
                                <m:r>
                                  <a:rPr lang="ar-AE" sz="2000" i="1">
                                    <a:solidFill>
                                      <a:schemeClr val="dk1"/>
                                    </a:solidFill>
                                    <a:latin typeface="Cambria Math" panose="02040503050406030204" pitchFamily="18" charset="0"/>
                                    <a:sym typeface="Calibri"/>
                                  </a:rPr>
                                  <m:t>6</m:t>
                                </m:r>
                              </m:den>
                            </m:f>
                          </m:e>
                        </m:d>
                      </m:e>
                      <m:sup>
                        <m:r>
                          <a:rPr lang="es-MX" sz="2000" b="0" i="1" smtClean="0">
                            <a:solidFill>
                              <a:schemeClr val="dk1"/>
                            </a:solidFill>
                            <a:latin typeface="Cambria Math" panose="02040503050406030204" pitchFamily="18" charset="0"/>
                            <a:sym typeface="Calibri"/>
                          </a:rPr>
                          <m:t>1</m:t>
                        </m:r>
                        <m:r>
                          <a:rPr lang="ar-AE" sz="2000" b="0" i="1" smtClean="0">
                            <a:solidFill>
                              <a:schemeClr val="dk1"/>
                            </a:solidFill>
                            <a:latin typeface="Cambria Math" panose="02040503050406030204" pitchFamily="18" charset="0"/>
                            <a:sym typeface="Calibri"/>
                          </a:rPr>
                          <m:t>0</m:t>
                        </m:r>
                      </m:sup>
                    </m:sSup>
                  </m:oMath>
                </a14:m>
                <a:r>
                  <a:rPr lang="ar-AE" sz="2000" dirty="0">
                    <a:solidFill>
                      <a:schemeClr val="dk1"/>
                    </a:solidFill>
                    <a:latin typeface="Calibri"/>
                    <a:ea typeface="Calibri"/>
                    <a:cs typeface="Calibri"/>
                    <a:sym typeface="Calibri"/>
                  </a:rPr>
                  <a:t> </a:t>
                </a:r>
              </a:p>
              <a:p>
                <a:pPr marL="457200" lvl="0" indent="-342900" algn="l" rtl="0">
                  <a:spcBef>
                    <a:spcPts val="0"/>
                  </a:spcBef>
                  <a:spcAft>
                    <a:spcPts val="0"/>
                  </a:spcAft>
                  <a:buClr>
                    <a:schemeClr val="dk1"/>
                  </a:buClr>
                  <a:buSzPts val="1800"/>
                  <a:buFont typeface="Calibri"/>
                  <a:buAutoNum type="alphaLcPeriod"/>
                </a:pPr>
                <a:endParaRPr lang="ar-AE" sz="20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lphaLcPeriod"/>
                </a:pPr>
                <a:endParaRPr lang="ar-AE" sz="20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lphaLcPeriod"/>
                </a:pPr>
                <a:r>
                  <a:rPr lang="ar-AE" sz="2000" dirty="0">
                    <a:solidFill>
                      <a:schemeClr val="dk1"/>
                    </a:solidFill>
                    <a:latin typeface="Calibri"/>
                    <a:ea typeface="Calibri"/>
                    <a:cs typeface="Calibri"/>
                    <a:sym typeface="Calibri"/>
                  </a:rPr>
                  <a:t>¿</a:t>
                </a:r>
                <a:r>
                  <a:rPr lang="es-CL" sz="2000" dirty="0">
                    <a:solidFill>
                      <a:schemeClr val="dk1"/>
                    </a:solidFill>
                    <a:latin typeface="Calibri"/>
                    <a:ea typeface="Calibri"/>
                    <a:cs typeface="Calibri"/>
                    <a:sym typeface="Calibri"/>
                  </a:rPr>
                  <a:t>Cómo se puede plantear el cálculo de</a:t>
                </a:r>
                <a:r>
                  <a:rPr lang="es-MX" sz="2000" b="0" dirty="0">
                    <a:solidFill>
                      <a:schemeClr val="dk1"/>
                    </a:solidFill>
                    <a:ea typeface="Calibri"/>
                    <a:cs typeface="Calibri"/>
                    <a:sym typeface="Calibri"/>
                  </a:rPr>
                  <a:t> </a:t>
                </a:r>
                <a14:m>
                  <m:oMath xmlns:m="http://schemas.openxmlformats.org/officeDocument/2006/math">
                    <m:r>
                      <a:rPr lang="es-MX" sz="2000" b="0" i="1" smtClean="0">
                        <a:solidFill>
                          <a:schemeClr val="dk1"/>
                        </a:solidFill>
                        <a:latin typeface="Cambria Math" panose="02040503050406030204" pitchFamily="18" charset="0"/>
                        <a:ea typeface="Calibri"/>
                        <a:cs typeface="Calibri"/>
                        <a:sym typeface="Calibri"/>
                      </a:rPr>
                      <m:t>𝑃</m:t>
                    </m:r>
                    <m:d>
                      <m:dPr>
                        <m:ctrlPr>
                          <a:rPr lang="es-MX" sz="2000" b="0" i="1" smtClean="0">
                            <a:solidFill>
                              <a:schemeClr val="dk1"/>
                            </a:solidFill>
                            <a:latin typeface="Cambria Math" panose="02040503050406030204" pitchFamily="18" charset="0"/>
                            <a:ea typeface="Calibri"/>
                            <a:cs typeface="Calibri"/>
                            <a:sym typeface="Calibri"/>
                          </a:rPr>
                        </m:ctrlPr>
                      </m:dPr>
                      <m:e>
                        <m:r>
                          <a:rPr lang="es-MX" sz="2000" b="0" i="1" smtClean="0">
                            <a:solidFill>
                              <a:schemeClr val="dk1"/>
                            </a:solidFill>
                            <a:latin typeface="Cambria Math" panose="02040503050406030204" pitchFamily="18" charset="0"/>
                            <a:ea typeface="Calibri"/>
                            <a:cs typeface="Calibri"/>
                            <a:sym typeface="Calibri"/>
                          </a:rPr>
                          <m:t>𝑋</m:t>
                        </m:r>
                        <m:r>
                          <a:rPr lang="es-CL" sz="2000" i="1">
                            <a:latin typeface="Cambria Math" panose="02040503050406030204" pitchFamily="18" charset="0"/>
                            <a:ea typeface="Cambria Math" panose="02040503050406030204" pitchFamily="18" charset="0"/>
                          </a:rPr>
                          <m:t>≥</m:t>
                        </m:r>
                        <m:r>
                          <a:rPr lang="es-MX" sz="2000" b="0" i="1" smtClean="0">
                            <a:solidFill>
                              <a:schemeClr val="dk1"/>
                            </a:solidFill>
                            <a:latin typeface="Cambria Math" panose="02040503050406030204" pitchFamily="18" charset="0"/>
                            <a:ea typeface="Calibri"/>
                            <a:cs typeface="Calibri"/>
                            <a:sym typeface="Calibri"/>
                          </a:rPr>
                          <m:t>0</m:t>
                        </m:r>
                      </m:e>
                    </m:d>
                  </m:oMath>
                </a14:m>
                <a:r>
                  <a:rPr lang="es-CL" sz="2000" dirty="0">
                    <a:solidFill>
                      <a:schemeClr val="dk1"/>
                    </a:solidFill>
                    <a:latin typeface="Calibri"/>
                    <a:ea typeface="Calibri"/>
                    <a:cs typeface="Calibri"/>
                    <a:sym typeface="Calibri"/>
                  </a:rPr>
                  <a:t>?</a:t>
                </a:r>
              </a:p>
              <a:p>
                <a:pPr marL="457200" lvl="0" indent="-342900" algn="l" rtl="0">
                  <a:spcBef>
                    <a:spcPts val="0"/>
                  </a:spcBef>
                  <a:spcAft>
                    <a:spcPts val="0"/>
                  </a:spcAft>
                  <a:buClr>
                    <a:schemeClr val="dk1"/>
                  </a:buClr>
                  <a:buSzPts val="1800"/>
                  <a:buFont typeface="Calibri"/>
                  <a:buAutoNum type="alphaLcPeriod"/>
                </a:pPr>
                <a:endParaRPr lang="es-CL" sz="20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lphaLcPeriod"/>
                </a:pPr>
                <a:endParaRPr lang="es-CL" sz="20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lphaLcPeriod"/>
                </a:pPr>
                <a:r>
                  <a:rPr lang="es-CL" sz="2000" dirty="0">
                    <a:solidFill>
                      <a:schemeClr val="dk1"/>
                    </a:solidFill>
                    <a:latin typeface="Calibri"/>
                    <a:ea typeface="Calibri"/>
                    <a:cs typeface="Calibri"/>
                    <a:sym typeface="Calibri"/>
                  </a:rPr>
                  <a:t>¿Cómo se puede plantear el cálculo de </a:t>
                </a:r>
                <a14:m>
                  <m:oMath xmlns:m="http://schemas.openxmlformats.org/officeDocument/2006/math">
                    <m:r>
                      <a:rPr lang="es-MX" sz="2000" b="0" i="1" smtClean="0">
                        <a:solidFill>
                          <a:schemeClr val="dk1"/>
                        </a:solidFill>
                        <a:latin typeface="Cambria Math" panose="02040503050406030204" pitchFamily="18" charset="0"/>
                        <a:ea typeface="Calibri"/>
                        <a:cs typeface="Calibri"/>
                        <a:sym typeface="Calibri"/>
                      </a:rPr>
                      <m:t>𝑃</m:t>
                    </m:r>
                    <m:d>
                      <m:dPr>
                        <m:ctrlPr>
                          <a:rPr lang="es-MX" sz="2000" b="0" i="1" smtClean="0">
                            <a:solidFill>
                              <a:schemeClr val="dk1"/>
                            </a:solidFill>
                            <a:latin typeface="Cambria Math" panose="02040503050406030204" pitchFamily="18" charset="0"/>
                            <a:ea typeface="Calibri"/>
                            <a:cs typeface="Calibri"/>
                            <a:sym typeface="Calibri"/>
                          </a:rPr>
                        </m:ctrlPr>
                      </m:dPr>
                      <m:e>
                        <m:r>
                          <a:rPr lang="es-MX" sz="2000" b="0" i="1" smtClean="0">
                            <a:solidFill>
                              <a:schemeClr val="dk1"/>
                            </a:solidFill>
                            <a:latin typeface="Cambria Math" panose="02040503050406030204" pitchFamily="18" charset="0"/>
                            <a:ea typeface="Calibri"/>
                            <a:cs typeface="Calibri"/>
                            <a:sym typeface="Calibri"/>
                          </a:rPr>
                          <m:t>𝑋</m:t>
                        </m:r>
                        <m:r>
                          <a:rPr lang="es-MX" sz="2000" b="0" i="1" smtClean="0">
                            <a:solidFill>
                              <a:schemeClr val="dk1"/>
                            </a:solidFill>
                            <a:latin typeface="Cambria Math" panose="02040503050406030204" pitchFamily="18" charset="0"/>
                            <a:ea typeface="Calibri"/>
                            <a:cs typeface="Calibri"/>
                            <a:sym typeface="Calibri"/>
                          </a:rPr>
                          <m:t>&gt;</m:t>
                        </m:r>
                        <m:r>
                          <a:rPr lang="es-MX" sz="2000" b="0" i="1" smtClean="0">
                            <a:solidFill>
                              <a:schemeClr val="dk1"/>
                            </a:solidFill>
                            <a:latin typeface="Cambria Math" panose="02040503050406030204" pitchFamily="18" charset="0"/>
                            <a:ea typeface="Calibri"/>
                            <a:cs typeface="Calibri"/>
                            <a:sym typeface="Calibri"/>
                          </a:rPr>
                          <m:t>0</m:t>
                        </m:r>
                      </m:e>
                    </m:d>
                  </m:oMath>
                </a14:m>
                <a:r>
                  <a:rPr lang="es-CL" sz="2000" dirty="0">
                    <a:solidFill>
                      <a:schemeClr val="dk1"/>
                    </a:solidFill>
                    <a:latin typeface="Calibri"/>
                    <a:ea typeface="Calibri"/>
                    <a:cs typeface="Calibri"/>
                    <a:sym typeface="Calibri"/>
                  </a:rPr>
                  <a:t>? </a:t>
                </a:r>
              </a:p>
              <a:p>
                <a:pPr marL="457200" lvl="0" indent="0" algn="l" rtl="0">
                  <a:spcBef>
                    <a:spcPts val="0"/>
                  </a:spcBef>
                  <a:spcAft>
                    <a:spcPts val="0"/>
                  </a:spcAft>
                  <a:buNone/>
                </a:pPr>
                <a:endParaRPr lang="es-CL" sz="1800" dirty="0">
                  <a:solidFill>
                    <a:schemeClr val="dk1"/>
                  </a:solidFill>
                  <a:latin typeface="Calibri"/>
                  <a:ea typeface="Calibri"/>
                  <a:cs typeface="Calibri"/>
                  <a:sym typeface="Calibri"/>
                </a:endParaRPr>
              </a:p>
              <a:p>
                <a:pPr marL="0" lvl="0" indent="0" algn="l" rtl="0">
                  <a:spcBef>
                    <a:spcPts val="0"/>
                  </a:spcBef>
                  <a:spcAft>
                    <a:spcPts val="0"/>
                  </a:spcAft>
                  <a:buNone/>
                </a:pPr>
                <a:endParaRPr lang="es-CL" sz="1800" dirty="0">
                  <a:solidFill>
                    <a:schemeClr val="dk1"/>
                  </a:solidFill>
                  <a:latin typeface="Calibri"/>
                  <a:ea typeface="Calibri"/>
                  <a:cs typeface="Calibri"/>
                  <a:sym typeface="Calibri"/>
                </a:endParaRPr>
              </a:p>
              <a:p>
                <a:pPr marL="457200" lvl="0" indent="0" algn="l" rtl="0">
                  <a:spcBef>
                    <a:spcPts val="0"/>
                  </a:spcBef>
                  <a:spcAft>
                    <a:spcPts val="0"/>
                  </a:spcAft>
                  <a:buNone/>
                </a:pPr>
                <a:endParaRPr sz="1800" dirty="0">
                  <a:solidFill>
                    <a:schemeClr val="dk1"/>
                  </a:solidFill>
                  <a:latin typeface="Calibri"/>
                  <a:ea typeface="Calibri"/>
                  <a:cs typeface="Calibri"/>
                  <a:sym typeface="Calibri"/>
                </a:endParaRPr>
              </a:p>
            </p:txBody>
          </p:sp>
        </mc:Choice>
        <mc:Fallback xmlns="">
          <p:sp>
            <p:nvSpPr>
              <p:cNvPr id="363" name="Google Shape;363;p60"/>
              <p:cNvSpPr txBox="1">
                <a:spLocks noRot="1" noChangeAspect="1" noMove="1" noResize="1" noEditPoints="1" noAdjustHandles="1" noChangeArrowheads="1" noChangeShapeType="1" noTextEdit="1"/>
              </p:cNvSpPr>
              <p:nvPr/>
            </p:nvSpPr>
            <p:spPr>
              <a:xfrm>
                <a:off x="520054" y="1362548"/>
                <a:ext cx="8103900" cy="3293051"/>
              </a:xfrm>
              <a:prstGeom prst="rect">
                <a:avLst/>
              </a:prstGeom>
              <a:blipFill>
                <a:blip r:embed="rId3"/>
                <a:stretch>
                  <a:fillRect/>
                </a:stretch>
              </a:blipFill>
              <a:ln>
                <a:noFill/>
              </a:ln>
            </p:spPr>
            <p:txBody>
              <a:bodyPr/>
              <a:lstStyle/>
              <a:p>
                <a:r>
                  <a:rPr lang="es-CL">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61"/>
          <p:cNvSpPr txBox="1"/>
          <p:nvPr/>
        </p:nvSpPr>
        <p:spPr>
          <a:xfrm>
            <a:off x="520429" y="335385"/>
            <a:ext cx="52998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¿Cómo calcular?</a:t>
            </a:r>
            <a:endParaRPr sz="3000" b="1" i="0" u="none" strike="noStrike" cap="none" dirty="0">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372" name="Google Shape;372;p61"/>
              <p:cNvSpPr txBox="1"/>
              <p:nvPr/>
            </p:nvSpPr>
            <p:spPr>
              <a:xfrm>
                <a:off x="520054" y="1362548"/>
                <a:ext cx="8103900" cy="3055165"/>
              </a:xfrm>
              <a:prstGeom prst="rect">
                <a:avLst/>
              </a:prstGeom>
              <a:noFill/>
              <a:ln>
                <a:noFill/>
              </a:ln>
            </p:spPr>
            <p:txBody>
              <a:bodyPr spcFirstLastPara="1" wrap="square" lIns="68575" tIns="34275" rIns="68575" bIns="34275" anchor="t" anchorCtr="0">
                <a:spAutoFit/>
              </a:bodyPr>
              <a:lstStyle/>
              <a:p>
                <a:pPr marL="457200" lvl="0" indent="-342900" algn="l" rtl="0">
                  <a:spcBef>
                    <a:spcPts val="0"/>
                  </a:spcBef>
                  <a:spcAft>
                    <a:spcPts val="0"/>
                  </a:spcAft>
                  <a:buClr>
                    <a:schemeClr val="dk1"/>
                  </a:buClr>
                  <a:buSzPts val="1800"/>
                  <a:buFont typeface="Calibri"/>
                  <a:buAutoNum type="alphaLcPeriod"/>
                </a:pPr>
                <a:r>
                  <a:rPr lang="ar-AE" sz="1800" dirty="0">
                    <a:solidFill>
                      <a:schemeClr val="dk1"/>
                    </a:solidFill>
                    <a:latin typeface="Calibri"/>
                    <a:ea typeface="Calibri"/>
                    <a:cs typeface="Calibri"/>
                    <a:sym typeface="Calibri"/>
                  </a:rPr>
                  <a:t> </a:t>
                </a:r>
                <a14:m>
                  <m:oMath xmlns:m="http://schemas.openxmlformats.org/officeDocument/2006/math">
                    <m:r>
                      <a:rPr lang="ar-AE" sz="1800" b="0" i="1" smtClean="0">
                        <a:solidFill>
                          <a:schemeClr val="dk1"/>
                        </a:solidFill>
                        <a:latin typeface="Cambria Math" panose="02040503050406030204" pitchFamily="18" charset="0"/>
                        <a:ea typeface="Calibri"/>
                        <a:cs typeface="Calibri"/>
                        <a:sym typeface="Calibri"/>
                      </a:rPr>
                      <m:t>𝑃</m:t>
                    </m:r>
                    <m:d>
                      <m:dPr>
                        <m:ctrlPr>
                          <a:rPr lang="ar-AE" sz="1800" b="0" i="1" smtClean="0">
                            <a:solidFill>
                              <a:schemeClr val="dk1"/>
                            </a:solidFill>
                            <a:latin typeface="Cambria Math" panose="02040503050406030204" pitchFamily="18" charset="0"/>
                            <a:ea typeface="Calibri"/>
                            <a:cs typeface="Calibri"/>
                            <a:sym typeface="Calibri"/>
                          </a:rPr>
                        </m:ctrlPr>
                      </m:dPr>
                      <m:e>
                        <m:r>
                          <a:rPr lang="ar-AE" sz="1800" b="0" i="1" smtClean="0">
                            <a:solidFill>
                              <a:schemeClr val="dk1"/>
                            </a:solidFill>
                            <a:latin typeface="Cambria Math" panose="02040503050406030204" pitchFamily="18" charset="0"/>
                            <a:ea typeface="Calibri"/>
                            <a:cs typeface="Calibri"/>
                            <a:sym typeface="Calibri"/>
                          </a:rPr>
                          <m:t>𝑋</m:t>
                        </m:r>
                        <m:r>
                          <a:rPr lang="ar-AE" sz="1800" b="0" i="1" smtClean="0">
                            <a:solidFill>
                              <a:schemeClr val="dk1"/>
                            </a:solidFill>
                            <a:latin typeface="Cambria Math" panose="02040503050406030204" pitchFamily="18" charset="0"/>
                            <a:ea typeface="Calibri"/>
                            <a:cs typeface="Calibri"/>
                            <a:sym typeface="Calibri"/>
                          </a:rPr>
                          <m:t>=</m:t>
                        </m:r>
                        <m:r>
                          <a:rPr lang="ar-AE" sz="1800" b="0" i="1" smtClean="0">
                            <a:solidFill>
                              <a:schemeClr val="dk1"/>
                            </a:solidFill>
                            <a:latin typeface="Cambria Math" panose="02040503050406030204" pitchFamily="18" charset="0"/>
                            <a:ea typeface="Calibri"/>
                            <a:cs typeface="Calibri"/>
                            <a:sym typeface="Calibri"/>
                          </a:rPr>
                          <m:t>20</m:t>
                        </m:r>
                      </m:e>
                    </m:d>
                    <m:r>
                      <a:rPr lang="ar-AE" sz="1800" b="0" i="1" smtClean="0">
                        <a:solidFill>
                          <a:schemeClr val="dk1"/>
                        </a:solidFill>
                        <a:latin typeface="Cambria Math" panose="02040503050406030204" pitchFamily="18" charset="0"/>
                        <a:ea typeface="Calibri"/>
                        <a:cs typeface="Calibri"/>
                        <a:sym typeface="Calibri"/>
                      </a:rPr>
                      <m:t>=</m:t>
                    </m:r>
                    <m:d>
                      <m:dPr>
                        <m:ctrlPr>
                          <a:rPr lang="ar-AE" sz="1800" i="1" smtClean="0">
                            <a:solidFill>
                              <a:schemeClr val="dk1"/>
                            </a:solidFill>
                            <a:latin typeface="Cambria Math" panose="02040503050406030204" pitchFamily="18" charset="0"/>
                            <a:sym typeface="Calibri"/>
                          </a:rPr>
                        </m:ctrlPr>
                      </m:dPr>
                      <m:e>
                        <m:m>
                          <m:mPr>
                            <m:plcHide m:val="on"/>
                            <m:mcs>
                              <m:mc>
                                <m:mcPr>
                                  <m:count m:val="1"/>
                                  <m:mcJc m:val="center"/>
                                </m:mcPr>
                              </m:mc>
                            </m:mcs>
                            <m:ctrlPr>
                              <a:rPr lang="ar-AE" sz="1800" i="1">
                                <a:solidFill>
                                  <a:schemeClr val="dk1"/>
                                </a:solidFill>
                                <a:latin typeface="Cambria Math" panose="02040503050406030204" pitchFamily="18" charset="0"/>
                                <a:sym typeface="Calibri"/>
                              </a:rPr>
                            </m:ctrlPr>
                          </m:mPr>
                          <m:mr>
                            <m:e>
                              <m:r>
                                <a:rPr lang="ar-AE" sz="1800" b="0" i="1" smtClean="0">
                                  <a:solidFill>
                                    <a:schemeClr val="dk1"/>
                                  </a:solidFill>
                                  <a:latin typeface="Cambria Math" panose="02040503050406030204" pitchFamily="18" charset="0"/>
                                  <a:sym typeface="Calibri"/>
                                </a:rPr>
                                <m:t>30</m:t>
                              </m:r>
                            </m:e>
                          </m:mr>
                          <m:mr>
                            <m:e>
                              <m:r>
                                <a:rPr lang="ar-AE" sz="1800" b="0" i="1" smtClean="0">
                                  <a:solidFill>
                                    <a:schemeClr val="dk1"/>
                                  </a:solidFill>
                                  <a:latin typeface="Cambria Math" panose="02040503050406030204" pitchFamily="18" charset="0"/>
                                  <a:sym typeface="Calibri"/>
                                </a:rPr>
                                <m:t>20</m:t>
                              </m:r>
                            </m:e>
                          </m:mr>
                        </m:m>
                      </m:e>
                    </m:d>
                    <m:r>
                      <a:rPr lang="ar-AE" sz="1800" i="1">
                        <a:solidFill>
                          <a:schemeClr val="dk1"/>
                        </a:solidFill>
                        <a:latin typeface="Cambria Math" panose="02040503050406030204" pitchFamily="18" charset="0"/>
                        <a:sym typeface="Calibri"/>
                      </a:rPr>
                      <m:t>⋅</m:t>
                    </m:r>
                    <m:sSup>
                      <m:sSupPr>
                        <m:ctrlPr>
                          <a:rPr lang="ar-AE" sz="1800" b="0" i="1" smtClean="0">
                            <a:solidFill>
                              <a:schemeClr val="dk1"/>
                            </a:solidFill>
                            <a:latin typeface="Cambria Math" panose="02040503050406030204" pitchFamily="18" charset="0"/>
                            <a:sym typeface="Calibri"/>
                          </a:rPr>
                        </m:ctrlPr>
                      </m:sSupPr>
                      <m:e>
                        <m:d>
                          <m:dPr>
                            <m:ctrlPr>
                              <a:rPr lang="ar-AE" sz="1800" i="1">
                                <a:solidFill>
                                  <a:schemeClr val="dk1"/>
                                </a:solidFill>
                                <a:latin typeface="Cambria Math" panose="02040503050406030204" pitchFamily="18" charset="0"/>
                                <a:sym typeface="Calibri"/>
                              </a:rPr>
                            </m:ctrlPr>
                          </m:dPr>
                          <m:e>
                            <m:f>
                              <m:fPr>
                                <m:ctrlPr>
                                  <a:rPr lang="ar-AE" sz="1800" i="1">
                                    <a:solidFill>
                                      <a:schemeClr val="dk1"/>
                                    </a:solidFill>
                                    <a:latin typeface="Cambria Math" panose="02040503050406030204" pitchFamily="18" charset="0"/>
                                    <a:sym typeface="Calibri"/>
                                  </a:rPr>
                                </m:ctrlPr>
                              </m:fPr>
                              <m:num>
                                <m:r>
                                  <a:rPr lang="ar-AE" sz="1800" i="1">
                                    <a:solidFill>
                                      <a:schemeClr val="dk1"/>
                                    </a:solidFill>
                                    <a:latin typeface="Cambria Math" panose="02040503050406030204" pitchFamily="18" charset="0"/>
                                    <a:sym typeface="Calibri"/>
                                  </a:rPr>
                                  <m:t>5</m:t>
                                </m:r>
                              </m:num>
                              <m:den>
                                <m:r>
                                  <a:rPr lang="ar-AE" sz="1800" i="1">
                                    <a:solidFill>
                                      <a:schemeClr val="dk1"/>
                                    </a:solidFill>
                                    <a:latin typeface="Cambria Math" panose="02040503050406030204" pitchFamily="18" charset="0"/>
                                    <a:sym typeface="Calibri"/>
                                  </a:rPr>
                                  <m:t>6</m:t>
                                </m:r>
                              </m:den>
                            </m:f>
                          </m:e>
                        </m:d>
                      </m:e>
                      <m:sup>
                        <m:r>
                          <a:rPr lang="ar-AE" sz="1800" b="0" i="1" smtClean="0">
                            <a:solidFill>
                              <a:schemeClr val="dk1"/>
                            </a:solidFill>
                            <a:latin typeface="Cambria Math" panose="02040503050406030204" pitchFamily="18" charset="0"/>
                            <a:sym typeface="Calibri"/>
                          </a:rPr>
                          <m:t>20</m:t>
                        </m:r>
                      </m:sup>
                    </m:sSup>
                    <m:r>
                      <a:rPr lang="ar-AE" sz="1800" i="1">
                        <a:solidFill>
                          <a:schemeClr val="dk1"/>
                        </a:solidFill>
                        <a:latin typeface="Cambria Math" panose="02040503050406030204" pitchFamily="18" charset="0"/>
                        <a:sym typeface="Calibri"/>
                      </a:rPr>
                      <m:t>⋅</m:t>
                    </m:r>
                    <m:sSup>
                      <m:sSupPr>
                        <m:ctrlPr>
                          <a:rPr lang="ar-AE" sz="1800" i="1">
                            <a:solidFill>
                              <a:schemeClr val="dk1"/>
                            </a:solidFill>
                            <a:latin typeface="Cambria Math" panose="02040503050406030204" pitchFamily="18" charset="0"/>
                            <a:sym typeface="Calibri"/>
                          </a:rPr>
                        </m:ctrlPr>
                      </m:sSupPr>
                      <m:e>
                        <m:d>
                          <m:dPr>
                            <m:ctrlPr>
                              <a:rPr lang="ar-AE" sz="1800" i="1">
                                <a:solidFill>
                                  <a:schemeClr val="dk1"/>
                                </a:solidFill>
                                <a:latin typeface="Cambria Math" panose="02040503050406030204" pitchFamily="18" charset="0"/>
                                <a:sym typeface="Calibri"/>
                              </a:rPr>
                            </m:ctrlPr>
                          </m:dPr>
                          <m:e>
                            <m:f>
                              <m:fPr>
                                <m:ctrlPr>
                                  <a:rPr lang="ar-AE" sz="1800" i="1">
                                    <a:solidFill>
                                      <a:schemeClr val="dk1"/>
                                    </a:solidFill>
                                    <a:latin typeface="Cambria Math" panose="02040503050406030204" pitchFamily="18" charset="0"/>
                                    <a:sym typeface="Calibri"/>
                                  </a:rPr>
                                </m:ctrlPr>
                              </m:fPr>
                              <m:num>
                                <m:r>
                                  <a:rPr lang="ar-AE" sz="1800" i="1">
                                    <a:solidFill>
                                      <a:schemeClr val="dk1"/>
                                    </a:solidFill>
                                    <a:latin typeface="Cambria Math" panose="02040503050406030204" pitchFamily="18" charset="0"/>
                                    <a:sym typeface="Calibri"/>
                                  </a:rPr>
                                  <m:t>1</m:t>
                                </m:r>
                              </m:num>
                              <m:den>
                                <m:r>
                                  <a:rPr lang="ar-AE" sz="1800" i="1">
                                    <a:solidFill>
                                      <a:schemeClr val="dk1"/>
                                    </a:solidFill>
                                    <a:latin typeface="Cambria Math" panose="02040503050406030204" pitchFamily="18" charset="0"/>
                                    <a:sym typeface="Calibri"/>
                                  </a:rPr>
                                  <m:t>6</m:t>
                                </m:r>
                              </m:den>
                            </m:f>
                          </m:e>
                        </m:d>
                      </m:e>
                      <m:sup>
                        <m:r>
                          <a:rPr lang="ar-AE" sz="1800" b="0" i="1" smtClean="0">
                            <a:solidFill>
                              <a:schemeClr val="dk1"/>
                            </a:solidFill>
                            <a:latin typeface="Cambria Math" panose="02040503050406030204" pitchFamily="18" charset="0"/>
                            <a:sym typeface="Calibri"/>
                          </a:rPr>
                          <m:t>10</m:t>
                        </m:r>
                      </m:sup>
                    </m:sSup>
                  </m:oMath>
                </a14:m>
                <a:endParaRPr lang="ar-AE" sz="18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lphaLcPeriod"/>
                </a:pPr>
                <a:endParaRPr lang="ar-AE" sz="18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lphaLcPeriod"/>
                </a:pPr>
                <a:r>
                  <a:rPr lang="ar-AE" sz="1800" dirty="0">
                    <a:solidFill>
                      <a:schemeClr val="dk1"/>
                    </a:solidFill>
                    <a:latin typeface="Calibri"/>
                    <a:ea typeface="Calibri"/>
                    <a:cs typeface="Calibri"/>
                    <a:sym typeface="Calibri"/>
                  </a:rPr>
                  <a:t> ¿</a:t>
                </a:r>
                <a:r>
                  <a:rPr lang="es-CL" sz="1800" dirty="0">
                    <a:solidFill>
                      <a:schemeClr val="dk1"/>
                    </a:solidFill>
                    <a:latin typeface="Calibri"/>
                    <a:ea typeface="Calibri"/>
                    <a:cs typeface="Calibri"/>
                    <a:sym typeface="Calibri"/>
                  </a:rPr>
                  <a:t>Cómo se puede plantear el cálculo de </a:t>
                </a:r>
                <a14:m>
                  <m:oMath xmlns:m="http://schemas.openxmlformats.org/officeDocument/2006/math">
                    <m:r>
                      <a:rPr lang="es-CL" sz="1800" b="0" i="1" smtClean="0">
                        <a:solidFill>
                          <a:schemeClr val="dk1"/>
                        </a:solidFill>
                        <a:latin typeface="Cambria Math" panose="02040503050406030204" pitchFamily="18" charset="0"/>
                        <a:ea typeface="Calibri"/>
                        <a:cs typeface="Calibri"/>
                        <a:sym typeface="Calibri"/>
                      </a:rPr>
                      <m:t>𝑃</m:t>
                    </m:r>
                    <m:d>
                      <m:dPr>
                        <m:ctrlPr>
                          <a:rPr lang="ar-AE" sz="1800" b="0" i="1" smtClean="0">
                            <a:solidFill>
                              <a:schemeClr val="dk1"/>
                            </a:solidFill>
                            <a:latin typeface="Cambria Math" panose="02040503050406030204" pitchFamily="18" charset="0"/>
                            <a:ea typeface="Calibri"/>
                            <a:cs typeface="Calibri"/>
                            <a:sym typeface="Calibri"/>
                          </a:rPr>
                        </m:ctrlPr>
                      </m:dPr>
                      <m:e>
                        <m:r>
                          <a:rPr lang="ar-AE" sz="1800" b="0" i="1" smtClean="0">
                            <a:solidFill>
                              <a:schemeClr val="dk1"/>
                            </a:solidFill>
                            <a:latin typeface="Cambria Math" panose="02040503050406030204" pitchFamily="18" charset="0"/>
                            <a:ea typeface="Calibri"/>
                            <a:cs typeface="Calibri"/>
                            <a:sym typeface="Calibri"/>
                          </a:rPr>
                          <m:t>𝑋</m:t>
                        </m:r>
                        <m:r>
                          <a:rPr lang="ar-AE" sz="1800" i="1">
                            <a:latin typeface="Cambria Math" panose="02040503050406030204" pitchFamily="18" charset="0"/>
                            <a:ea typeface="Cambria Math" panose="02040503050406030204" pitchFamily="18" charset="0"/>
                          </a:rPr>
                          <m:t>≥</m:t>
                        </m:r>
                        <m:r>
                          <a:rPr lang="ar-AE" sz="1800" b="0" i="1" smtClean="0">
                            <a:solidFill>
                              <a:schemeClr val="dk1"/>
                            </a:solidFill>
                            <a:latin typeface="Cambria Math" panose="02040503050406030204" pitchFamily="18" charset="0"/>
                            <a:ea typeface="Calibri"/>
                            <a:cs typeface="Calibri"/>
                            <a:sym typeface="Calibri"/>
                          </a:rPr>
                          <m:t>0</m:t>
                        </m:r>
                      </m:e>
                    </m:d>
                  </m:oMath>
                </a14:m>
                <a:r>
                  <a:rPr lang="ar-AE" sz="1800" dirty="0">
                    <a:solidFill>
                      <a:schemeClr val="dk1"/>
                    </a:solidFill>
                    <a:latin typeface="Calibri"/>
                    <a:ea typeface="Calibri"/>
                    <a:cs typeface="Calibri"/>
                    <a:sym typeface="Calibri"/>
                  </a:rPr>
                  <a:t>?</a:t>
                </a:r>
                <a:endParaRPr lang="es-MX" sz="18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lphaLcPeriod"/>
                </a:pPr>
                <a:endParaRPr lang="ar-AE" sz="18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lphaLcPeriod"/>
                </a:pPr>
                <a:endParaRPr lang="ar-AE" sz="18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lphaLcPeriod"/>
                </a:pPr>
                <a:endParaRPr lang="ar-AE" sz="1800" dirty="0">
                  <a:solidFill>
                    <a:schemeClr val="dk1"/>
                  </a:solidFill>
                  <a:latin typeface="Calibri"/>
                  <a:ea typeface="Calibri"/>
                  <a:cs typeface="Calibri"/>
                  <a:sym typeface="Calibri"/>
                </a:endParaRPr>
              </a:p>
              <a:p>
                <a:pPr marL="457200" lvl="0" indent="-342900" algn="l" rtl="0">
                  <a:spcBef>
                    <a:spcPts val="0"/>
                  </a:spcBef>
                  <a:spcAft>
                    <a:spcPts val="0"/>
                  </a:spcAft>
                  <a:buClr>
                    <a:schemeClr val="dk1"/>
                  </a:buClr>
                  <a:buSzPts val="1800"/>
                  <a:buFont typeface="Calibri"/>
                  <a:buAutoNum type="alphaLcPeriod"/>
                </a:pPr>
                <a:r>
                  <a:rPr lang="ar-AE" sz="1800" dirty="0">
                    <a:solidFill>
                      <a:schemeClr val="dk1"/>
                    </a:solidFill>
                    <a:latin typeface="Calibri"/>
                    <a:ea typeface="Calibri"/>
                    <a:cs typeface="Calibri"/>
                    <a:sym typeface="Calibri"/>
                  </a:rPr>
                  <a:t>¿</a:t>
                </a:r>
                <a:r>
                  <a:rPr lang="es-CL" sz="1800" dirty="0">
                    <a:solidFill>
                      <a:schemeClr val="dk1"/>
                    </a:solidFill>
                    <a:latin typeface="Calibri"/>
                    <a:ea typeface="Calibri"/>
                    <a:cs typeface="Calibri"/>
                    <a:sym typeface="Calibri"/>
                  </a:rPr>
                  <a:t>Cómo se puede plantear el cálculo de </a:t>
                </a:r>
                <a14:m>
                  <m:oMath xmlns:m="http://schemas.openxmlformats.org/officeDocument/2006/math">
                    <m:r>
                      <a:rPr lang="es-CL" sz="1800" b="0" i="1" smtClean="0">
                        <a:solidFill>
                          <a:schemeClr val="dk1"/>
                        </a:solidFill>
                        <a:latin typeface="Cambria Math" panose="02040503050406030204" pitchFamily="18" charset="0"/>
                        <a:ea typeface="Calibri"/>
                        <a:cs typeface="Calibri"/>
                        <a:sym typeface="Calibri"/>
                      </a:rPr>
                      <m:t>𝑃</m:t>
                    </m:r>
                    <m:d>
                      <m:dPr>
                        <m:ctrlPr>
                          <a:rPr lang="ar-AE" sz="1800" b="0" i="1" smtClean="0">
                            <a:solidFill>
                              <a:schemeClr val="dk1"/>
                            </a:solidFill>
                            <a:latin typeface="Cambria Math" panose="02040503050406030204" pitchFamily="18" charset="0"/>
                            <a:ea typeface="Calibri"/>
                            <a:cs typeface="Calibri"/>
                            <a:sym typeface="Calibri"/>
                          </a:rPr>
                        </m:ctrlPr>
                      </m:dPr>
                      <m:e>
                        <m:r>
                          <a:rPr lang="ar-AE" sz="1800" b="0" i="1" smtClean="0">
                            <a:solidFill>
                              <a:schemeClr val="dk1"/>
                            </a:solidFill>
                            <a:latin typeface="Cambria Math" panose="02040503050406030204" pitchFamily="18" charset="0"/>
                            <a:ea typeface="Calibri"/>
                            <a:cs typeface="Calibri"/>
                            <a:sym typeface="Calibri"/>
                          </a:rPr>
                          <m:t>𝑋</m:t>
                        </m:r>
                        <m:r>
                          <a:rPr lang="ar-AE" sz="1800" b="0" i="1" smtClean="0">
                            <a:solidFill>
                              <a:schemeClr val="dk1"/>
                            </a:solidFill>
                            <a:latin typeface="Cambria Math" panose="02040503050406030204" pitchFamily="18" charset="0"/>
                            <a:ea typeface="Calibri"/>
                            <a:cs typeface="Calibri"/>
                            <a:sym typeface="Calibri"/>
                          </a:rPr>
                          <m:t>&gt;</m:t>
                        </m:r>
                        <m:r>
                          <a:rPr lang="ar-AE" sz="1800" b="0" i="1" smtClean="0">
                            <a:solidFill>
                              <a:schemeClr val="dk1"/>
                            </a:solidFill>
                            <a:latin typeface="Cambria Math" panose="02040503050406030204" pitchFamily="18" charset="0"/>
                            <a:ea typeface="Calibri"/>
                            <a:cs typeface="Calibri"/>
                            <a:sym typeface="Calibri"/>
                          </a:rPr>
                          <m:t>0</m:t>
                        </m:r>
                      </m:e>
                    </m:d>
                  </m:oMath>
                </a14:m>
                <a:r>
                  <a:rPr lang="ar-AE" sz="1800" dirty="0">
                    <a:solidFill>
                      <a:schemeClr val="dk1"/>
                    </a:solidFill>
                    <a:latin typeface="Calibri"/>
                    <a:ea typeface="Calibri"/>
                    <a:cs typeface="Calibri"/>
                    <a:sym typeface="Calibri"/>
                  </a:rPr>
                  <a:t>? </a:t>
                </a:r>
              </a:p>
              <a:p>
                <a:pPr marL="457200" lvl="0" indent="0" algn="l" rtl="0">
                  <a:spcBef>
                    <a:spcPts val="0"/>
                  </a:spcBef>
                  <a:spcAft>
                    <a:spcPts val="0"/>
                  </a:spcAft>
                  <a:buNone/>
                </a:pPr>
                <a:endParaRPr lang="ar-AE" sz="1800" dirty="0">
                  <a:solidFill>
                    <a:schemeClr val="dk1"/>
                  </a:solidFill>
                  <a:latin typeface="Calibri"/>
                  <a:ea typeface="Calibri"/>
                  <a:cs typeface="Calibri"/>
                  <a:sym typeface="Calibri"/>
                </a:endParaRPr>
              </a:p>
              <a:p>
                <a:pPr marL="0" lvl="0" indent="0" algn="l" rtl="0">
                  <a:spcBef>
                    <a:spcPts val="0"/>
                  </a:spcBef>
                  <a:spcAft>
                    <a:spcPts val="0"/>
                  </a:spcAft>
                  <a:buNone/>
                </a:pPr>
                <a:endParaRPr lang="ar-AE" sz="1800" dirty="0">
                  <a:solidFill>
                    <a:schemeClr val="dk1"/>
                  </a:solidFill>
                  <a:latin typeface="Calibri"/>
                  <a:ea typeface="Calibri"/>
                  <a:cs typeface="Calibri"/>
                  <a:sym typeface="Calibri"/>
                </a:endParaRPr>
              </a:p>
              <a:p>
                <a:pPr marL="457200" lvl="0" indent="0" algn="l" rtl="0">
                  <a:spcBef>
                    <a:spcPts val="0"/>
                  </a:spcBef>
                  <a:spcAft>
                    <a:spcPts val="0"/>
                  </a:spcAft>
                  <a:buNone/>
                </a:pPr>
                <a:endParaRPr sz="1800" dirty="0">
                  <a:solidFill>
                    <a:schemeClr val="dk1"/>
                  </a:solidFill>
                  <a:latin typeface="Calibri"/>
                  <a:ea typeface="Calibri"/>
                  <a:cs typeface="Calibri"/>
                  <a:sym typeface="Calibri"/>
                </a:endParaRPr>
              </a:p>
            </p:txBody>
          </p:sp>
        </mc:Choice>
        <mc:Fallback xmlns="">
          <p:sp>
            <p:nvSpPr>
              <p:cNvPr id="372" name="Google Shape;372;p61"/>
              <p:cNvSpPr txBox="1">
                <a:spLocks noRot="1" noChangeAspect="1" noMove="1" noResize="1" noEditPoints="1" noAdjustHandles="1" noChangeArrowheads="1" noChangeShapeType="1" noTextEdit="1"/>
              </p:cNvSpPr>
              <p:nvPr/>
            </p:nvSpPr>
            <p:spPr>
              <a:xfrm>
                <a:off x="520054" y="1362548"/>
                <a:ext cx="8103900" cy="3055165"/>
              </a:xfrm>
              <a:prstGeom prst="rect">
                <a:avLst/>
              </a:prstGeom>
              <a:blipFill>
                <a:blip r:embed="rId3"/>
                <a:stretch>
                  <a:fillRect l="-902"/>
                </a:stretch>
              </a:blipFill>
              <a:ln>
                <a:noFill/>
              </a:ln>
            </p:spPr>
            <p:txBody>
              <a:bodyPr/>
              <a:lstStyle/>
              <a:p>
                <a:r>
                  <a:rPr lang="es-CL">
                    <a:noFill/>
                  </a:rPr>
                  <a:t> </a:t>
                </a:r>
              </a:p>
            </p:txBody>
          </p:sp>
        </mc:Fallback>
      </mc:AlternateContent>
      <p:sp>
        <p:nvSpPr>
          <p:cNvPr id="378" name="Google Shape;378;p61"/>
          <p:cNvSpPr/>
          <p:nvPr/>
        </p:nvSpPr>
        <p:spPr>
          <a:xfrm>
            <a:off x="158825" y="2625868"/>
            <a:ext cx="8977800" cy="407774"/>
          </a:xfrm>
          <a:prstGeom prst="roundRect">
            <a:avLst>
              <a:gd name="adj" fmla="val 16667"/>
            </a:avLst>
          </a:prstGeom>
          <a:noFill/>
          <a:ln w="38100" cap="flat" cmpd="sng">
            <a:solidFill>
              <a:srgbClr val="7FB5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61"/>
          <p:cNvSpPr/>
          <p:nvPr/>
        </p:nvSpPr>
        <p:spPr>
          <a:xfrm>
            <a:off x="336900" y="3749724"/>
            <a:ext cx="8470200" cy="508200"/>
          </a:xfrm>
          <a:prstGeom prst="roundRect">
            <a:avLst>
              <a:gd name="adj" fmla="val 16667"/>
            </a:avLst>
          </a:prstGeom>
          <a:noFill/>
          <a:ln w="38100" cap="flat" cmpd="sng">
            <a:solidFill>
              <a:srgbClr val="7FB59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mc:AlternateContent xmlns:mc="http://schemas.openxmlformats.org/markup-compatibility/2006" xmlns:a14="http://schemas.microsoft.com/office/drawing/2010/main">
        <mc:Choice Requires="a14">
          <p:sp>
            <p:nvSpPr>
              <p:cNvPr id="2" name="Google Shape;372;p61">
                <a:extLst>
                  <a:ext uri="{FF2B5EF4-FFF2-40B4-BE49-F238E27FC236}">
                    <a16:creationId xmlns:a16="http://schemas.microsoft.com/office/drawing/2014/main" id="{19AD39A0-7A7C-EDE2-04F7-19C61BAF4F77}"/>
                  </a:ext>
                </a:extLst>
              </p:cNvPr>
              <p:cNvSpPr txBox="1"/>
              <p:nvPr/>
            </p:nvSpPr>
            <p:spPr>
              <a:xfrm>
                <a:off x="158825" y="2718201"/>
                <a:ext cx="9036612" cy="223108"/>
              </a:xfrm>
              <a:prstGeom prst="rect">
                <a:avLst/>
              </a:prstGeom>
              <a:noFill/>
              <a:ln>
                <a:noFill/>
              </a:ln>
            </p:spPr>
            <p:txBody>
              <a:bodyPr spcFirstLastPara="1" wrap="square" lIns="68575" tIns="34275" rIns="68575" bIns="34275" anchor="t" anchorCtr="0">
                <a:spAutoFit/>
              </a:bodyPr>
              <a:lstStyle/>
              <a:p>
                <a:pPr marL="114300" lvl="0">
                  <a:buClr>
                    <a:schemeClr val="dk1"/>
                  </a:buClr>
                  <a:buSzPts val="1800"/>
                </a:pPr>
                <a14:m>
                  <m:oMath xmlns:m="http://schemas.openxmlformats.org/officeDocument/2006/math">
                    <m:r>
                      <a:rPr lang="es-CL" sz="1000" i="1" smtClean="0">
                        <a:solidFill>
                          <a:schemeClr val="dk1"/>
                        </a:solidFill>
                        <a:latin typeface="Cambria Math" panose="02040503050406030204" pitchFamily="18" charset="0"/>
                        <a:ea typeface="Calibri"/>
                        <a:cs typeface="Calibri"/>
                        <a:sym typeface="Calibri"/>
                      </a:rPr>
                      <m:t>𝑃</m:t>
                    </m:r>
                    <m:d>
                      <m:dPr>
                        <m:ctrlPr>
                          <a:rPr lang="ar-AE" sz="1000" i="1">
                            <a:solidFill>
                              <a:schemeClr val="dk1"/>
                            </a:solidFill>
                            <a:latin typeface="Cambria Math" panose="02040503050406030204" pitchFamily="18" charset="0"/>
                            <a:ea typeface="Calibri"/>
                            <a:cs typeface="Calibri"/>
                            <a:sym typeface="Calibri"/>
                          </a:rPr>
                        </m:ctrlPr>
                      </m:dPr>
                      <m:e>
                        <m:r>
                          <a:rPr lang="ar-AE" sz="1000" i="1">
                            <a:solidFill>
                              <a:schemeClr val="dk1"/>
                            </a:solidFill>
                            <a:latin typeface="Cambria Math" panose="02040503050406030204" pitchFamily="18" charset="0"/>
                            <a:ea typeface="Calibri"/>
                            <a:cs typeface="Calibri"/>
                            <a:sym typeface="Calibri"/>
                          </a:rPr>
                          <m:t>𝑋</m:t>
                        </m:r>
                        <m:r>
                          <a:rPr lang="ar-AE" sz="1000" i="1">
                            <a:latin typeface="Cambria Math" panose="02040503050406030204" pitchFamily="18" charset="0"/>
                            <a:ea typeface="Cambria Math" panose="02040503050406030204" pitchFamily="18" charset="0"/>
                          </a:rPr>
                          <m:t>≥</m:t>
                        </m:r>
                        <m:r>
                          <a:rPr lang="ar-AE" sz="1000" i="1">
                            <a:solidFill>
                              <a:schemeClr val="dk1"/>
                            </a:solidFill>
                            <a:latin typeface="Cambria Math" panose="02040503050406030204" pitchFamily="18" charset="0"/>
                            <a:ea typeface="Calibri"/>
                            <a:cs typeface="Calibri"/>
                            <a:sym typeface="Calibri"/>
                          </a:rPr>
                          <m:t>0</m:t>
                        </m:r>
                      </m:e>
                    </m:d>
                    <m:r>
                      <a:rPr lang="es-MX" sz="1000" b="0" i="1" smtClean="0">
                        <a:solidFill>
                          <a:schemeClr val="dk1"/>
                        </a:solidFill>
                        <a:latin typeface="Cambria Math" panose="02040503050406030204" pitchFamily="18" charset="0"/>
                        <a:ea typeface="Calibri"/>
                        <a:cs typeface="Calibri"/>
                        <a:sym typeface="Calibri"/>
                      </a:rPr>
                      <m:t>=</m:t>
                    </m:r>
                    <m:r>
                      <a:rPr lang="es-MX" sz="1000" b="0" i="1" smtClean="0">
                        <a:solidFill>
                          <a:schemeClr val="dk1"/>
                        </a:solidFill>
                        <a:latin typeface="Cambria Math" panose="02040503050406030204" pitchFamily="18" charset="0"/>
                        <a:ea typeface="Calibri"/>
                        <a:cs typeface="Calibri"/>
                        <a:sym typeface="Calibri"/>
                      </a:rPr>
                      <m:t>𝑃</m:t>
                    </m:r>
                    <m:d>
                      <m:dPr>
                        <m:ctrlPr>
                          <a:rPr lang="es-MX" sz="1000" b="0" i="1" smtClean="0">
                            <a:solidFill>
                              <a:schemeClr val="dk1"/>
                            </a:solidFill>
                            <a:latin typeface="Cambria Math" panose="02040503050406030204" pitchFamily="18" charset="0"/>
                            <a:ea typeface="Calibri"/>
                            <a:cs typeface="Calibri"/>
                            <a:sym typeface="Calibri"/>
                          </a:rPr>
                        </m:ctrlPr>
                      </m:dPr>
                      <m:e>
                        <m:r>
                          <a:rPr lang="es-MX" sz="1000" b="0" i="1" smtClean="0">
                            <a:solidFill>
                              <a:schemeClr val="dk1"/>
                            </a:solidFill>
                            <a:latin typeface="Cambria Math" panose="02040503050406030204" pitchFamily="18" charset="0"/>
                            <a:ea typeface="Calibri"/>
                            <a:cs typeface="Calibri"/>
                            <a:sym typeface="Calibri"/>
                          </a:rPr>
                          <m:t>𝑋</m:t>
                        </m:r>
                        <m:r>
                          <a:rPr lang="es-MX" sz="1000" b="0" i="1" smtClean="0">
                            <a:solidFill>
                              <a:schemeClr val="dk1"/>
                            </a:solidFill>
                            <a:latin typeface="Cambria Math" panose="02040503050406030204" pitchFamily="18" charset="0"/>
                            <a:ea typeface="Calibri"/>
                            <a:cs typeface="Calibri"/>
                            <a:sym typeface="Calibri"/>
                          </a:rPr>
                          <m:t>=</m:t>
                        </m:r>
                        <m:r>
                          <a:rPr lang="es-MX" sz="1000" b="0" i="1" smtClean="0">
                            <a:solidFill>
                              <a:schemeClr val="dk1"/>
                            </a:solidFill>
                            <a:latin typeface="Cambria Math" panose="02040503050406030204" pitchFamily="18" charset="0"/>
                            <a:ea typeface="Calibri"/>
                            <a:cs typeface="Calibri"/>
                            <a:sym typeface="Calibri"/>
                          </a:rPr>
                          <m:t>20</m:t>
                        </m:r>
                      </m:e>
                    </m:d>
                    <m:r>
                      <a:rPr lang="es-MX" sz="1000" b="0" i="1" smtClean="0">
                        <a:solidFill>
                          <a:schemeClr val="dk1"/>
                        </a:solidFill>
                        <a:latin typeface="Cambria Math" panose="02040503050406030204" pitchFamily="18" charset="0"/>
                        <a:ea typeface="Calibri"/>
                        <a:cs typeface="Calibri"/>
                        <a:sym typeface="Calibri"/>
                      </a:rPr>
                      <m:t>+</m:t>
                    </m:r>
                    <m:r>
                      <a:rPr lang="es-MX" sz="1000" i="1">
                        <a:solidFill>
                          <a:schemeClr val="dk1"/>
                        </a:solidFill>
                        <a:latin typeface="Cambria Math" panose="02040503050406030204" pitchFamily="18" charset="0"/>
                        <a:ea typeface="Calibri"/>
                        <a:cs typeface="Calibri"/>
                        <a:sym typeface="Calibri"/>
                      </a:rPr>
                      <m:t>𝑃</m:t>
                    </m:r>
                    <m:d>
                      <m:dPr>
                        <m:ctrlPr>
                          <a:rPr lang="es-MX" sz="1000" i="1">
                            <a:solidFill>
                              <a:schemeClr val="dk1"/>
                            </a:solidFill>
                            <a:latin typeface="Cambria Math" panose="02040503050406030204" pitchFamily="18" charset="0"/>
                            <a:ea typeface="Calibri"/>
                            <a:cs typeface="Calibri"/>
                            <a:sym typeface="Calibri"/>
                          </a:rPr>
                        </m:ctrlPr>
                      </m:dPr>
                      <m:e>
                        <m:r>
                          <a:rPr lang="es-MX" sz="1000" i="1">
                            <a:solidFill>
                              <a:schemeClr val="dk1"/>
                            </a:solidFill>
                            <a:latin typeface="Cambria Math" panose="02040503050406030204" pitchFamily="18" charset="0"/>
                            <a:ea typeface="Calibri"/>
                            <a:cs typeface="Calibri"/>
                            <a:sym typeface="Calibri"/>
                          </a:rPr>
                          <m:t>𝑋</m:t>
                        </m:r>
                        <m:r>
                          <a:rPr lang="es-MX" sz="1000" i="1">
                            <a:solidFill>
                              <a:schemeClr val="dk1"/>
                            </a:solidFill>
                            <a:latin typeface="Cambria Math" panose="02040503050406030204" pitchFamily="18" charset="0"/>
                            <a:ea typeface="Calibri"/>
                            <a:cs typeface="Calibri"/>
                            <a:sym typeface="Calibri"/>
                          </a:rPr>
                          <m:t>=</m:t>
                        </m:r>
                        <m:r>
                          <a:rPr lang="es-MX" sz="1000" i="1">
                            <a:solidFill>
                              <a:schemeClr val="dk1"/>
                            </a:solidFill>
                            <a:latin typeface="Cambria Math" panose="02040503050406030204" pitchFamily="18" charset="0"/>
                            <a:ea typeface="Calibri"/>
                            <a:cs typeface="Calibri"/>
                            <a:sym typeface="Calibri"/>
                          </a:rPr>
                          <m:t>21</m:t>
                        </m:r>
                      </m:e>
                    </m:d>
                    <m:r>
                      <a:rPr lang="es-MX" sz="1000" i="1">
                        <a:solidFill>
                          <a:schemeClr val="dk1"/>
                        </a:solidFill>
                        <a:latin typeface="Cambria Math" panose="02040503050406030204" pitchFamily="18" charset="0"/>
                        <a:ea typeface="Calibri"/>
                        <a:cs typeface="Calibri"/>
                        <a:sym typeface="Calibri"/>
                      </a:rPr>
                      <m:t>+</m:t>
                    </m:r>
                  </m:oMath>
                </a14:m>
                <a:r>
                  <a:rPr lang="es-MX" sz="1000" dirty="0">
                    <a:solidFill>
                      <a:schemeClr val="dk1"/>
                    </a:solidFill>
                    <a:ea typeface="Calibri"/>
                    <a:cs typeface="Calibri"/>
                    <a:sym typeface="Calibri"/>
                  </a:rPr>
                  <a:t> </a:t>
                </a:r>
                <a14:m>
                  <m:oMath xmlns:m="http://schemas.openxmlformats.org/officeDocument/2006/math">
                    <m:r>
                      <a:rPr lang="es-MX" sz="1000" i="1">
                        <a:solidFill>
                          <a:schemeClr val="dk1"/>
                        </a:solidFill>
                        <a:latin typeface="Cambria Math" panose="02040503050406030204" pitchFamily="18" charset="0"/>
                        <a:ea typeface="Calibri"/>
                        <a:cs typeface="Calibri"/>
                        <a:sym typeface="Calibri"/>
                      </a:rPr>
                      <m:t>𝑃</m:t>
                    </m:r>
                    <m:d>
                      <m:dPr>
                        <m:ctrlPr>
                          <a:rPr lang="es-MX" sz="1000" i="1">
                            <a:solidFill>
                              <a:schemeClr val="dk1"/>
                            </a:solidFill>
                            <a:latin typeface="Cambria Math" panose="02040503050406030204" pitchFamily="18" charset="0"/>
                            <a:ea typeface="Calibri"/>
                            <a:cs typeface="Calibri"/>
                            <a:sym typeface="Calibri"/>
                          </a:rPr>
                        </m:ctrlPr>
                      </m:dPr>
                      <m:e>
                        <m:r>
                          <a:rPr lang="es-MX" sz="1000" i="1">
                            <a:solidFill>
                              <a:schemeClr val="dk1"/>
                            </a:solidFill>
                            <a:latin typeface="Cambria Math" panose="02040503050406030204" pitchFamily="18" charset="0"/>
                            <a:ea typeface="Calibri"/>
                            <a:cs typeface="Calibri"/>
                            <a:sym typeface="Calibri"/>
                          </a:rPr>
                          <m:t>𝑋</m:t>
                        </m:r>
                        <m:r>
                          <a:rPr lang="es-MX" sz="1000" i="1">
                            <a:solidFill>
                              <a:schemeClr val="dk1"/>
                            </a:solidFill>
                            <a:latin typeface="Cambria Math" panose="02040503050406030204" pitchFamily="18" charset="0"/>
                            <a:ea typeface="Calibri"/>
                            <a:cs typeface="Calibri"/>
                            <a:sym typeface="Calibri"/>
                          </a:rPr>
                          <m:t>=</m:t>
                        </m:r>
                        <m:r>
                          <a:rPr lang="es-MX" sz="1000" i="1">
                            <a:solidFill>
                              <a:schemeClr val="dk1"/>
                            </a:solidFill>
                            <a:latin typeface="Cambria Math" panose="02040503050406030204" pitchFamily="18" charset="0"/>
                            <a:ea typeface="Calibri"/>
                            <a:cs typeface="Calibri"/>
                            <a:sym typeface="Calibri"/>
                          </a:rPr>
                          <m:t>22</m:t>
                        </m:r>
                      </m:e>
                    </m:d>
                    <m:r>
                      <a:rPr lang="es-MX" sz="1000" i="1">
                        <a:solidFill>
                          <a:schemeClr val="dk1"/>
                        </a:solidFill>
                        <a:latin typeface="Cambria Math" panose="02040503050406030204" pitchFamily="18" charset="0"/>
                        <a:ea typeface="Calibri"/>
                        <a:cs typeface="Calibri"/>
                        <a:sym typeface="Calibri"/>
                      </a:rPr>
                      <m:t>+</m:t>
                    </m:r>
                  </m:oMath>
                </a14:m>
                <a:r>
                  <a:rPr lang="es-MX" sz="1000" dirty="0">
                    <a:solidFill>
                      <a:schemeClr val="dk1"/>
                    </a:solidFill>
                    <a:ea typeface="Calibri"/>
                    <a:cs typeface="Calibri"/>
                    <a:sym typeface="Calibri"/>
                  </a:rPr>
                  <a:t> </a:t>
                </a:r>
                <a14:m>
                  <m:oMath xmlns:m="http://schemas.openxmlformats.org/officeDocument/2006/math">
                    <m:r>
                      <a:rPr lang="es-MX" sz="1000" i="1">
                        <a:solidFill>
                          <a:schemeClr val="dk1"/>
                        </a:solidFill>
                        <a:latin typeface="Cambria Math" panose="02040503050406030204" pitchFamily="18" charset="0"/>
                        <a:ea typeface="Calibri"/>
                        <a:cs typeface="Calibri"/>
                        <a:sym typeface="Calibri"/>
                      </a:rPr>
                      <m:t>𝑃</m:t>
                    </m:r>
                    <m:d>
                      <m:dPr>
                        <m:ctrlPr>
                          <a:rPr lang="es-MX" sz="1000" i="1">
                            <a:solidFill>
                              <a:schemeClr val="dk1"/>
                            </a:solidFill>
                            <a:latin typeface="Cambria Math" panose="02040503050406030204" pitchFamily="18" charset="0"/>
                            <a:ea typeface="Calibri"/>
                            <a:cs typeface="Calibri"/>
                            <a:sym typeface="Calibri"/>
                          </a:rPr>
                        </m:ctrlPr>
                      </m:dPr>
                      <m:e>
                        <m:r>
                          <a:rPr lang="es-MX" sz="1000" i="1">
                            <a:solidFill>
                              <a:schemeClr val="dk1"/>
                            </a:solidFill>
                            <a:latin typeface="Cambria Math" panose="02040503050406030204" pitchFamily="18" charset="0"/>
                            <a:ea typeface="Calibri"/>
                            <a:cs typeface="Calibri"/>
                            <a:sym typeface="Calibri"/>
                          </a:rPr>
                          <m:t>𝑋</m:t>
                        </m:r>
                        <m:r>
                          <a:rPr lang="es-MX" sz="1000" i="1">
                            <a:solidFill>
                              <a:schemeClr val="dk1"/>
                            </a:solidFill>
                            <a:latin typeface="Cambria Math" panose="02040503050406030204" pitchFamily="18" charset="0"/>
                            <a:ea typeface="Calibri"/>
                            <a:cs typeface="Calibri"/>
                            <a:sym typeface="Calibri"/>
                          </a:rPr>
                          <m:t>=</m:t>
                        </m:r>
                        <m:r>
                          <a:rPr lang="es-MX" sz="1000" i="1">
                            <a:solidFill>
                              <a:schemeClr val="dk1"/>
                            </a:solidFill>
                            <a:latin typeface="Cambria Math" panose="02040503050406030204" pitchFamily="18" charset="0"/>
                            <a:ea typeface="Calibri"/>
                            <a:cs typeface="Calibri"/>
                            <a:sym typeface="Calibri"/>
                          </a:rPr>
                          <m:t>23</m:t>
                        </m:r>
                      </m:e>
                    </m:d>
                    <m:r>
                      <a:rPr lang="es-MX" sz="1000" i="1">
                        <a:solidFill>
                          <a:schemeClr val="dk1"/>
                        </a:solidFill>
                        <a:latin typeface="Cambria Math" panose="02040503050406030204" pitchFamily="18" charset="0"/>
                        <a:ea typeface="Calibri"/>
                        <a:cs typeface="Calibri"/>
                        <a:sym typeface="Calibri"/>
                      </a:rPr>
                      <m:t>+</m:t>
                    </m:r>
                  </m:oMath>
                </a14:m>
                <a:r>
                  <a:rPr lang="es-MX" sz="1000" dirty="0">
                    <a:solidFill>
                      <a:schemeClr val="dk1"/>
                    </a:solidFill>
                    <a:ea typeface="Calibri"/>
                    <a:cs typeface="Calibri"/>
                    <a:sym typeface="Calibri"/>
                  </a:rPr>
                  <a:t> </a:t>
                </a:r>
                <a14:m>
                  <m:oMath xmlns:m="http://schemas.openxmlformats.org/officeDocument/2006/math">
                    <m:r>
                      <a:rPr lang="es-MX" sz="1000" i="1">
                        <a:solidFill>
                          <a:schemeClr val="dk1"/>
                        </a:solidFill>
                        <a:latin typeface="Cambria Math" panose="02040503050406030204" pitchFamily="18" charset="0"/>
                        <a:ea typeface="Calibri"/>
                        <a:cs typeface="Calibri"/>
                        <a:sym typeface="Calibri"/>
                      </a:rPr>
                      <m:t>𝑃</m:t>
                    </m:r>
                    <m:d>
                      <m:dPr>
                        <m:ctrlPr>
                          <a:rPr lang="es-MX" sz="1000" i="1">
                            <a:solidFill>
                              <a:schemeClr val="dk1"/>
                            </a:solidFill>
                            <a:latin typeface="Cambria Math" panose="02040503050406030204" pitchFamily="18" charset="0"/>
                            <a:ea typeface="Calibri"/>
                            <a:cs typeface="Calibri"/>
                            <a:sym typeface="Calibri"/>
                          </a:rPr>
                        </m:ctrlPr>
                      </m:dPr>
                      <m:e>
                        <m:r>
                          <a:rPr lang="es-MX" sz="1000" i="1">
                            <a:solidFill>
                              <a:schemeClr val="dk1"/>
                            </a:solidFill>
                            <a:latin typeface="Cambria Math" panose="02040503050406030204" pitchFamily="18" charset="0"/>
                            <a:ea typeface="Calibri"/>
                            <a:cs typeface="Calibri"/>
                            <a:sym typeface="Calibri"/>
                          </a:rPr>
                          <m:t>𝑋</m:t>
                        </m:r>
                        <m:r>
                          <a:rPr lang="es-MX" sz="1000" i="1">
                            <a:solidFill>
                              <a:schemeClr val="dk1"/>
                            </a:solidFill>
                            <a:latin typeface="Cambria Math" panose="02040503050406030204" pitchFamily="18" charset="0"/>
                            <a:ea typeface="Calibri"/>
                            <a:cs typeface="Calibri"/>
                            <a:sym typeface="Calibri"/>
                          </a:rPr>
                          <m:t>=</m:t>
                        </m:r>
                        <m:r>
                          <a:rPr lang="es-MX" sz="1000" i="1">
                            <a:solidFill>
                              <a:schemeClr val="dk1"/>
                            </a:solidFill>
                            <a:latin typeface="Cambria Math" panose="02040503050406030204" pitchFamily="18" charset="0"/>
                            <a:ea typeface="Calibri"/>
                            <a:cs typeface="Calibri"/>
                            <a:sym typeface="Calibri"/>
                          </a:rPr>
                          <m:t>24</m:t>
                        </m:r>
                      </m:e>
                    </m:d>
                    <m:r>
                      <a:rPr lang="es-MX" sz="1000" i="1">
                        <a:solidFill>
                          <a:schemeClr val="dk1"/>
                        </a:solidFill>
                        <a:latin typeface="Cambria Math" panose="02040503050406030204" pitchFamily="18" charset="0"/>
                        <a:ea typeface="Calibri"/>
                        <a:cs typeface="Calibri"/>
                        <a:sym typeface="Calibri"/>
                      </a:rPr>
                      <m:t>+</m:t>
                    </m:r>
                  </m:oMath>
                </a14:m>
                <a:r>
                  <a:rPr lang="es-MX" sz="1000" dirty="0">
                    <a:solidFill>
                      <a:schemeClr val="dk1"/>
                    </a:solidFill>
                    <a:ea typeface="Calibri"/>
                    <a:cs typeface="Calibri"/>
                    <a:sym typeface="Calibri"/>
                  </a:rPr>
                  <a:t> </a:t>
                </a:r>
                <a14:m>
                  <m:oMath xmlns:m="http://schemas.openxmlformats.org/officeDocument/2006/math">
                    <m:r>
                      <a:rPr lang="es-MX" sz="1000" i="1">
                        <a:solidFill>
                          <a:schemeClr val="dk1"/>
                        </a:solidFill>
                        <a:latin typeface="Cambria Math" panose="02040503050406030204" pitchFamily="18" charset="0"/>
                        <a:ea typeface="Calibri"/>
                        <a:cs typeface="Calibri"/>
                        <a:sym typeface="Calibri"/>
                      </a:rPr>
                      <m:t>𝑃</m:t>
                    </m:r>
                    <m:d>
                      <m:dPr>
                        <m:ctrlPr>
                          <a:rPr lang="es-MX" sz="1000" i="1">
                            <a:solidFill>
                              <a:schemeClr val="dk1"/>
                            </a:solidFill>
                            <a:latin typeface="Cambria Math" panose="02040503050406030204" pitchFamily="18" charset="0"/>
                            <a:ea typeface="Calibri"/>
                            <a:cs typeface="Calibri"/>
                            <a:sym typeface="Calibri"/>
                          </a:rPr>
                        </m:ctrlPr>
                      </m:dPr>
                      <m:e>
                        <m:r>
                          <a:rPr lang="es-MX" sz="1000" i="1">
                            <a:solidFill>
                              <a:schemeClr val="dk1"/>
                            </a:solidFill>
                            <a:latin typeface="Cambria Math" panose="02040503050406030204" pitchFamily="18" charset="0"/>
                            <a:ea typeface="Calibri"/>
                            <a:cs typeface="Calibri"/>
                            <a:sym typeface="Calibri"/>
                          </a:rPr>
                          <m:t>𝑋</m:t>
                        </m:r>
                        <m:r>
                          <a:rPr lang="es-MX" sz="1000" i="1">
                            <a:solidFill>
                              <a:schemeClr val="dk1"/>
                            </a:solidFill>
                            <a:latin typeface="Cambria Math" panose="02040503050406030204" pitchFamily="18" charset="0"/>
                            <a:ea typeface="Calibri"/>
                            <a:cs typeface="Calibri"/>
                            <a:sym typeface="Calibri"/>
                          </a:rPr>
                          <m:t>=</m:t>
                        </m:r>
                        <m:r>
                          <a:rPr lang="es-MX" sz="1000" i="1">
                            <a:solidFill>
                              <a:schemeClr val="dk1"/>
                            </a:solidFill>
                            <a:latin typeface="Cambria Math" panose="02040503050406030204" pitchFamily="18" charset="0"/>
                            <a:ea typeface="Calibri"/>
                            <a:cs typeface="Calibri"/>
                            <a:sym typeface="Calibri"/>
                          </a:rPr>
                          <m:t>25</m:t>
                        </m:r>
                      </m:e>
                    </m:d>
                    <m:r>
                      <a:rPr lang="es-MX" sz="1000" i="1">
                        <a:solidFill>
                          <a:schemeClr val="dk1"/>
                        </a:solidFill>
                        <a:latin typeface="Cambria Math" panose="02040503050406030204" pitchFamily="18" charset="0"/>
                        <a:ea typeface="Calibri"/>
                        <a:cs typeface="Calibri"/>
                        <a:sym typeface="Calibri"/>
                      </a:rPr>
                      <m:t>+</m:t>
                    </m:r>
                  </m:oMath>
                </a14:m>
                <a:r>
                  <a:rPr lang="es-MX" sz="1000" dirty="0">
                    <a:solidFill>
                      <a:schemeClr val="dk1"/>
                    </a:solidFill>
                    <a:ea typeface="Calibri"/>
                    <a:cs typeface="Calibri"/>
                    <a:sym typeface="Calibri"/>
                  </a:rPr>
                  <a:t> </a:t>
                </a:r>
                <a14:m>
                  <m:oMath xmlns:m="http://schemas.openxmlformats.org/officeDocument/2006/math">
                    <m:r>
                      <a:rPr lang="es-MX" sz="1000" i="1">
                        <a:solidFill>
                          <a:schemeClr val="dk1"/>
                        </a:solidFill>
                        <a:latin typeface="Cambria Math" panose="02040503050406030204" pitchFamily="18" charset="0"/>
                        <a:ea typeface="Calibri"/>
                        <a:cs typeface="Calibri"/>
                        <a:sym typeface="Calibri"/>
                      </a:rPr>
                      <m:t>𝑃</m:t>
                    </m:r>
                    <m:d>
                      <m:dPr>
                        <m:ctrlPr>
                          <a:rPr lang="es-MX" sz="1000" i="1">
                            <a:solidFill>
                              <a:schemeClr val="dk1"/>
                            </a:solidFill>
                            <a:latin typeface="Cambria Math" panose="02040503050406030204" pitchFamily="18" charset="0"/>
                            <a:ea typeface="Calibri"/>
                            <a:cs typeface="Calibri"/>
                            <a:sym typeface="Calibri"/>
                          </a:rPr>
                        </m:ctrlPr>
                      </m:dPr>
                      <m:e>
                        <m:r>
                          <a:rPr lang="es-MX" sz="1000" i="1">
                            <a:solidFill>
                              <a:schemeClr val="dk1"/>
                            </a:solidFill>
                            <a:latin typeface="Cambria Math" panose="02040503050406030204" pitchFamily="18" charset="0"/>
                            <a:ea typeface="Calibri"/>
                            <a:cs typeface="Calibri"/>
                            <a:sym typeface="Calibri"/>
                          </a:rPr>
                          <m:t>𝑋</m:t>
                        </m:r>
                        <m:r>
                          <a:rPr lang="es-MX" sz="1000" i="1">
                            <a:solidFill>
                              <a:schemeClr val="dk1"/>
                            </a:solidFill>
                            <a:latin typeface="Cambria Math" panose="02040503050406030204" pitchFamily="18" charset="0"/>
                            <a:ea typeface="Calibri"/>
                            <a:cs typeface="Calibri"/>
                            <a:sym typeface="Calibri"/>
                          </a:rPr>
                          <m:t>=</m:t>
                        </m:r>
                        <m:r>
                          <a:rPr lang="es-MX" sz="1000" i="1">
                            <a:solidFill>
                              <a:schemeClr val="dk1"/>
                            </a:solidFill>
                            <a:latin typeface="Cambria Math" panose="02040503050406030204" pitchFamily="18" charset="0"/>
                            <a:ea typeface="Calibri"/>
                            <a:cs typeface="Calibri"/>
                            <a:sym typeface="Calibri"/>
                          </a:rPr>
                          <m:t>26</m:t>
                        </m:r>
                      </m:e>
                    </m:d>
                    <m:r>
                      <a:rPr lang="es-MX" sz="1000" i="1">
                        <a:solidFill>
                          <a:schemeClr val="dk1"/>
                        </a:solidFill>
                        <a:latin typeface="Cambria Math" panose="02040503050406030204" pitchFamily="18" charset="0"/>
                        <a:ea typeface="Calibri"/>
                        <a:cs typeface="Calibri"/>
                        <a:sym typeface="Calibri"/>
                      </a:rPr>
                      <m:t>+</m:t>
                    </m:r>
                    <m:r>
                      <a:rPr lang="es-MX" sz="1000" i="1">
                        <a:solidFill>
                          <a:schemeClr val="dk1"/>
                        </a:solidFill>
                        <a:latin typeface="Cambria Math" panose="02040503050406030204" pitchFamily="18" charset="0"/>
                        <a:ea typeface="Calibri"/>
                        <a:cs typeface="Calibri"/>
                        <a:sym typeface="Calibri"/>
                      </a:rPr>
                      <m:t>𝑃</m:t>
                    </m:r>
                    <m:d>
                      <m:dPr>
                        <m:ctrlPr>
                          <a:rPr lang="es-MX" sz="1000" i="1">
                            <a:solidFill>
                              <a:schemeClr val="dk1"/>
                            </a:solidFill>
                            <a:latin typeface="Cambria Math" panose="02040503050406030204" pitchFamily="18" charset="0"/>
                            <a:ea typeface="Calibri"/>
                            <a:cs typeface="Calibri"/>
                            <a:sym typeface="Calibri"/>
                          </a:rPr>
                        </m:ctrlPr>
                      </m:dPr>
                      <m:e>
                        <m:r>
                          <a:rPr lang="es-MX" sz="1000" i="1">
                            <a:solidFill>
                              <a:schemeClr val="dk1"/>
                            </a:solidFill>
                            <a:latin typeface="Cambria Math" panose="02040503050406030204" pitchFamily="18" charset="0"/>
                            <a:ea typeface="Calibri"/>
                            <a:cs typeface="Calibri"/>
                            <a:sym typeface="Calibri"/>
                          </a:rPr>
                          <m:t>𝑋</m:t>
                        </m:r>
                        <m:r>
                          <a:rPr lang="es-MX" sz="1000" i="1">
                            <a:solidFill>
                              <a:schemeClr val="dk1"/>
                            </a:solidFill>
                            <a:latin typeface="Cambria Math" panose="02040503050406030204" pitchFamily="18" charset="0"/>
                            <a:ea typeface="Calibri"/>
                            <a:cs typeface="Calibri"/>
                            <a:sym typeface="Calibri"/>
                          </a:rPr>
                          <m:t>=</m:t>
                        </m:r>
                        <m:r>
                          <a:rPr lang="es-MX" sz="1000" i="1">
                            <a:solidFill>
                              <a:schemeClr val="dk1"/>
                            </a:solidFill>
                            <a:latin typeface="Cambria Math" panose="02040503050406030204" pitchFamily="18" charset="0"/>
                            <a:ea typeface="Calibri"/>
                            <a:cs typeface="Calibri"/>
                            <a:sym typeface="Calibri"/>
                          </a:rPr>
                          <m:t>27</m:t>
                        </m:r>
                      </m:e>
                    </m:d>
                    <m:r>
                      <a:rPr lang="es-MX" sz="1000" i="1">
                        <a:solidFill>
                          <a:schemeClr val="dk1"/>
                        </a:solidFill>
                        <a:latin typeface="Cambria Math" panose="02040503050406030204" pitchFamily="18" charset="0"/>
                        <a:ea typeface="Calibri"/>
                        <a:cs typeface="Calibri"/>
                        <a:sym typeface="Calibri"/>
                      </a:rPr>
                      <m:t>+</m:t>
                    </m:r>
                    <m:r>
                      <a:rPr lang="es-MX" sz="1000" i="1">
                        <a:solidFill>
                          <a:schemeClr val="dk1"/>
                        </a:solidFill>
                        <a:latin typeface="Cambria Math" panose="02040503050406030204" pitchFamily="18" charset="0"/>
                        <a:ea typeface="Calibri"/>
                        <a:cs typeface="Calibri"/>
                        <a:sym typeface="Calibri"/>
                      </a:rPr>
                      <m:t>𝑃</m:t>
                    </m:r>
                    <m:d>
                      <m:dPr>
                        <m:ctrlPr>
                          <a:rPr lang="es-MX" sz="1000" i="1">
                            <a:solidFill>
                              <a:schemeClr val="dk1"/>
                            </a:solidFill>
                            <a:latin typeface="Cambria Math" panose="02040503050406030204" pitchFamily="18" charset="0"/>
                            <a:ea typeface="Calibri"/>
                            <a:cs typeface="Calibri"/>
                            <a:sym typeface="Calibri"/>
                          </a:rPr>
                        </m:ctrlPr>
                      </m:dPr>
                      <m:e>
                        <m:r>
                          <a:rPr lang="es-MX" sz="1000" i="1">
                            <a:solidFill>
                              <a:schemeClr val="dk1"/>
                            </a:solidFill>
                            <a:latin typeface="Cambria Math" panose="02040503050406030204" pitchFamily="18" charset="0"/>
                            <a:ea typeface="Calibri"/>
                            <a:cs typeface="Calibri"/>
                            <a:sym typeface="Calibri"/>
                          </a:rPr>
                          <m:t>𝑋</m:t>
                        </m:r>
                        <m:r>
                          <a:rPr lang="es-MX" sz="1000" i="1">
                            <a:solidFill>
                              <a:schemeClr val="dk1"/>
                            </a:solidFill>
                            <a:latin typeface="Cambria Math" panose="02040503050406030204" pitchFamily="18" charset="0"/>
                            <a:ea typeface="Calibri"/>
                            <a:cs typeface="Calibri"/>
                            <a:sym typeface="Calibri"/>
                          </a:rPr>
                          <m:t>=</m:t>
                        </m:r>
                        <m:r>
                          <a:rPr lang="es-MX" sz="1000" i="1">
                            <a:solidFill>
                              <a:schemeClr val="dk1"/>
                            </a:solidFill>
                            <a:latin typeface="Cambria Math" panose="02040503050406030204" pitchFamily="18" charset="0"/>
                            <a:ea typeface="Calibri"/>
                            <a:cs typeface="Calibri"/>
                            <a:sym typeface="Calibri"/>
                          </a:rPr>
                          <m:t>28</m:t>
                        </m:r>
                      </m:e>
                    </m:d>
                    <m:r>
                      <a:rPr lang="es-MX" sz="1000" i="1">
                        <a:solidFill>
                          <a:schemeClr val="dk1"/>
                        </a:solidFill>
                        <a:latin typeface="Cambria Math" panose="02040503050406030204" pitchFamily="18" charset="0"/>
                        <a:ea typeface="Calibri"/>
                        <a:cs typeface="Calibri"/>
                        <a:sym typeface="Calibri"/>
                      </a:rPr>
                      <m:t>+</m:t>
                    </m:r>
                    <m:r>
                      <a:rPr lang="es-MX" sz="1000" i="1">
                        <a:solidFill>
                          <a:schemeClr val="dk1"/>
                        </a:solidFill>
                        <a:latin typeface="Cambria Math" panose="02040503050406030204" pitchFamily="18" charset="0"/>
                        <a:ea typeface="Calibri"/>
                        <a:cs typeface="Calibri"/>
                        <a:sym typeface="Calibri"/>
                      </a:rPr>
                      <m:t>𝑃</m:t>
                    </m:r>
                    <m:d>
                      <m:dPr>
                        <m:ctrlPr>
                          <a:rPr lang="es-MX" sz="1000" i="1">
                            <a:solidFill>
                              <a:schemeClr val="dk1"/>
                            </a:solidFill>
                            <a:latin typeface="Cambria Math" panose="02040503050406030204" pitchFamily="18" charset="0"/>
                            <a:ea typeface="Calibri"/>
                            <a:cs typeface="Calibri"/>
                            <a:sym typeface="Calibri"/>
                          </a:rPr>
                        </m:ctrlPr>
                      </m:dPr>
                      <m:e>
                        <m:r>
                          <a:rPr lang="es-MX" sz="1000" i="1">
                            <a:solidFill>
                              <a:schemeClr val="dk1"/>
                            </a:solidFill>
                            <a:latin typeface="Cambria Math" panose="02040503050406030204" pitchFamily="18" charset="0"/>
                            <a:ea typeface="Calibri"/>
                            <a:cs typeface="Calibri"/>
                            <a:sym typeface="Calibri"/>
                          </a:rPr>
                          <m:t>𝑋</m:t>
                        </m:r>
                        <m:r>
                          <a:rPr lang="es-MX" sz="1000" i="1">
                            <a:solidFill>
                              <a:schemeClr val="dk1"/>
                            </a:solidFill>
                            <a:latin typeface="Cambria Math" panose="02040503050406030204" pitchFamily="18" charset="0"/>
                            <a:ea typeface="Calibri"/>
                            <a:cs typeface="Calibri"/>
                            <a:sym typeface="Calibri"/>
                          </a:rPr>
                          <m:t>=</m:t>
                        </m:r>
                        <m:r>
                          <a:rPr lang="es-MX" sz="1000" i="1">
                            <a:solidFill>
                              <a:schemeClr val="dk1"/>
                            </a:solidFill>
                            <a:latin typeface="Cambria Math" panose="02040503050406030204" pitchFamily="18" charset="0"/>
                            <a:ea typeface="Calibri"/>
                            <a:cs typeface="Calibri"/>
                            <a:sym typeface="Calibri"/>
                          </a:rPr>
                          <m:t>29</m:t>
                        </m:r>
                      </m:e>
                    </m:d>
                    <m:r>
                      <a:rPr lang="es-MX" sz="1000" i="1">
                        <a:solidFill>
                          <a:schemeClr val="dk1"/>
                        </a:solidFill>
                        <a:latin typeface="Cambria Math" panose="02040503050406030204" pitchFamily="18" charset="0"/>
                        <a:ea typeface="Calibri"/>
                        <a:cs typeface="Calibri"/>
                        <a:sym typeface="Calibri"/>
                      </a:rPr>
                      <m:t>+</m:t>
                    </m:r>
                  </m:oMath>
                </a14:m>
                <a:r>
                  <a:rPr lang="es-MX" sz="1000" dirty="0">
                    <a:solidFill>
                      <a:schemeClr val="dk1"/>
                    </a:solidFill>
                    <a:ea typeface="Calibri"/>
                    <a:cs typeface="Calibri"/>
                    <a:sym typeface="Calibri"/>
                  </a:rPr>
                  <a:t> </a:t>
                </a:r>
                <a14:m>
                  <m:oMath xmlns:m="http://schemas.openxmlformats.org/officeDocument/2006/math">
                    <m:r>
                      <a:rPr lang="es-MX" sz="1000" i="1">
                        <a:solidFill>
                          <a:schemeClr val="dk1"/>
                        </a:solidFill>
                        <a:latin typeface="Cambria Math" panose="02040503050406030204" pitchFamily="18" charset="0"/>
                        <a:ea typeface="Calibri"/>
                        <a:cs typeface="Calibri"/>
                        <a:sym typeface="Calibri"/>
                      </a:rPr>
                      <m:t>𝑃</m:t>
                    </m:r>
                    <m:d>
                      <m:dPr>
                        <m:ctrlPr>
                          <a:rPr lang="es-MX" sz="1000" i="1">
                            <a:solidFill>
                              <a:schemeClr val="dk1"/>
                            </a:solidFill>
                            <a:latin typeface="Cambria Math" panose="02040503050406030204" pitchFamily="18" charset="0"/>
                            <a:ea typeface="Calibri"/>
                            <a:cs typeface="Calibri"/>
                            <a:sym typeface="Calibri"/>
                          </a:rPr>
                        </m:ctrlPr>
                      </m:dPr>
                      <m:e>
                        <m:r>
                          <a:rPr lang="es-MX" sz="1000" i="1">
                            <a:solidFill>
                              <a:schemeClr val="dk1"/>
                            </a:solidFill>
                            <a:latin typeface="Cambria Math" panose="02040503050406030204" pitchFamily="18" charset="0"/>
                            <a:ea typeface="Calibri"/>
                            <a:cs typeface="Calibri"/>
                            <a:sym typeface="Calibri"/>
                          </a:rPr>
                          <m:t>𝑋</m:t>
                        </m:r>
                        <m:r>
                          <a:rPr lang="es-MX" sz="1000" i="1">
                            <a:solidFill>
                              <a:schemeClr val="dk1"/>
                            </a:solidFill>
                            <a:latin typeface="Cambria Math" panose="02040503050406030204" pitchFamily="18" charset="0"/>
                            <a:ea typeface="Calibri"/>
                            <a:cs typeface="Calibri"/>
                            <a:sym typeface="Calibri"/>
                          </a:rPr>
                          <m:t>=</m:t>
                        </m:r>
                        <m:r>
                          <a:rPr lang="es-MX" sz="1000" b="0" i="1" smtClean="0">
                            <a:solidFill>
                              <a:schemeClr val="dk1"/>
                            </a:solidFill>
                            <a:latin typeface="Cambria Math" panose="02040503050406030204" pitchFamily="18" charset="0"/>
                            <a:ea typeface="Calibri"/>
                            <a:cs typeface="Calibri"/>
                            <a:sym typeface="Calibri"/>
                          </a:rPr>
                          <m:t>3</m:t>
                        </m:r>
                        <m:r>
                          <a:rPr lang="es-MX" sz="1000" i="1">
                            <a:solidFill>
                              <a:schemeClr val="dk1"/>
                            </a:solidFill>
                            <a:latin typeface="Cambria Math" panose="02040503050406030204" pitchFamily="18" charset="0"/>
                            <a:ea typeface="Calibri"/>
                            <a:cs typeface="Calibri"/>
                            <a:sym typeface="Calibri"/>
                          </a:rPr>
                          <m:t>0</m:t>
                        </m:r>
                      </m:e>
                    </m:d>
                  </m:oMath>
                </a14:m>
                <a:endParaRPr sz="1000" dirty="0">
                  <a:solidFill>
                    <a:schemeClr val="dk1"/>
                  </a:solidFill>
                  <a:latin typeface="Calibri"/>
                  <a:ea typeface="Calibri"/>
                  <a:cs typeface="Calibri"/>
                  <a:sym typeface="Calibri"/>
                </a:endParaRPr>
              </a:p>
            </p:txBody>
          </p:sp>
        </mc:Choice>
        <mc:Fallback xmlns="">
          <p:sp>
            <p:nvSpPr>
              <p:cNvPr id="2" name="Google Shape;372;p61">
                <a:extLst>
                  <a:ext uri="{FF2B5EF4-FFF2-40B4-BE49-F238E27FC236}">
                    <a16:creationId xmlns:a16="http://schemas.microsoft.com/office/drawing/2014/main" id="{19AD39A0-7A7C-EDE2-04F7-19C61BAF4F77}"/>
                  </a:ext>
                </a:extLst>
              </p:cNvPr>
              <p:cNvSpPr txBox="1">
                <a:spLocks noRot="1" noChangeAspect="1" noMove="1" noResize="1" noEditPoints="1" noAdjustHandles="1" noChangeArrowheads="1" noChangeShapeType="1" noTextEdit="1"/>
              </p:cNvSpPr>
              <p:nvPr/>
            </p:nvSpPr>
            <p:spPr>
              <a:xfrm>
                <a:off x="158825" y="2718201"/>
                <a:ext cx="9036612" cy="223108"/>
              </a:xfrm>
              <a:prstGeom prst="rect">
                <a:avLst/>
              </a:prstGeom>
              <a:blipFill>
                <a:blip r:embed="rId4"/>
                <a:stretch>
                  <a:fillRect/>
                </a:stretch>
              </a:blipFill>
              <a:ln>
                <a:noFill/>
              </a:ln>
            </p:spPr>
            <p:txBody>
              <a:bodyPr/>
              <a:lstStyle/>
              <a:p>
                <a:r>
                  <a:rPr lang="es-CL">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8F63927-FB90-E88F-CC38-1D3446473F5A}"/>
                  </a:ext>
                </a:extLst>
              </p:cNvPr>
              <p:cNvSpPr txBox="1"/>
              <p:nvPr/>
            </p:nvSpPr>
            <p:spPr>
              <a:xfrm>
                <a:off x="264940" y="3876866"/>
                <a:ext cx="8614119" cy="253916"/>
              </a:xfrm>
              <a:prstGeom prst="rect">
                <a:avLst/>
              </a:prstGeom>
              <a:noFill/>
            </p:spPr>
            <p:txBody>
              <a:bodyPr wrap="square">
                <a:spAutoFit/>
              </a:bodyPr>
              <a:lstStyle/>
              <a:p>
                <a:pPr marL="114300" lvl="0">
                  <a:buClr>
                    <a:schemeClr val="dk1"/>
                  </a:buClr>
                  <a:buSzPts val="1800"/>
                </a:pPr>
                <a14:m>
                  <m:oMath xmlns:m="http://schemas.openxmlformats.org/officeDocument/2006/math">
                    <m:r>
                      <a:rPr lang="ar-AE" sz="1050" i="1" smtClean="0">
                        <a:solidFill>
                          <a:schemeClr val="dk1"/>
                        </a:solidFill>
                        <a:latin typeface="Cambria Math" panose="02040503050406030204" pitchFamily="18" charset="0"/>
                        <a:ea typeface="Calibri"/>
                        <a:cs typeface="Calibri"/>
                        <a:sym typeface="Calibri"/>
                      </a:rPr>
                      <m:t>𝑃</m:t>
                    </m:r>
                    <m:d>
                      <m:dPr>
                        <m:ctrlPr>
                          <a:rPr lang="ar-AE" sz="1050" i="1">
                            <a:solidFill>
                              <a:schemeClr val="dk1"/>
                            </a:solidFill>
                            <a:latin typeface="Cambria Math" panose="02040503050406030204" pitchFamily="18" charset="0"/>
                            <a:ea typeface="Calibri"/>
                            <a:cs typeface="Calibri"/>
                            <a:sym typeface="Calibri"/>
                          </a:rPr>
                        </m:ctrlPr>
                      </m:dPr>
                      <m:e>
                        <m:r>
                          <a:rPr lang="ar-AE" sz="1050" i="1">
                            <a:solidFill>
                              <a:schemeClr val="dk1"/>
                            </a:solidFill>
                            <a:latin typeface="Cambria Math" panose="02040503050406030204" pitchFamily="18" charset="0"/>
                            <a:ea typeface="Calibri"/>
                            <a:cs typeface="Calibri"/>
                            <a:sym typeface="Calibri"/>
                          </a:rPr>
                          <m:t>𝑋</m:t>
                        </m:r>
                        <m:r>
                          <a:rPr lang="ar-AE" sz="1050" i="1">
                            <a:latin typeface="Cambria Math" panose="02040503050406030204" pitchFamily="18" charset="0"/>
                            <a:ea typeface="Cambria Math" panose="02040503050406030204" pitchFamily="18" charset="0"/>
                          </a:rPr>
                          <m:t>≥</m:t>
                        </m:r>
                        <m:r>
                          <a:rPr lang="ar-AE" sz="1050" i="1">
                            <a:solidFill>
                              <a:schemeClr val="dk1"/>
                            </a:solidFill>
                            <a:latin typeface="Cambria Math" panose="02040503050406030204" pitchFamily="18" charset="0"/>
                            <a:ea typeface="Calibri"/>
                            <a:cs typeface="Calibri"/>
                            <a:sym typeface="Calibri"/>
                          </a:rPr>
                          <m:t>0</m:t>
                        </m:r>
                      </m:e>
                    </m:d>
                    <m:r>
                      <a:rPr lang="es-MX" sz="1050" b="0" i="1" smtClean="0">
                        <a:solidFill>
                          <a:schemeClr val="dk1"/>
                        </a:solidFill>
                        <a:latin typeface="Cambria Math" panose="02040503050406030204" pitchFamily="18" charset="0"/>
                        <a:ea typeface="Calibri"/>
                        <a:cs typeface="Calibri"/>
                        <a:sym typeface="Calibri"/>
                      </a:rPr>
                      <m:t>=</m:t>
                    </m:r>
                    <m:r>
                      <a:rPr lang="ar-AE" sz="1050" i="1">
                        <a:solidFill>
                          <a:schemeClr val="dk1"/>
                        </a:solidFill>
                        <a:latin typeface="Cambria Math" panose="02040503050406030204" pitchFamily="18" charset="0"/>
                        <a:ea typeface="Calibri"/>
                        <a:cs typeface="Calibri"/>
                        <a:sym typeface="Calibri"/>
                      </a:rPr>
                      <m:t>𝑃</m:t>
                    </m:r>
                    <m:d>
                      <m:dPr>
                        <m:ctrlPr>
                          <a:rPr lang="ar-AE" sz="1050" i="1">
                            <a:solidFill>
                              <a:schemeClr val="dk1"/>
                            </a:solidFill>
                            <a:latin typeface="Cambria Math" panose="02040503050406030204" pitchFamily="18" charset="0"/>
                            <a:ea typeface="Calibri"/>
                            <a:cs typeface="Calibri"/>
                            <a:sym typeface="Calibri"/>
                          </a:rPr>
                        </m:ctrlPr>
                      </m:dPr>
                      <m:e>
                        <m:r>
                          <a:rPr lang="ar-AE" sz="1050" i="1">
                            <a:solidFill>
                              <a:schemeClr val="dk1"/>
                            </a:solidFill>
                            <a:latin typeface="Cambria Math" panose="02040503050406030204" pitchFamily="18" charset="0"/>
                            <a:ea typeface="Calibri"/>
                            <a:cs typeface="Calibri"/>
                            <a:sym typeface="Calibri"/>
                          </a:rPr>
                          <m:t>𝑋</m:t>
                        </m:r>
                        <m:r>
                          <a:rPr lang="ar-AE" sz="1050" i="1">
                            <a:solidFill>
                              <a:schemeClr val="dk1"/>
                            </a:solidFill>
                            <a:latin typeface="Cambria Math" panose="02040503050406030204" pitchFamily="18" charset="0"/>
                            <a:ea typeface="Calibri"/>
                            <a:cs typeface="Calibri"/>
                            <a:sym typeface="Calibri"/>
                          </a:rPr>
                          <m:t>=</m:t>
                        </m:r>
                        <m:r>
                          <a:rPr lang="ar-AE" sz="1050" i="1">
                            <a:solidFill>
                              <a:schemeClr val="dk1"/>
                            </a:solidFill>
                            <a:latin typeface="Cambria Math" panose="02040503050406030204" pitchFamily="18" charset="0"/>
                            <a:ea typeface="Calibri"/>
                            <a:cs typeface="Calibri"/>
                            <a:sym typeface="Calibri"/>
                          </a:rPr>
                          <m:t>21</m:t>
                        </m:r>
                      </m:e>
                    </m:d>
                    <m:r>
                      <a:rPr lang="ar-AE" sz="1050" i="1">
                        <a:solidFill>
                          <a:schemeClr val="dk1"/>
                        </a:solidFill>
                        <a:latin typeface="Cambria Math" panose="02040503050406030204" pitchFamily="18" charset="0"/>
                        <a:ea typeface="Calibri"/>
                        <a:cs typeface="Calibri"/>
                        <a:sym typeface="Calibri"/>
                      </a:rPr>
                      <m:t>+</m:t>
                    </m:r>
                  </m:oMath>
                </a14:m>
                <a:r>
                  <a:rPr lang="ar-AE" sz="1050" dirty="0">
                    <a:solidFill>
                      <a:schemeClr val="dk1"/>
                    </a:solidFill>
                    <a:ea typeface="Calibri"/>
                    <a:cs typeface="Calibri"/>
                    <a:sym typeface="Calibri"/>
                  </a:rPr>
                  <a:t> </a:t>
                </a:r>
                <a14:m>
                  <m:oMath xmlns:m="http://schemas.openxmlformats.org/officeDocument/2006/math">
                    <m:r>
                      <a:rPr lang="ar-AE" sz="1050" i="1">
                        <a:solidFill>
                          <a:schemeClr val="dk1"/>
                        </a:solidFill>
                        <a:latin typeface="Cambria Math" panose="02040503050406030204" pitchFamily="18" charset="0"/>
                        <a:ea typeface="Calibri"/>
                        <a:cs typeface="Calibri"/>
                        <a:sym typeface="Calibri"/>
                      </a:rPr>
                      <m:t>𝑃</m:t>
                    </m:r>
                    <m:d>
                      <m:dPr>
                        <m:ctrlPr>
                          <a:rPr lang="ar-AE" sz="1050" i="1">
                            <a:solidFill>
                              <a:schemeClr val="dk1"/>
                            </a:solidFill>
                            <a:latin typeface="Cambria Math" panose="02040503050406030204" pitchFamily="18" charset="0"/>
                            <a:ea typeface="Calibri"/>
                            <a:cs typeface="Calibri"/>
                            <a:sym typeface="Calibri"/>
                          </a:rPr>
                        </m:ctrlPr>
                      </m:dPr>
                      <m:e>
                        <m:r>
                          <a:rPr lang="ar-AE" sz="1050" i="1">
                            <a:solidFill>
                              <a:schemeClr val="dk1"/>
                            </a:solidFill>
                            <a:latin typeface="Cambria Math" panose="02040503050406030204" pitchFamily="18" charset="0"/>
                            <a:ea typeface="Calibri"/>
                            <a:cs typeface="Calibri"/>
                            <a:sym typeface="Calibri"/>
                          </a:rPr>
                          <m:t>𝑋</m:t>
                        </m:r>
                        <m:r>
                          <a:rPr lang="ar-AE" sz="1050" i="1">
                            <a:solidFill>
                              <a:schemeClr val="dk1"/>
                            </a:solidFill>
                            <a:latin typeface="Cambria Math" panose="02040503050406030204" pitchFamily="18" charset="0"/>
                            <a:ea typeface="Calibri"/>
                            <a:cs typeface="Calibri"/>
                            <a:sym typeface="Calibri"/>
                          </a:rPr>
                          <m:t>=</m:t>
                        </m:r>
                        <m:r>
                          <a:rPr lang="ar-AE" sz="1050" i="1">
                            <a:solidFill>
                              <a:schemeClr val="dk1"/>
                            </a:solidFill>
                            <a:latin typeface="Cambria Math" panose="02040503050406030204" pitchFamily="18" charset="0"/>
                            <a:ea typeface="Calibri"/>
                            <a:cs typeface="Calibri"/>
                            <a:sym typeface="Calibri"/>
                          </a:rPr>
                          <m:t>22</m:t>
                        </m:r>
                      </m:e>
                    </m:d>
                    <m:r>
                      <a:rPr lang="ar-AE" sz="1050" i="1">
                        <a:solidFill>
                          <a:schemeClr val="dk1"/>
                        </a:solidFill>
                        <a:latin typeface="Cambria Math" panose="02040503050406030204" pitchFamily="18" charset="0"/>
                        <a:ea typeface="Calibri"/>
                        <a:cs typeface="Calibri"/>
                        <a:sym typeface="Calibri"/>
                      </a:rPr>
                      <m:t>+</m:t>
                    </m:r>
                  </m:oMath>
                </a14:m>
                <a:r>
                  <a:rPr lang="ar-AE" sz="1050" dirty="0">
                    <a:solidFill>
                      <a:schemeClr val="dk1"/>
                    </a:solidFill>
                    <a:ea typeface="Calibri"/>
                    <a:cs typeface="Calibri"/>
                    <a:sym typeface="Calibri"/>
                  </a:rPr>
                  <a:t> </a:t>
                </a:r>
                <a14:m>
                  <m:oMath xmlns:m="http://schemas.openxmlformats.org/officeDocument/2006/math">
                    <m:r>
                      <a:rPr lang="ar-AE" sz="1050" i="1">
                        <a:solidFill>
                          <a:schemeClr val="dk1"/>
                        </a:solidFill>
                        <a:latin typeface="Cambria Math" panose="02040503050406030204" pitchFamily="18" charset="0"/>
                        <a:ea typeface="Calibri"/>
                        <a:cs typeface="Calibri"/>
                        <a:sym typeface="Calibri"/>
                      </a:rPr>
                      <m:t>𝑃</m:t>
                    </m:r>
                    <m:d>
                      <m:dPr>
                        <m:ctrlPr>
                          <a:rPr lang="ar-AE" sz="1050" i="1">
                            <a:solidFill>
                              <a:schemeClr val="dk1"/>
                            </a:solidFill>
                            <a:latin typeface="Cambria Math" panose="02040503050406030204" pitchFamily="18" charset="0"/>
                            <a:ea typeface="Calibri"/>
                            <a:cs typeface="Calibri"/>
                            <a:sym typeface="Calibri"/>
                          </a:rPr>
                        </m:ctrlPr>
                      </m:dPr>
                      <m:e>
                        <m:r>
                          <a:rPr lang="ar-AE" sz="1050" i="1">
                            <a:solidFill>
                              <a:schemeClr val="dk1"/>
                            </a:solidFill>
                            <a:latin typeface="Cambria Math" panose="02040503050406030204" pitchFamily="18" charset="0"/>
                            <a:ea typeface="Calibri"/>
                            <a:cs typeface="Calibri"/>
                            <a:sym typeface="Calibri"/>
                          </a:rPr>
                          <m:t>𝑋</m:t>
                        </m:r>
                        <m:r>
                          <a:rPr lang="ar-AE" sz="1050" i="1">
                            <a:solidFill>
                              <a:schemeClr val="dk1"/>
                            </a:solidFill>
                            <a:latin typeface="Cambria Math" panose="02040503050406030204" pitchFamily="18" charset="0"/>
                            <a:ea typeface="Calibri"/>
                            <a:cs typeface="Calibri"/>
                            <a:sym typeface="Calibri"/>
                          </a:rPr>
                          <m:t>=</m:t>
                        </m:r>
                        <m:r>
                          <a:rPr lang="ar-AE" sz="1050" i="1">
                            <a:solidFill>
                              <a:schemeClr val="dk1"/>
                            </a:solidFill>
                            <a:latin typeface="Cambria Math" panose="02040503050406030204" pitchFamily="18" charset="0"/>
                            <a:ea typeface="Calibri"/>
                            <a:cs typeface="Calibri"/>
                            <a:sym typeface="Calibri"/>
                          </a:rPr>
                          <m:t>23</m:t>
                        </m:r>
                      </m:e>
                    </m:d>
                    <m:r>
                      <a:rPr lang="ar-AE" sz="1050" i="1">
                        <a:solidFill>
                          <a:schemeClr val="dk1"/>
                        </a:solidFill>
                        <a:latin typeface="Cambria Math" panose="02040503050406030204" pitchFamily="18" charset="0"/>
                        <a:ea typeface="Calibri"/>
                        <a:cs typeface="Calibri"/>
                        <a:sym typeface="Calibri"/>
                      </a:rPr>
                      <m:t>+</m:t>
                    </m:r>
                  </m:oMath>
                </a14:m>
                <a:r>
                  <a:rPr lang="ar-AE" sz="1050" dirty="0">
                    <a:solidFill>
                      <a:schemeClr val="dk1"/>
                    </a:solidFill>
                    <a:ea typeface="Calibri"/>
                    <a:cs typeface="Calibri"/>
                    <a:sym typeface="Calibri"/>
                  </a:rPr>
                  <a:t> </a:t>
                </a:r>
                <a14:m>
                  <m:oMath xmlns:m="http://schemas.openxmlformats.org/officeDocument/2006/math">
                    <m:r>
                      <a:rPr lang="ar-AE" sz="1050" i="1">
                        <a:solidFill>
                          <a:schemeClr val="dk1"/>
                        </a:solidFill>
                        <a:latin typeface="Cambria Math" panose="02040503050406030204" pitchFamily="18" charset="0"/>
                        <a:ea typeface="Calibri"/>
                        <a:cs typeface="Calibri"/>
                        <a:sym typeface="Calibri"/>
                      </a:rPr>
                      <m:t>𝑃</m:t>
                    </m:r>
                    <m:d>
                      <m:dPr>
                        <m:ctrlPr>
                          <a:rPr lang="ar-AE" sz="1050" i="1">
                            <a:solidFill>
                              <a:schemeClr val="dk1"/>
                            </a:solidFill>
                            <a:latin typeface="Cambria Math" panose="02040503050406030204" pitchFamily="18" charset="0"/>
                            <a:ea typeface="Calibri"/>
                            <a:cs typeface="Calibri"/>
                            <a:sym typeface="Calibri"/>
                          </a:rPr>
                        </m:ctrlPr>
                      </m:dPr>
                      <m:e>
                        <m:r>
                          <a:rPr lang="ar-AE" sz="1050" i="1">
                            <a:solidFill>
                              <a:schemeClr val="dk1"/>
                            </a:solidFill>
                            <a:latin typeface="Cambria Math" panose="02040503050406030204" pitchFamily="18" charset="0"/>
                            <a:ea typeface="Calibri"/>
                            <a:cs typeface="Calibri"/>
                            <a:sym typeface="Calibri"/>
                          </a:rPr>
                          <m:t>𝑋</m:t>
                        </m:r>
                        <m:r>
                          <a:rPr lang="ar-AE" sz="1050" i="1">
                            <a:solidFill>
                              <a:schemeClr val="dk1"/>
                            </a:solidFill>
                            <a:latin typeface="Cambria Math" panose="02040503050406030204" pitchFamily="18" charset="0"/>
                            <a:ea typeface="Calibri"/>
                            <a:cs typeface="Calibri"/>
                            <a:sym typeface="Calibri"/>
                          </a:rPr>
                          <m:t>=</m:t>
                        </m:r>
                        <m:r>
                          <a:rPr lang="ar-AE" sz="1050" i="1">
                            <a:solidFill>
                              <a:schemeClr val="dk1"/>
                            </a:solidFill>
                            <a:latin typeface="Cambria Math" panose="02040503050406030204" pitchFamily="18" charset="0"/>
                            <a:ea typeface="Calibri"/>
                            <a:cs typeface="Calibri"/>
                            <a:sym typeface="Calibri"/>
                          </a:rPr>
                          <m:t>24</m:t>
                        </m:r>
                      </m:e>
                    </m:d>
                    <m:r>
                      <a:rPr lang="ar-AE" sz="1050" i="1">
                        <a:solidFill>
                          <a:schemeClr val="dk1"/>
                        </a:solidFill>
                        <a:latin typeface="Cambria Math" panose="02040503050406030204" pitchFamily="18" charset="0"/>
                        <a:ea typeface="Calibri"/>
                        <a:cs typeface="Calibri"/>
                        <a:sym typeface="Calibri"/>
                      </a:rPr>
                      <m:t>+</m:t>
                    </m:r>
                  </m:oMath>
                </a14:m>
                <a:r>
                  <a:rPr lang="ar-AE" sz="1050" dirty="0">
                    <a:solidFill>
                      <a:schemeClr val="dk1"/>
                    </a:solidFill>
                    <a:ea typeface="Calibri"/>
                    <a:cs typeface="Calibri"/>
                    <a:sym typeface="Calibri"/>
                  </a:rPr>
                  <a:t> </a:t>
                </a:r>
                <a14:m>
                  <m:oMath xmlns:m="http://schemas.openxmlformats.org/officeDocument/2006/math">
                    <m:r>
                      <a:rPr lang="ar-AE" sz="1050" i="1">
                        <a:solidFill>
                          <a:schemeClr val="dk1"/>
                        </a:solidFill>
                        <a:latin typeface="Cambria Math" panose="02040503050406030204" pitchFamily="18" charset="0"/>
                        <a:ea typeface="Calibri"/>
                        <a:cs typeface="Calibri"/>
                        <a:sym typeface="Calibri"/>
                      </a:rPr>
                      <m:t>𝑃</m:t>
                    </m:r>
                    <m:d>
                      <m:dPr>
                        <m:ctrlPr>
                          <a:rPr lang="ar-AE" sz="1050" i="1">
                            <a:solidFill>
                              <a:schemeClr val="dk1"/>
                            </a:solidFill>
                            <a:latin typeface="Cambria Math" panose="02040503050406030204" pitchFamily="18" charset="0"/>
                            <a:ea typeface="Calibri"/>
                            <a:cs typeface="Calibri"/>
                            <a:sym typeface="Calibri"/>
                          </a:rPr>
                        </m:ctrlPr>
                      </m:dPr>
                      <m:e>
                        <m:r>
                          <a:rPr lang="ar-AE" sz="1050" i="1">
                            <a:solidFill>
                              <a:schemeClr val="dk1"/>
                            </a:solidFill>
                            <a:latin typeface="Cambria Math" panose="02040503050406030204" pitchFamily="18" charset="0"/>
                            <a:ea typeface="Calibri"/>
                            <a:cs typeface="Calibri"/>
                            <a:sym typeface="Calibri"/>
                          </a:rPr>
                          <m:t>𝑋</m:t>
                        </m:r>
                        <m:r>
                          <a:rPr lang="ar-AE" sz="1050" i="1">
                            <a:solidFill>
                              <a:schemeClr val="dk1"/>
                            </a:solidFill>
                            <a:latin typeface="Cambria Math" panose="02040503050406030204" pitchFamily="18" charset="0"/>
                            <a:ea typeface="Calibri"/>
                            <a:cs typeface="Calibri"/>
                            <a:sym typeface="Calibri"/>
                          </a:rPr>
                          <m:t>=</m:t>
                        </m:r>
                        <m:r>
                          <a:rPr lang="ar-AE" sz="1050" i="1">
                            <a:solidFill>
                              <a:schemeClr val="dk1"/>
                            </a:solidFill>
                            <a:latin typeface="Cambria Math" panose="02040503050406030204" pitchFamily="18" charset="0"/>
                            <a:ea typeface="Calibri"/>
                            <a:cs typeface="Calibri"/>
                            <a:sym typeface="Calibri"/>
                          </a:rPr>
                          <m:t>25</m:t>
                        </m:r>
                      </m:e>
                    </m:d>
                    <m:r>
                      <a:rPr lang="ar-AE" sz="1050" i="1">
                        <a:solidFill>
                          <a:schemeClr val="dk1"/>
                        </a:solidFill>
                        <a:latin typeface="Cambria Math" panose="02040503050406030204" pitchFamily="18" charset="0"/>
                        <a:ea typeface="Calibri"/>
                        <a:cs typeface="Calibri"/>
                        <a:sym typeface="Calibri"/>
                      </a:rPr>
                      <m:t>+</m:t>
                    </m:r>
                  </m:oMath>
                </a14:m>
                <a:r>
                  <a:rPr lang="ar-AE" sz="1050" dirty="0">
                    <a:solidFill>
                      <a:schemeClr val="dk1"/>
                    </a:solidFill>
                    <a:ea typeface="Calibri"/>
                    <a:cs typeface="Calibri"/>
                    <a:sym typeface="Calibri"/>
                  </a:rPr>
                  <a:t> </a:t>
                </a:r>
                <a14:m>
                  <m:oMath xmlns:m="http://schemas.openxmlformats.org/officeDocument/2006/math">
                    <m:r>
                      <a:rPr lang="ar-AE" sz="1050" i="1">
                        <a:solidFill>
                          <a:schemeClr val="dk1"/>
                        </a:solidFill>
                        <a:latin typeface="Cambria Math" panose="02040503050406030204" pitchFamily="18" charset="0"/>
                        <a:ea typeface="Calibri"/>
                        <a:cs typeface="Calibri"/>
                        <a:sym typeface="Calibri"/>
                      </a:rPr>
                      <m:t>𝑃</m:t>
                    </m:r>
                    <m:d>
                      <m:dPr>
                        <m:ctrlPr>
                          <a:rPr lang="ar-AE" sz="1050" i="1">
                            <a:solidFill>
                              <a:schemeClr val="dk1"/>
                            </a:solidFill>
                            <a:latin typeface="Cambria Math" panose="02040503050406030204" pitchFamily="18" charset="0"/>
                            <a:ea typeface="Calibri"/>
                            <a:cs typeface="Calibri"/>
                            <a:sym typeface="Calibri"/>
                          </a:rPr>
                        </m:ctrlPr>
                      </m:dPr>
                      <m:e>
                        <m:r>
                          <a:rPr lang="ar-AE" sz="1050" i="1">
                            <a:solidFill>
                              <a:schemeClr val="dk1"/>
                            </a:solidFill>
                            <a:latin typeface="Cambria Math" panose="02040503050406030204" pitchFamily="18" charset="0"/>
                            <a:ea typeface="Calibri"/>
                            <a:cs typeface="Calibri"/>
                            <a:sym typeface="Calibri"/>
                          </a:rPr>
                          <m:t>𝑋</m:t>
                        </m:r>
                        <m:r>
                          <a:rPr lang="ar-AE" sz="1050" i="1">
                            <a:solidFill>
                              <a:schemeClr val="dk1"/>
                            </a:solidFill>
                            <a:latin typeface="Cambria Math" panose="02040503050406030204" pitchFamily="18" charset="0"/>
                            <a:ea typeface="Calibri"/>
                            <a:cs typeface="Calibri"/>
                            <a:sym typeface="Calibri"/>
                          </a:rPr>
                          <m:t>=</m:t>
                        </m:r>
                        <m:r>
                          <a:rPr lang="ar-AE" sz="1050" i="1">
                            <a:solidFill>
                              <a:schemeClr val="dk1"/>
                            </a:solidFill>
                            <a:latin typeface="Cambria Math" panose="02040503050406030204" pitchFamily="18" charset="0"/>
                            <a:ea typeface="Calibri"/>
                            <a:cs typeface="Calibri"/>
                            <a:sym typeface="Calibri"/>
                          </a:rPr>
                          <m:t>26</m:t>
                        </m:r>
                      </m:e>
                    </m:d>
                    <m:r>
                      <a:rPr lang="ar-AE" sz="1050" i="1">
                        <a:solidFill>
                          <a:schemeClr val="dk1"/>
                        </a:solidFill>
                        <a:latin typeface="Cambria Math" panose="02040503050406030204" pitchFamily="18" charset="0"/>
                        <a:ea typeface="Calibri"/>
                        <a:cs typeface="Calibri"/>
                        <a:sym typeface="Calibri"/>
                      </a:rPr>
                      <m:t>+</m:t>
                    </m:r>
                    <m:r>
                      <a:rPr lang="ar-AE" sz="1050" i="1">
                        <a:solidFill>
                          <a:schemeClr val="dk1"/>
                        </a:solidFill>
                        <a:latin typeface="Cambria Math" panose="02040503050406030204" pitchFamily="18" charset="0"/>
                        <a:ea typeface="Calibri"/>
                        <a:cs typeface="Calibri"/>
                        <a:sym typeface="Calibri"/>
                      </a:rPr>
                      <m:t>𝑃</m:t>
                    </m:r>
                    <m:d>
                      <m:dPr>
                        <m:ctrlPr>
                          <a:rPr lang="ar-AE" sz="1050" i="1">
                            <a:solidFill>
                              <a:schemeClr val="dk1"/>
                            </a:solidFill>
                            <a:latin typeface="Cambria Math" panose="02040503050406030204" pitchFamily="18" charset="0"/>
                            <a:ea typeface="Calibri"/>
                            <a:cs typeface="Calibri"/>
                            <a:sym typeface="Calibri"/>
                          </a:rPr>
                        </m:ctrlPr>
                      </m:dPr>
                      <m:e>
                        <m:r>
                          <a:rPr lang="ar-AE" sz="1050" i="1">
                            <a:solidFill>
                              <a:schemeClr val="dk1"/>
                            </a:solidFill>
                            <a:latin typeface="Cambria Math" panose="02040503050406030204" pitchFamily="18" charset="0"/>
                            <a:ea typeface="Calibri"/>
                            <a:cs typeface="Calibri"/>
                            <a:sym typeface="Calibri"/>
                          </a:rPr>
                          <m:t>𝑋</m:t>
                        </m:r>
                        <m:r>
                          <a:rPr lang="ar-AE" sz="1050" i="1">
                            <a:solidFill>
                              <a:schemeClr val="dk1"/>
                            </a:solidFill>
                            <a:latin typeface="Cambria Math" panose="02040503050406030204" pitchFamily="18" charset="0"/>
                            <a:ea typeface="Calibri"/>
                            <a:cs typeface="Calibri"/>
                            <a:sym typeface="Calibri"/>
                          </a:rPr>
                          <m:t>=</m:t>
                        </m:r>
                        <m:r>
                          <a:rPr lang="ar-AE" sz="1050" i="1">
                            <a:solidFill>
                              <a:schemeClr val="dk1"/>
                            </a:solidFill>
                            <a:latin typeface="Cambria Math" panose="02040503050406030204" pitchFamily="18" charset="0"/>
                            <a:ea typeface="Calibri"/>
                            <a:cs typeface="Calibri"/>
                            <a:sym typeface="Calibri"/>
                          </a:rPr>
                          <m:t>27</m:t>
                        </m:r>
                      </m:e>
                    </m:d>
                    <m:r>
                      <a:rPr lang="ar-AE" sz="1050" i="1">
                        <a:solidFill>
                          <a:schemeClr val="dk1"/>
                        </a:solidFill>
                        <a:latin typeface="Cambria Math" panose="02040503050406030204" pitchFamily="18" charset="0"/>
                        <a:ea typeface="Calibri"/>
                        <a:cs typeface="Calibri"/>
                        <a:sym typeface="Calibri"/>
                      </a:rPr>
                      <m:t>+</m:t>
                    </m:r>
                    <m:r>
                      <a:rPr lang="ar-AE" sz="1050" i="1">
                        <a:solidFill>
                          <a:schemeClr val="dk1"/>
                        </a:solidFill>
                        <a:latin typeface="Cambria Math" panose="02040503050406030204" pitchFamily="18" charset="0"/>
                        <a:ea typeface="Calibri"/>
                        <a:cs typeface="Calibri"/>
                        <a:sym typeface="Calibri"/>
                      </a:rPr>
                      <m:t>𝑃</m:t>
                    </m:r>
                    <m:d>
                      <m:dPr>
                        <m:ctrlPr>
                          <a:rPr lang="ar-AE" sz="1050" i="1">
                            <a:solidFill>
                              <a:schemeClr val="dk1"/>
                            </a:solidFill>
                            <a:latin typeface="Cambria Math" panose="02040503050406030204" pitchFamily="18" charset="0"/>
                            <a:ea typeface="Calibri"/>
                            <a:cs typeface="Calibri"/>
                            <a:sym typeface="Calibri"/>
                          </a:rPr>
                        </m:ctrlPr>
                      </m:dPr>
                      <m:e>
                        <m:r>
                          <a:rPr lang="ar-AE" sz="1050" i="1">
                            <a:solidFill>
                              <a:schemeClr val="dk1"/>
                            </a:solidFill>
                            <a:latin typeface="Cambria Math" panose="02040503050406030204" pitchFamily="18" charset="0"/>
                            <a:ea typeface="Calibri"/>
                            <a:cs typeface="Calibri"/>
                            <a:sym typeface="Calibri"/>
                          </a:rPr>
                          <m:t>𝑋</m:t>
                        </m:r>
                        <m:r>
                          <a:rPr lang="ar-AE" sz="1050" i="1">
                            <a:solidFill>
                              <a:schemeClr val="dk1"/>
                            </a:solidFill>
                            <a:latin typeface="Cambria Math" panose="02040503050406030204" pitchFamily="18" charset="0"/>
                            <a:ea typeface="Calibri"/>
                            <a:cs typeface="Calibri"/>
                            <a:sym typeface="Calibri"/>
                          </a:rPr>
                          <m:t>=</m:t>
                        </m:r>
                        <m:r>
                          <a:rPr lang="ar-AE" sz="1050" i="1">
                            <a:solidFill>
                              <a:schemeClr val="dk1"/>
                            </a:solidFill>
                            <a:latin typeface="Cambria Math" panose="02040503050406030204" pitchFamily="18" charset="0"/>
                            <a:ea typeface="Calibri"/>
                            <a:cs typeface="Calibri"/>
                            <a:sym typeface="Calibri"/>
                          </a:rPr>
                          <m:t>28</m:t>
                        </m:r>
                      </m:e>
                    </m:d>
                    <m:r>
                      <a:rPr lang="ar-AE" sz="1050" i="1">
                        <a:solidFill>
                          <a:schemeClr val="dk1"/>
                        </a:solidFill>
                        <a:latin typeface="Cambria Math" panose="02040503050406030204" pitchFamily="18" charset="0"/>
                        <a:ea typeface="Calibri"/>
                        <a:cs typeface="Calibri"/>
                        <a:sym typeface="Calibri"/>
                      </a:rPr>
                      <m:t>+</m:t>
                    </m:r>
                    <m:r>
                      <a:rPr lang="ar-AE" sz="1050" i="1">
                        <a:solidFill>
                          <a:schemeClr val="dk1"/>
                        </a:solidFill>
                        <a:latin typeface="Cambria Math" panose="02040503050406030204" pitchFamily="18" charset="0"/>
                        <a:ea typeface="Calibri"/>
                        <a:cs typeface="Calibri"/>
                        <a:sym typeface="Calibri"/>
                      </a:rPr>
                      <m:t>𝑃</m:t>
                    </m:r>
                    <m:d>
                      <m:dPr>
                        <m:ctrlPr>
                          <a:rPr lang="ar-AE" sz="1050" i="1">
                            <a:solidFill>
                              <a:schemeClr val="dk1"/>
                            </a:solidFill>
                            <a:latin typeface="Cambria Math" panose="02040503050406030204" pitchFamily="18" charset="0"/>
                            <a:ea typeface="Calibri"/>
                            <a:cs typeface="Calibri"/>
                            <a:sym typeface="Calibri"/>
                          </a:rPr>
                        </m:ctrlPr>
                      </m:dPr>
                      <m:e>
                        <m:r>
                          <a:rPr lang="ar-AE" sz="1050" i="1">
                            <a:solidFill>
                              <a:schemeClr val="dk1"/>
                            </a:solidFill>
                            <a:latin typeface="Cambria Math" panose="02040503050406030204" pitchFamily="18" charset="0"/>
                            <a:ea typeface="Calibri"/>
                            <a:cs typeface="Calibri"/>
                            <a:sym typeface="Calibri"/>
                          </a:rPr>
                          <m:t>𝑋</m:t>
                        </m:r>
                        <m:r>
                          <a:rPr lang="ar-AE" sz="1050" i="1">
                            <a:solidFill>
                              <a:schemeClr val="dk1"/>
                            </a:solidFill>
                            <a:latin typeface="Cambria Math" panose="02040503050406030204" pitchFamily="18" charset="0"/>
                            <a:ea typeface="Calibri"/>
                            <a:cs typeface="Calibri"/>
                            <a:sym typeface="Calibri"/>
                          </a:rPr>
                          <m:t>=</m:t>
                        </m:r>
                        <m:r>
                          <a:rPr lang="ar-AE" sz="1050" i="1">
                            <a:solidFill>
                              <a:schemeClr val="dk1"/>
                            </a:solidFill>
                            <a:latin typeface="Cambria Math" panose="02040503050406030204" pitchFamily="18" charset="0"/>
                            <a:ea typeface="Calibri"/>
                            <a:cs typeface="Calibri"/>
                            <a:sym typeface="Calibri"/>
                          </a:rPr>
                          <m:t>29</m:t>
                        </m:r>
                      </m:e>
                    </m:d>
                    <m:r>
                      <a:rPr lang="ar-AE" sz="1050" i="1">
                        <a:solidFill>
                          <a:schemeClr val="dk1"/>
                        </a:solidFill>
                        <a:latin typeface="Cambria Math" panose="02040503050406030204" pitchFamily="18" charset="0"/>
                        <a:ea typeface="Calibri"/>
                        <a:cs typeface="Calibri"/>
                        <a:sym typeface="Calibri"/>
                      </a:rPr>
                      <m:t>+</m:t>
                    </m:r>
                  </m:oMath>
                </a14:m>
                <a:r>
                  <a:rPr lang="ar-AE" sz="1050" dirty="0">
                    <a:solidFill>
                      <a:schemeClr val="dk1"/>
                    </a:solidFill>
                    <a:ea typeface="Calibri"/>
                    <a:cs typeface="Calibri"/>
                    <a:sym typeface="Calibri"/>
                  </a:rPr>
                  <a:t> </a:t>
                </a:r>
                <a14:m>
                  <m:oMath xmlns:m="http://schemas.openxmlformats.org/officeDocument/2006/math">
                    <m:r>
                      <a:rPr lang="ar-AE" sz="1050" i="1">
                        <a:solidFill>
                          <a:schemeClr val="dk1"/>
                        </a:solidFill>
                        <a:latin typeface="Cambria Math" panose="02040503050406030204" pitchFamily="18" charset="0"/>
                        <a:ea typeface="Calibri"/>
                        <a:cs typeface="Calibri"/>
                        <a:sym typeface="Calibri"/>
                      </a:rPr>
                      <m:t>𝑃</m:t>
                    </m:r>
                    <m:d>
                      <m:dPr>
                        <m:ctrlPr>
                          <a:rPr lang="ar-AE" sz="1050" i="1">
                            <a:solidFill>
                              <a:schemeClr val="dk1"/>
                            </a:solidFill>
                            <a:latin typeface="Cambria Math" panose="02040503050406030204" pitchFamily="18" charset="0"/>
                            <a:ea typeface="Calibri"/>
                            <a:cs typeface="Calibri"/>
                            <a:sym typeface="Calibri"/>
                          </a:rPr>
                        </m:ctrlPr>
                      </m:dPr>
                      <m:e>
                        <m:r>
                          <a:rPr lang="ar-AE" sz="1050" i="1">
                            <a:solidFill>
                              <a:schemeClr val="dk1"/>
                            </a:solidFill>
                            <a:latin typeface="Cambria Math" panose="02040503050406030204" pitchFamily="18" charset="0"/>
                            <a:ea typeface="Calibri"/>
                            <a:cs typeface="Calibri"/>
                            <a:sym typeface="Calibri"/>
                          </a:rPr>
                          <m:t>𝑋</m:t>
                        </m:r>
                        <m:r>
                          <a:rPr lang="ar-AE" sz="1050" i="1">
                            <a:solidFill>
                              <a:schemeClr val="dk1"/>
                            </a:solidFill>
                            <a:latin typeface="Cambria Math" panose="02040503050406030204" pitchFamily="18" charset="0"/>
                            <a:ea typeface="Calibri"/>
                            <a:cs typeface="Calibri"/>
                            <a:sym typeface="Calibri"/>
                          </a:rPr>
                          <m:t>=</m:t>
                        </m:r>
                        <m:r>
                          <a:rPr lang="ar-AE" sz="1050" b="0" i="1" smtClean="0">
                            <a:solidFill>
                              <a:schemeClr val="dk1"/>
                            </a:solidFill>
                            <a:latin typeface="Cambria Math" panose="02040503050406030204" pitchFamily="18" charset="0"/>
                            <a:ea typeface="Calibri"/>
                            <a:cs typeface="Calibri"/>
                            <a:sym typeface="Calibri"/>
                          </a:rPr>
                          <m:t>3</m:t>
                        </m:r>
                        <m:r>
                          <a:rPr lang="ar-AE" sz="1050" i="1">
                            <a:solidFill>
                              <a:schemeClr val="dk1"/>
                            </a:solidFill>
                            <a:latin typeface="Cambria Math" panose="02040503050406030204" pitchFamily="18" charset="0"/>
                            <a:ea typeface="Calibri"/>
                            <a:cs typeface="Calibri"/>
                            <a:sym typeface="Calibri"/>
                          </a:rPr>
                          <m:t>0</m:t>
                        </m:r>
                      </m:e>
                    </m:d>
                  </m:oMath>
                </a14:m>
                <a:endParaRPr lang="ar-AE" sz="1050" dirty="0">
                  <a:solidFill>
                    <a:schemeClr val="dk1"/>
                  </a:solidFill>
                  <a:latin typeface="Calibri"/>
                  <a:ea typeface="Calibri"/>
                  <a:cs typeface="Calibri"/>
                  <a:sym typeface="Calibri"/>
                </a:endParaRPr>
              </a:p>
            </p:txBody>
          </p:sp>
        </mc:Choice>
        <mc:Fallback xmlns="">
          <p:sp>
            <p:nvSpPr>
              <p:cNvPr id="4" name="TextBox 3">
                <a:extLst>
                  <a:ext uri="{FF2B5EF4-FFF2-40B4-BE49-F238E27FC236}">
                    <a16:creationId xmlns:a16="http://schemas.microsoft.com/office/drawing/2014/main" id="{18F63927-FB90-E88F-CC38-1D3446473F5A}"/>
                  </a:ext>
                </a:extLst>
              </p:cNvPr>
              <p:cNvSpPr txBox="1">
                <a:spLocks noRot="1" noChangeAspect="1" noMove="1" noResize="1" noEditPoints="1" noAdjustHandles="1" noChangeArrowheads="1" noChangeShapeType="1" noTextEdit="1"/>
              </p:cNvSpPr>
              <p:nvPr/>
            </p:nvSpPr>
            <p:spPr>
              <a:xfrm>
                <a:off x="264940" y="3876866"/>
                <a:ext cx="8614119" cy="253916"/>
              </a:xfrm>
              <a:prstGeom prst="rect">
                <a:avLst/>
              </a:prstGeom>
              <a:blipFill>
                <a:blip r:embed="rId5"/>
                <a:stretch>
                  <a:fillRect b="-14286"/>
                </a:stretch>
              </a:blipFill>
            </p:spPr>
            <p:txBody>
              <a:bodyPr/>
              <a:lstStyle/>
              <a:p>
                <a:r>
                  <a:rPr lang="es-CL">
                    <a:noFill/>
                  </a:rPr>
                  <a:t> </a:t>
                </a:r>
              </a:p>
            </p:txBody>
          </p:sp>
        </mc:Fallback>
      </mc:AlternateContent>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62"/>
          <p:cNvPicPr preferRelativeResize="0"/>
          <p:nvPr/>
        </p:nvPicPr>
        <p:blipFill>
          <a:blip r:embed="rId3">
            <a:alphaModFix/>
          </a:blip>
          <a:stretch>
            <a:fillRect/>
          </a:stretch>
        </p:blipFill>
        <p:spPr>
          <a:xfrm>
            <a:off x="152400" y="152400"/>
            <a:ext cx="8681197" cy="4838700"/>
          </a:xfrm>
          <a:prstGeom prst="rect">
            <a:avLst/>
          </a:prstGeom>
          <a:noFill/>
          <a:ln>
            <a:noFill/>
          </a:ln>
        </p:spPr>
      </p:pic>
      <p:sp>
        <p:nvSpPr>
          <p:cNvPr id="385" name="Google Shape;385;p62"/>
          <p:cNvSpPr txBox="1"/>
          <p:nvPr/>
        </p:nvSpPr>
        <p:spPr>
          <a:xfrm>
            <a:off x="152404" y="152410"/>
            <a:ext cx="52998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3</a:t>
            </a:r>
            <a:endParaRPr sz="3000" b="1" i="0" u="none" strike="noStrike" cap="none" dirty="0">
              <a:solidFill>
                <a:srgbClr val="423B71"/>
              </a:solidFill>
              <a:latin typeface="Calibri"/>
              <a:ea typeface="Calibri"/>
              <a:cs typeface="Calibri"/>
              <a:sym typeface="Calibri"/>
            </a:endParaRPr>
          </a:p>
        </p:txBody>
      </p:sp>
      <p:sp>
        <p:nvSpPr>
          <p:cNvPr id="386" name="Google Shape;386;p62"/>
          <p:cNvSpPr txBox="1"/>
          <p:nvPr/>
        </p:nvSpPr>
        <p:spPr>
          <a:xfrm>
            <a:off x="254828" y="727900"/>
            <a:ext cx="997500" cy="346200"/>
          </a:xfrm>
          <a:prstGeom prst="rect">
            <a:avLst/>
          </a:prstGeom>
          <a:noFill/>
          <a:ln>
            <a:noFill/>
          </a:ln>
        </p:spPr>
        <p:txBody>
          <a:bodyPr spcFirstLastPara="1" wrap="square" lIns="68575" tIns="34275" rIns="68575" bIns="34275" anchor="t" anchorCtr="0">
            <a:spAutoFit/>
          </a:bodyPr>
          <a:lstStyle/>
          <a:p>
            <a:pPr marL="457200" lvl="0" indent="-342900" algn="l" rtl="0">
              <a:spcBef>
                <a:spcPts val="0"/>
              </a:spcBef>
              <a:spcAft>
                <a:spcPts val="0"/>
              </a:spcAft>
              <a:buClr>
                <a:schemeClr val="dk1"/>
              </a:buClr>
              <a:buSzPts val="1800"/>
              <a:buFont typeface="Calibri"/>
              <a:buAutoNum type="alphaLcPeriod"/>
            </a:pPr>
            <a:endParaRPr sz="1800">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pic>
        <p:nvPicPr>
          <p:cNvPr id="391" name="Google Shape;391;p63"/>
          <p:cNvPicPr preferRelativeResize="0"/>
          <p:nvPr/>
        </p:nvPicPr>
        <p:blipFill>
          <a:blip r:embed="rId3">
            <a:alphaModFix/>
          </a:blip>
          <a:stretch>
            <a:fillRect/>
          </a:stretch>
        </p:blipFill>
        <p:spPr>
          <a:xfrm>
            <a:off x="152400" y="152400"/>
            <a:ext cx="8827062" cy="4838701"/>
          </a:xfrm>
          <a:prstGeom prst="rect">
            <a:avLst/>
          </a:prstGeom>
          <a:noFill/>
          <a:ln>
            <a:noFill/>
          </a:ln>
        </p:spPr>
      </p:pic>
      <p:sp>
        <p:nvSpPr>
          <p:cNvPr id="392" name="Google Shape;392;p63"/>
          <p:cNvSpPr txBox="1"/>
          <p:nvPr/>
        </p:nvSpPr>
        <p:spPr>
          <a:xfrm>
            <a:off x="254828" y="727900"/>
            <a:ext cx="997500" cy="346200"/>
          </a:xfrm>
          <a:prstGeom prst="rect">
            <a:avLst/>
          </a:prstGeom>
          <a:noFill/>
          <a:ln>
            <a:noFill/>
          </a:ln>
        </p:spPr>
        <p:txBody>
          <a:bodyPr spcFirstLastPara="1" wrap="square" lIns="68575" tIns="34275" rIns="68575" bIns="34275" anchor="t" anchorCtr="0">
            <a:spAutoFit/>
          </a:bodyPr>
          <a:lstStyle/>
          <a:p>
            <a:pPr marL="457200" lvl="0" indent="-342900" algn="l" rtl="0">
              <a:spcBef>
                <a:spcPts val="0"/>
              </a:spcBef>
              <a:spcAft>
                <a:spcPts val="0"/>
              </a:spcAft>
              <a:buClr>
                <a:schemeClr val="dk1"/>
              </a:buClr>
              <a:buSzPts val="1800"/>
              <a:buFont typeface="Calibri"/>
              <a:buAutoNum type="alphaLcPeriod" startAt="2"/>
            </a:pPr>
            <a:endParaRPr sz="1800">
              <a:solidFill>
                <a:schemeClr val="dk1"/>
              </a:solidFill>
              <a:latin typeface="Calibri"/>
              <a:ea typeface="Calibri"/>
              <a:cs typeface="Calibri"/>
              <a:sym typeface="Calibri"/>
            </a:endParaRPr>
          </a:p>
        </p:txBody>
      </p:sp>
      <p:sp>
        <p:nvSpPr>
          <p:cNvPr id="393" name="Google Shape;393;p63"/>
          <p:cNvSpPr txBox="1"/>
          <p:nvPr/>
        </p:nvSpPr>
        <p:spPr>
          <a:xfrm>
            <a:off x="152404" y="152410"/>
            <a:ext cx="52998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3</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pic>
        <p:nvPicPr>
          <p:cNvPr id="398" name="Google Shape;398;p64"/>
          <p:cNvPicPr preferRelativeResize="0"/>
          <p:nvPr/>
        </p:nvPicPr>
        <p:blipFill>
          <a:blip r:embed="rId3">
            <a:alphaModFix/>
          </a:blip>
          <a:stretch>
            <a:fillRect/>
          </a:stretch>
        </p:blipFill>
        <p:spPr>
          <a:xfrm>
            <a:off x="152400" y="152400"/>
            <a:ext cx="8812564" cy="4838700"/>
          </a:xfrm>
          <a:prstGeom prst="rect">
            <a:avLst/>
          </a:prstGeom>
          <a:noFill/>
          <a:ln>
            <a:noFill/>
          </a:ln>
        </p:spPr>
      </p:pic>
      <p:sp>
        <p:nvSpPr>
          <p:cNvPr id="399" name="Google Shape;399;p64"/>
          <p:cNvSpPr txBox="1"/>
          <p:nvPr/>
        </p:nvSpPr>
        <p:spPr>
          <a:xfrm>
            <a:off x="254828" y="727900"/>
            <a:ext cx="997500" cy="346200"/>
          </a:xfrm>
          <a:prstGeom prst="rect">
            <a:avLst/>
          </a:prstGeom>
          <a:noFill/>
          <a:ln>
            <a:noFill/>
          </a:ln>
        </p:spPr>
        <p:txBody>
          <a:bodyPr spcFirstLastPara="1" wrap="square" lIns="68575" tIns="34275" rIns="68575" bIns="34275" anchor="t" anchorCtr="0">
            <a:spAutoFit/>
          </a:bodyPr>
          <a:lstStyle/>
          <a:p>
            <a:pPr marL="457200" lvl="0" indent="-342900" algn="l" rtl="0">
              <a:spcBef>
                <a:spcPts val="0"/>
              </a:spcBef>
              <a:spcAft>
                <a:spcPts val="0"/>
              </a:spcAft>
              <a:buClr>
                <a:schemeClr val="dk1"/>
              </a:buClr>
              <a:buSzPts val="1800"/>
              <a:buFont typeface="Calibri"/>
              <a:buAutoNum type="alphaLcPeriod" startAt="3"/>
            </a:pPr>
            <a:endParaRPr sz="1800">
              <a:solidFill>
                <a:schemeClr val="dk1"/>
              </a:solidFill>
              <a:latin typeface="Calibri"/>
              <a:ea typeface="Calibri"/>
              <a:cs typeface="Calibri"/>
              <a:sym typeface="Calibri"/>
            </a:endParaRPr>
          </a:p>
        </p:txBody>
      </p:sp>
      <p:sp>
        <p:nvSpPr>
          <p:cNvPr id="400" name="Google Shape;400;p64"/>
          <p:cNvSpPr txBox="1"/>
          <p:nvPr/>
        </p:nvSpPr>
        <p:spPr>
          <a:xfrm>
            <a:off x="152404" y="152410"/>
            <a:ext cx="52998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3</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9"/>
          <p:cNvSpPr/>
          <p:nvPr/>
        </p:nvSpPr>
        <p:spPr>
          <a:xfrm>
            <a:off x="581675" y="2094163"/>
            <a:ext cx="5692800" cy="1263600"/>
          </a:xfrm>
          <a:prstGeom prst="rect">
            <a:avLst/>
          </a:prstGeom>
          <a:solidFill>
            <a:srgbClr val="F3F3F3"/>
          </a:solidFill>
          <a:ln>
            <a:noFill/>
          </a:ln>
        </p:spPr>
        <p:txBody>
          <a:bodyPr spcFirstLastPara="1" wrap="square" lIns="68575" tIns="68575" rIns="68575" bIns="6857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s" sz="1800" b="1">
                <a:solidFill>
                  <a:schemeClr val="dk1"/>
                </a:solidFill>
                <a:latin typeface="Calibri"/>
                <a:ea typeface="Calibri"/>
                <a:cs typeface="Calibri"/>
                <a:sym typeface="Calibri"/>
              </a:rPr>
              <a:t>Para que un cultivo sea rentable, un agricultor necesita que germinen al menos el 80% de las semillas sembradas. Si el agricultor decide sembrar 900 semillas de tomate, ¿cuál es la probabilidad de que su cultivo sea rentable?</a:t>
            </a:r>
            <a:endParaRPr sz="1100" b="1"/>
          </a:p>
        </p:txBody>
      </p:sp>
      <p:sp>
        <p:nvSpPr>
          <p:cNvPr id="146" name="Google Shape;146;p29"/>
          <p:cNvSpPr txBox="1"/>
          <p:nvPr/>
        </p:nvSpPr>
        <p:spPr>
          <a:xfrm>
            <a:off x="510954" y="3147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Problema</a:t>
            </a:r>
            <a:r>
              <a:rPr lang="es" sz="3000" b="1" i="0" u="none" strike="noStrike" cap="none" dirty="0">
                <a:solidFill>
                  <a:srgbClr val="423B71"/>
                </a:solidFill>
                <a:latin typeface="Calibri"/>
                <a:ea typeface="Calibri"/>
                <a:cs typeface="Calibri"/>
                <a:sym typeface="Calibri"/>
              </a:rPr>
              <a:t>  </a:t>
            </a:r>
            <a:endParaRPr sz="3000" b="1" i="0" u="none" strike="noStrike" cap="none" dirty="0">
              <a:solidFill>
                <a:srgbClr val="423B71"/>
              </a:solidFill>
              <a:latin typeface="Calibri"/>
              <a:ea typeface="Calibri"/>
              <a:cs typeface="Calibri"/>
              <a:sym typeface="Calibri"/>
            </a:endParaRPr>
          </a:p>
        </p:txBody>
      </p:sp>
      <mc:AlternateContent xmlns:mc="http://schemas.openxmlformats.org/markup-compatibility/2006" xmlns:a14="http://schemas.microsoft.com/office/drawing/2010/main">
        <mc:Choice Requires="a14">
          <p:sp>
            <p:nvSpPr>
              <p:cNvPr id="148" name="Google Shape;148;p29"/>
              <p:cNvSpPr txBox="1"/>
              <p:nvPr/>
            </p:nvSpPr>
            <p:spPr>
              <a:xfrm>
                <a:off x="551378" y="916675"/>
                <a:ext cx="5753400" cy="102057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MX" sz="1800" dirty="0">
                    <a:solidFill>
                      <a:schemeClr val="dk1"/>
                    </a:solidFill>
                    <a:latin typeface="Calibri"/>
                    <a:ea typeface="Calibri"/>
                    <a:cs typeface="Calibri"/>
                    <a:sym typeface="Calibri"/>
                  </a:rPr>
                  <a:t>Se estima que la probabilidad de que una semilla de tomate germine en clima templado, con un sustrato adecuado y con niveles óptimos de hidratación es de </a:t>
                </a:r>
                <a14:m>
                  <m:oMath xmlns:m="http://schemas.openxmlformats.org/officeDocument/2006/math">
                    <m:f>
                      <m:fPr>
                        <m:ctrlPr>
                          <a:rPr lang="es-MX" sz="1800" b="0" i="1" smtClean="0">
                            <a:solidFill>
                              <a:schemeClr val="dk1"/>
                            </a:solidFill>
                            <a:latin typeface="Cambria Math" panose="02040503050406030204" pitchFamily="18" charset="0"/>
                            <a:ea typeface="Calibri"/>
                            <a:cs typeface="Calibri"/>
                            <a:sym typeface="Calibri"/>
                          </a:rPr>
                        </m:ctrlPr>
                      </m:fPr>
                      <m:num>
                        <m:r>
                          <a:rPr lang="es-MX" sz="1800" b="0" i="1" smtClean="0">
                            <a:solidFill>
                              <a:schemeClr val="dk1"/>
                            </a:solidFill>
                            <a:latin typeface="Cambria Math" panose="02040503050406030204" pitchFamily="18" charset="0"/>
                            <a:ea typeface="Calibri"/>
                            <a:cs typeface="Calibri"/>
                            <a:sym typeface="Calibri"/>
                          </a:rPr>
                          <m:t>5</m:t>
                        </m:r>
                      </m:num>
                      <m:den>
                        <m:r>
                          <a:rPr lang="es-MX" sz="1800" b="0" i="1" smtClean="0">
                            <a:solidFill>
                              <a:schemeClr val="dk1"/>
                            </a:solidFill>
                            <a:latin typeface="Cambria Math" panose="02040503050406030204" pitchFamily="18" charset="0"/>
                            <a:ea typeface="Calibri"/>
                            <a:cs typeface="Calibri"/>
                            <a:sym typeface="Calibri"/>
                          </a:rPr>
                          <m:t>6</m:t>
                        </m:r>
                      </m:den>
                    </m:f>
                  </m:oMath>
                </a14:m>
                <a:r>
                  <a:rPr lang="es-MX" sz="1800" b="0" dirty="0">
                    <a:solidFill>
                      <a:schemeClr val="dk1"/>
                    </a:solidFill>
                    <a:latin typeface="Calibri"/>
                    <a:ea typeface="Calibri"/>
                    <a:cs typeface="Calibri"/>
                    <a:sym typeface="Calibri"/>
                  </a:rPr>
                  <a:t>.</a:t>
                </a:r>
                <a:endParaRPr lang="es-MX" sz="1800" dirty="0">
                  <a:solidFill>
                    <a:schemeClr val="dk1"/>
                  </a:solidFill>
                  <a:latin typeface="Calibri"/>
                  <a:ea typeface="Calibri"/>
                  <a:cs typeface="Calibri"/>
                  <a:sym typeface="Calibri"/>
                </a:endParaRPr>
              </a:p>
            </p:txBody>
          </p:sp>
        </mc:Choice>
        <mc:Fallback xmlns="">
          <p:sp>
            <p:nvSpPr>
              <p:cNvPr id="148" name="Google Shape;148;p29"/>
              <p:cNvSpPr txBox="1">
                <a:spLocks noRot="1" noChangeAspect="1" noMove="1" noResize="1" noEditPoints="1" noAdjustHandles="1" noChangeArrowheads="1" noChangeShapeType="1" noTextEdit="1"/>
              </p:cNvSpPr>
              <p:nvPr/>
            </p:nvSpPr>
            <p:spPr>
              <a:xfrm>
                <a:off x="551378" y="916675"/>
                <a:ext cx="5753400" cy="1020570"/>
              </a:xfrm>
              <a:prstGeom prst="rect">
                <a:avLst/>
              </a:prstGeom>
              <a:blipFill>
                <a:blip r:embed="rId3"/>
                <a:stretch>
                  <a:fillRect l="-1271" t="-4167" r="-1483" b="-3571"/>
                </a:stretch>
              </a:blipFill>
              <a:ln>
                <a:noFill/>
              </a:ln>
            </p:spPr>
            <p:txBody>
              <a:bodyPr/>
              <a:lstStyle/>
              <a:p>
                <a:r>
                  <a:rPr lang="es-CL">
                    <a:noFill/>
                  </a:rPr>
                  <a:t> </a:t>
                </a:r>
              </a:p>
            </p:txBody>
          </p:sp>
        </mc:Fallback>
      </mc:AlternateContent>
      <p:pic>
        <p:nvPicPr>
          <p:cNvPr id="150" name="Google Shape;150;p29"/>
          <p:cNvPicPr preferRelativeResize="0"/>
          <p:nvPr/>
        </p:nvPicPr>
        <p:blipFill>
          <a:blip r:embed="rId4">
            <a:alphaModFix/>
          </a:blip>
          <a:stretch>
            <a:fillRect/>
          </a:stretch>
        </p:blipFill>
        <p:spPr>
          <a:xfrm>
            <a:off x="4864750" y="2211300"/>
            <a:ext cx="4279248" cy="28008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5"/>
          <p:cNvSpPr txBox="1"/>
          <p:nvPr/>
        </p:nvSpPr>
        <p:spPr>
          <a:xfrm>
            <a:off x="520425" y="1357475"/>
            <a:ext cx="7270200" cy="1723518"/>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Clr>
                <a:schemeClr val="dk1"/>
              </a:buClr>
              <a:buSzPts val="1800"/>
              <a:buFont typeface="Calibri"/>
              <a:buAutoNum type="arabicPeriod" startAt="2"/>
            </a:pPr>
            <a:r>
              <a:rPr lang="es" sz="2000" dirty="0">
                <a:solidFill>
                  <a:schemeClr val="dk1"/>
                </a:solidFill>
                <a:latin typeface="Calibri"/>
                <a:ea typeface="Calibri"/>
                <a:cs typeface="Calibri"/>
                <a:sym typeface="Calibri"/>
              </a:rPr>
              <a:t>Recordemos que, para que un cultivo sea rentable, el agricultor requiere que germinen al menos el 80% de las semillas sembradas. Si el agricultor decide plantar 900 semillas de tomate, ¿cuál es la probabilidad de que germinen al menos 80% de las 900 semillas?</a:t>
            </a:r>
            <a:endParaRPr sz="2000" dirty="0">
              <a:latin typeface="Calibri"/>
              <a:ea typeface="Calibri"/>
              <a:cs typeface="Calibri"/>
              <a:sym typeface="Calibri"/>
            </a:endParaRPr>
          </a:p>
        </p:txBody>
      </p:sp>
      <p:sp>
        <p:nvSpPr>
          <p:cNvPr id="406" name="Google Shape;406;p65"/>
          <p:cNvSpPr txBox="1"/>
          <p:nvPr/>
        </p:nvSpPr>
        <p:spPr>
          <a:xfrm>
            <a:off x="520429" y="335385"/>
            <a:ext cx="52998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3</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p66"/>
          <p:cNvPicPr preferRelativeResize="0"/>
          <p:nvPr/>
        </p:nvPicPr>
        <p:blipFill>
          <a:blip r:embed="rId3">
            <a:alphaModFix/>
          </a:blip>
          <a:stretch>
            <a:fillRect/>
          </a:stretch>
        </p:blipFill>
        <p:spPr>
          <a:xfrm>
            <a:off x="209250" y="1478525"/>
            <a:ext cx="8839199" cy="3524311"/>
          </a:xfrm>
          <a:prstGeom prst="rect">
            <a:avLst/>
          </a:prstGeom>
          <a:noFill/>
          <a:ln>
            <a:noFill/>
          </a:ln>
        </p:spPr>
      </p:pic>
      <p:sp>
        <p:nvSpPr>
          <p:cNvPr id="412" name="Google Shape;412;p66"/>
          <p:cNvSpPr txBox="1"/>
          <p:nvPr/>
        </p:nvSpPr>
        <p:spPr>
          <a:xfrm>
            <a:off x="501479" y="666910"/>
            <a:ext cx="52998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P ( X ≥ 720 )</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7"/>
          <p:cNvSpPr txBox="1"/>
          <p:nvPr/>
        </p:nvSpPr>
        <p:spPr>
          <a:xfrm>
            <a:off x="520429" y="335385"/>
            <a:ext cx="52998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Conclusiones</a:t>
            </a:r>
            <a:endParaRPr sz="3000" b="1" i="0" u="none" strike="noStrike" cap="none" dirty="0">
              <a:solidFill>
                <a:srgbClr val="423B71"/>
              </a:solidFill>
              <a:latin typeface="Calibri"/>
              <a:ea typeface="Calibri"/>
              <a:cs typeface="Calibri"/>
              <a:sym typeface="Calibri"/>
            </a:endParaRPr>
          </a:p>
        </p:txBody>
      </p:sp>
      <p:sp>
        <p:nvSpPr>
          <p:cNvPr id="418" name="Google Shape;418;p67"/>
          <p:cNvSpPr txBox="1"/>
          <p:nvPr/>
        </p:nvSpPr>
        <p:spPr>
          <a:xfrm>
            <a:off x="520054" y="1210148"/>
            <a:ext cx="8103900" cy="3671100"/>
          </a:xfrm>
          <a:prstGeom prst="rect">
            <a:avLst/>
          </a:prstGeom>
          <a:noFill/>
          <a:ln>
            <a:noFill/>
          </a:ln>
        </p:spPr>
        <p:txBody>
          <a:bodyPr spcFirstLastPara="1" wrap="square" lIns="68575" tIns="34275" rIns="68575" bIns="34275" anchor="t" anchorCtr="0">
            <a:spAutoFit/>
          </a:bodyPr>
          <a:lstStyle/>
          <a:p>
            <a:pPr marL="457200" lvl="0" indent="-342900" algn="just" rtl="0">
              <a:spcBef>
                <a:spcPts val="0"/>
              </a:spcBef>
              <a:spcAft>
                <a:spcPts val="0"/>
              </a:spcAft>
              <a:buClr>
                <a:schemeClr val="dk1"/>
              </a:buClr>
              <a:buSzPts val="1800"/>
              <a:buFont typeface="Calibri"/>
              <a:buChar char="●"/>
            </a:pPr>
            <a:r>
              <a:rPr lang="es" sz="1800" dirty="0">
                <a:solidFill>
                  <a:schemeClr val="dk1"/>
                </a:solidFill>
                <a:latin typeface="Calibri"/>
                <a:ea typeface="Calibri"/>
                <a:cs typeface="Calibri"/>
                <a:sym typeface="Calibri"/>
              </a:rPr>
              <a:t>La distribución binomial se aplica cuando se realizan repeticiones de un experimento dicotómico, donde:</a:t>
            </a:r>
            <a:endParaRPr sz="1800" dirty="0">
              <a:solidFill>
                <a:schemeClr val="dk1"/>
              </a:solidFill>
              <a:latin typeface="Calibri"/>
              <a:ea typeface="Calibri"/>
              <a:cs typeface="Calibri"/>
              <a:sym typeface="Calibri"/>
            </a:endParaRPr>
          </a:p>
          <a:p>
            <a:pPr marL="914400" lvl="0" indent="-342900" algn="just" rtl="0">
              <a:spcBef>
                <a:spcPts val="0"/>
              </a:spcBef>
              <a:spcAft>
                <a:spcPts val="0"/>
              </a:spcAft>
              <a:buClr>
                <a:schemeClr val="dk1"/>
              </a:buClr>
              <a:buSzPts val="1800"/>
              <a:buFont typeface="Calibri"/>
              <a:buChar char="-"/>
            </a:pPr>
            <a:r>
              <a:rPr lang="es" sz="1800" dirty="0">
                <a:solidFill>
                  <a:schemeClr val="dk1"/>
                </a:solidFill>
                <a:latin typeface="Calibri"/>
                <a:ea typeface="Calibri"/>
                <a:cs typeface="Calibri"/>
                <a:sym typeface="Calibri"/>
              </a:rPr>
              <a:t>Todas las repeticiones son independientes entre sí.</a:t>
            </a:r>
            <a:endParaRPr sz="1800" dirty="0">
              <a:solidFill>
                <a:schemeClr val="dk1"/>
              </a:solidFill>
              <a:latin typeface="Calibri"/>
              <a:ea typeface="Calibri"/>
              <a:cs typeface="Calibri"/>
              <a:sym typeface="Calibri"/>
            </a:endParaRPr>
          </a:p>
          <a:p>
            <a:pPr marL="914400" lvl="0" indent="-342900" algn="just" rtl="0">
              <a:spcBef>
                <a:spcPts val="0"/>
              </a:spcBef>
              <a:spcAft>
                <a:spcPts val="0"/>
              </a:spcAft>
              <a:buClr>
                <a:schemeClr val="dk1"/>
              </a:buClr>
              <a:buSzPts val="1800"/>
              <a:buFont typeface="Calibri"/>
              <a:buChar char="-"/>
            </a:pPr>
            <a:r>
              <a:rPr lang="es" sz="1800" dirty="0">
                <a:solidFill>
                  <a:schemeClr val="dk1"/>
                </a:solidFill>
                <a:latin typeface="Calibri"/>
                <a:ea typeface="Calibri"/>
                <a:cs typeface="Calibri"/>
                <a:sym typeface="Calibri"/>
              </a:rPr>
              <a:t>La probabilidad de éxito en cada repetición es siempre la misma.</a:t>
            </a:r>
            <a:endParaRPr sz="18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Char char="●"/>
            </a:pPr>
            <a:r>
              <a:rPr lang="es" sz="1800" dirty="0">
                <a:solidFill>
                  <a:schemeClr val="dk1"/>
                </a:solidFill>
                <a:latin typeface="Calibri"/>
                <a:ea typeface="Calibri"/>
                <a:cs typeface="Calibri"/>
                <a:sym typeface="Calibri"/>
              </a:rPr>
              <a:t>La distribución binomial nos permite determinar la probabilidad de tener exactamente </a:t>
            </a:r>
            <a:r>
              <a:rPr lang="es" sz="1800" i="1" dirty="0">
                <a:solidFill>
                  <a:schemeClr val="dk1"/>
                </a:solidFill>
                <a:latin typeface="Cambria"/>
                <a:ea typeface="Cambria"/>
                <a:cs typeface="Cambria"/>
                <a:sym typeface="Cambria"/>
              </a:rPr>
              <a:t>x</a:t>
            </a:r>
            <a:r>
              <a:rPr lang="es" sz="1800" dirty="0">
                <a:solidFill>
                  <a:schemeClr val="dk1"/>
                </a:solidFill>
                <a:latin typeface="Calibri"/>
                <a:ea typeface="Calibri"/>
                <a:cs typeface="Calibri"/>
                <a:sym typeface="Calibri"/>
              </a:rPr>
              <a:t> éxitos en </a:t>
            </a:r>
            <a:r>
              <a:rPr lang="es" sz="1800" i="1" dirty="0">
                <a:solidFill>
                  <a:schemeClr val="dk1"/>
                </a:solidFill>
                <a:latin typeface="Cambria"/>
                <a:ea typeface="Cambria"/>
                <a:cs typeface="Cambria"/>
                <a:sym typeface="Cambria"/>
              </a:rPr>
              <a:t>n</a:t>
            </a:r>
            <a:r>
              <a:rPr lang="es" sz="1800" dirty="0">
                <a:solidFill>
                  <a:schemeClr val="dk1"/>
                </a:solidFill>
                <a:latin typeface="Calibri"/>
                <a:ea typeface="Calibri"/>
                <a:cs typeface="Calibri"/>
                <a:sym typeface="Calibri"/>
              </a:rPr>
              <a:t> repeticiones del experimento dicotómico.</a:t>
            </a:r>
            <a:endParaRPr sz="1800" dirty="0">
              <a:solidFill>
                <a:schemeClr val="dk1"/>
              </a:solidFill>
              <a:latin typeface="Calibri"/>
              <a:ea typeface="Calibri"/>
              <a:cs typeface="Calibri"/>
              <a:sym typeface="Calibri"/>
            </a:endParaRPr>
          </a:p>
          <a:p>
            <a:pPr marL="457200" lvl="0" indent="0" algn="just" rtl="0">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a:p>
            <a:pPr marL="457200" lvl="0" indent="-342900" algn="just" rtl="0">
              <a:spcBef>
                <a:spcPts val="0"/>
              </a:spcBef>
              <a:spcAft>
                <a:spcPts val="0"/>
              </a:spcAft>
              <a:buClr>
                <a:schemeClr val="dk1"/>
              </a:buClr>
              <a:buSzPts val="1800"/>
              <a:buFont typeface="Calibri"/>
              <a:buChar char="●"/>
            </a:pPr>
            <a:r>
              <a:rPr lang="es" sz="1800" dirty="0">
                <a:solidFill>
                  <a:schemeClr val="dk1"/>
                </a:solidFill>
                <a:latin typeface="Calibri"/>
                <a:ea typeface="Calibri"/>
                <a:cs typeface="Calibri"/>
                <a:sym typeface="Calibri"/>
              </a:rPr>
              <a:t>Es importante tener en cuenta que la probabilidad teórica y las estimaciones obtenidas a partir de las frecuencias relativas pueden diferir bastante, debido a factores como el número de repeticiones del experimento o el número de simulaciones realizadas, por lo que es necesario tener precaución al interpretar los resultados.</a:t>
            </a:r>
            <a:endParaRPr sz="1800" dirty="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p68"/>
          <p:cNvPicPr preferRelativeResize="0"/>
          <p:nvPr/>
        </p:nvPicPr>
        <p:blipFill>
          <a:blip r:embed="rId3">
            <a:alphaModFix/>
          </a:blip>
          <a:stretch>
            <a:fillRect/>
          </a:stretch>
        </p:blipFill>
        <p:spPr>
          <a:xfrm>
            <a:off x="0" y="0"/>
            <a:ext cx="9144003" cy="5143501"/>
          </a:xfrm>
          <a:prstGeom prst="rect">
            <a:avLst/>
          </a:prstGeom>
          <a:noFill/>
          <a:ln>
            <a:noFill/>
          </a:ln>
        </p:spPr>
      </p:pic>
      <p:sp>
        <p:nvSpPr>
          <p:cNvPr id="424" name="Google Shape;424;p68"/>
          <p:cNvSpPr txBox="1"/>
          <p:nvPr/>
        </p:nvSpPr>
        <p:spPr>
          <a:xfrm>
            <a:off x="483935" y="2297504"/>
            <a:ext cx="8175900" cy="6465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Germinación de semillas</a:t>
            </a:r>
            <a:endParaRPr sz="33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30"/>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Actividad 1</a:t>
            </a:r>
            <a:endParaRPr sz="3000" b="1" i="0" u="none" strike="noStrike" cap="none" dirty="0">
              <a:solidFill>
                <a:srgbClr val="423B71"/>
              </a:solidFill>
              <a:latin typeface="Calibri"/>
              <a:ea typeface="Calibri"/>
              <a:cs typeface="Calibri"/>
              <a:sym typeface="Calibri"/>
            </a:endParaRPr>
          </a:p>
        </p:txBody>
      </p:sp>
      <p:sp>
        <p:nvSpPr>
          <p:cNvPr id="156" name="Google Shape;156;p30"/>
          <p:cNvSpPr txBox="1"/>
          <p:nvPr/>
        </p:nvSpPr>
        <p:spPr>
          <a:xfrm>
            <a:off x="520429" y="1293073"/>
            <a:ext cx="8103900" cy="2623765"/>
          </a:xfrm>
          <a:prstGeom prst="rect">
            <a:avLst/>
          </a:prstGeom>
          <a:noFill/>
          <a:ln>
            <a:noFill/>
          </a:ln>
        </p:spPr>
        <p:txBody>
          <a:bodyPr spcFirstLastPara="1" wrap="square" lIns="68575" tIns="34275" rIns="68575" bIns="34275" anchor="t" anchorCtr="0">
            <a:spAutoFit/>
          </a:bodyPr>
          <a:lstStyle/>
          <a:p>
            <a:pPr marL="419100" marR="0" lvl="0" indent="-355600" algn="l" rtl="0">
              <a:lnSpc>
                <a:spcPct val="100000"/>
              </a:lnSpc>
              <a:spcBef>
                <a:spcPts val="0"/>
              </a:spcBef>
              <a:spcAft>
                <a:spcPts val="0"/>
              </a:spcAft>
              <a:buClr>
                <a:schemeClr val="dk1"/>
              </a:buClr>
              <a:buSzPts val="1800"/>
              <a:buFont typeface="Arial"/>
              <a:buAutoNum type="arabicPeriod"/>
            </a:pPr>
            <a:r>
              <a:rPr lang="es" sz="2400" b="1" dirty="0">
                <a:solidFill>
                  <a:schemeClr val="dk1"/>
                </a:solidFill>
                <a:latin typeface="Calibri"/>
                <a:ea typeface="Calibri"/>
                <a:cs typeface="Calibri"/>
                <a:sym typeface="Calibri"/>
              </a:rPr>
              <a:t>Supongamos que quieres crear un almácigo de tomates, para ello siembras siete semillas de tomate:</a:t>
            </a:r>
            <a:endParaRPr sz="2400" dirty="0"/>
          </a:p>
          <a:p>
            <a:pPr marL="38100" marR="0" lvl="0" indent="0" algn="l" rtl="0">
              <a:lnSpc>
                <a:spcPct val="100000"/>
              </a:lnSpc>
              <a:spcBef>
                <a:spcPts val="0"/>
              </a:spcBef>
              <a:spcAft>
                <a:spcPts val="0"/>
              </a:spcAft>
              <a:buNone/>
            </a:pPr>
            <a:endParaRPr sz="1800" b="1" i="0" u="none" strike="noStrike" cap="none" dirty="0">
              <a:solidFill>
                <a:schemeClr val="dk1"/>
              </a:solidFill>
              <a:latin typeface="Calibri"/>
              <a:ea typeface="Calibri"/>
              <a:cs typeface="Calibri"/>
              <a:sym typeface="Calibri"/>
            </a:endParaRPr>
          </a:p>
          <a:p>
            <a:pPr marL="685800" marR="0" lvl="1" indent="-279400" algn="l" rtl="0">
              <a:lnSpc>
                <a:spcPct val="100000"/>
              </a:lnSpc>
              <a:spcBef>
                <a:spcPts val="0"/>
              </a:spcBef>
              <a:spcAft>
                <a:spcPts val="0"/>
              </a:spcAft>
              <a:buClr>
                <a:schemeClr val="dk1"/>
              </a:buClr>
              <a:buSzPts val="1800"/>
              <a:buFont typeface="Arial"/>
              <a:buAutoNum type="alphaLcPeriod"/>
            </a:pPr>
            <a:r>
              <a:rPr lang="es" sz="2000" dirty="0">
                <a:solidFill>
                  <a:schemeClr val="dk1"/>
                </a:solidFill>
                <a:latin typeface="Calibri"/>
                <a:ea typeface="Calibri"/>
                <a:cs typeface="Calibri"/>
                <a:sym typeface="Calibri"/>
              </a:rPr>
              <a:t>¿Cuál es la probabilidad de que germinen las siete semillas?</a:t>
            </a:r>
            <a:br>
              <a:rPr lang="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685800" marR="0" lvl="1" indent="-279400" algn="l" rtl="0">
              <a:lnSpc>
                <a:spcPct val="100000"/>
              </a:lnSpc>
              <a:spcBef>
                <a:spcPts val="0"/>
              </a:spcBef>
              <a:spcAft>
                <a:spcPts val="0"/>
              </a:spcAft>
              <a:buClr>
                <a:schemeClr val="dk1"/>
              </a:buClr>
              <a:buSzPts val="1800"/>
              <a:buFont typeface="Arial"/>
              <a:buAutoNum type="alphaLcPeriod"/>
            </a:pPr>
            <a:r>
              <a:rPr lang="es" sz="2000" dirty="0">
                <a:solidFill>
                  <a:schemeClr val="dk1"/>
                </a:solidFill>
                <a:latin typeface="Calibri"/>
                <a:ea typeface="Calibri"/>
                <a:cs typeface="Calibri"/>
                <a:sym typeface="Calibri"/>
              </a:rPr>
              <a:t>¿Cuál es la probabilidad de que ninguna semilla germine?</a:t>
            </a:r>
            <a:br>
              <a:rPr lang="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685800" marR="0" lvl="1" indent="-279400" algn="l" rtl="0">
              <a:lnSpc>
                <a:spcPct val="100000"/>
              </a:lnSpc>
              <a:spcBef>
                <a:spcPts val="0"/>
              </a:spcBef>
              <a:spcAft>
                <a:spcPts val="0"/>
              </a:spcAft>
              <a:buClr>
                <a:schemeClr val="dk1"/>
              </a:buClr>
              <a:buSzPts val="1800"/>
              <a:buFont typeface="Arial"/>
              <a:buAutoNum type="alphaLcPeriod"/>
            </a:pPr>
            <a:r>
              <a:rPr lang="es" sz="2000" dirty="0">
                <a:solidFill>
                  <a:schemeClr val="dk1"/>
                </a:solidFill>
                <a:latin typeface="Calibri"/>
                <a:ea typeface="Calibri"/>
                <a:cs typeface="Calibri"/>
                <a:sym typeface="Calibri"/>
              </a:rPr>
              <a:t>¿Cuál es la probabilidad de que germinen al menos 5 semillas?</a:t>
            </a:r>
            <a:endParaRPr sz="20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1"/>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Preguntas a considerar</a:t>
            </a:r>
            <a:endParaRPr sz="3000" b="1" i="0" u="none" strike="noStrike" cap="none" dirty="0">
              <a:solidFill>
                <a:srgbClr val="423B71"/>
              </a:solidFill>
              <a:latin typeface="Calibri"/>
              <a:ea typeface="Calibri"/>
              <a:cs typeface="Calibri"/>
              <a:sym typeface="Calibri"/>
            </a:endParaRPr>
          </a:p>
        </p:txBody>
      </p:sp>
      <p:sp>
        <p:nvSpPr>
          <p:cNvPr id="162" name="Google Shape;162;p31"/>
          <p:cNvSpPr txBox="1"/>
          <p:nvPr/>
        </p:nvSpPr>
        <p:spPr>
          <a:xfrm>
            <a:off x="520429" y="1293073"/>
            <a:ext cx="8103900" cy="3485539"/>
          </a:xfrm>
          <a:prstGeom prst="rect">
            <a:avLst/>
          </a:prstGeom>
          <a:noFill/>
          <a:ln>
            <a:noFill/>
          </a:ln>
        </p:spPr>
        <p:txBody>
          <a:bodyPr spcFirstLastPara="1" wrap="square" lIns="68575" tIns="34275" rIns="68575" bIns="34275" anchor="t" anchorCtr="0">
            <a:spAutoFit/>
          </a:bodyPr>
          <a:lstStyle/>
          <a:p>
            <a:pPr marL="342900" marR="0" lvl="0" indent="0" algn="l" rtl="0">
              <a:lnSpc>
                <a:spcPct val="100000"/>
              </a:lnSpc>
              <a:spcBef>
                <a:spcPts val="0"/>
              </a:spcBef>
              <a:spcAft>
                <a:spcPts val="0"/>
              </a:spcAft>
              <a:buNone/>
            </a:pPr>
            <a:endParaRPr sz="2100"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AutoNum type="arabicPeriod"/>
            </a:pPr>
            <a:r>
              <a:rPr lang="es" sz="2000" dirty="0">
                <a:solidFill>
                  <a:schemeClr val="dk1"/>
                </a:solidFill>
                <a:latin typeface="Calibri"/>
                <a:ea typeface="Calibri"/>
                <a:cs typeface="Calibri"/>
                <a:sym typeface="Calibri"/>
              </a:rPr>
              <a:t>¿Es posible usar la regla de Laplace para calcular la probabilidad de que las siete semillas germinen?</a:t>
            </a:r>
            <a:br>
              <a:rPr lang="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AutoNum type="arabicPeriod"/>
            </a:pPr>
            <a:r>
              <a:rPr lang="es" sz="2000" dirty="0">
                <a:solidFill>
                  <a:schemeClr val="dk1"/>
                </a:solidFill>
                <a:latin typeface="Calibri"/>
                <a:ea typeface="Calibri"/>
                <a:cs typeface="Calibri"/>
                <a:sym typeface="Calibri"/>
              </a:rPr>
              <a:t>¿Cuántos casos favorables hay para este evento?</a:t>
            </a:r>
            <a:br>
              <a:rPr lang="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AutoNum type="arabicPeriod"/>
            </a:pPr>
            <a:r>
              <a:rPr lang="es" sz="2000" dirty="0">
                <a:solidFill>
                  <a:schemeClr val="dk1"/>
                </a:solidFill>
                <a:latin typeface="Calibri"/>
                <a:ea typeface="Calibri"/>
                <a:cs typeface="Calibri"/>
                <a:sym typeface="Calibri"/>
              </a:rPr>
              <a:t>¿Podemos determinar cuántos casos posibles hay? </a:t>
            </a:r>
            <a:br>
              <a:rPr lang="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457200" marR="0" lvl="0" indent="-361950" algn="l" rtl="0">
              <a:lnSpc>
                <a:spcPct val="100000"/>
              </a:lnSpc>
              <a:spcBef>
                <a:spcPts val="0"/>
              </a:spcBef>
              <a:spcAft>
                <a:spcPts val="0"/>
              </a:spcAft>
              <a:buClr>
                <a:schemeClr val="dk1"/>
              </a:buClr>
              <a:buSzPts val="2100"/>
              <a:buFont typeface="Calibri"/>
              <a:buAutoNum type="arabicPeriod"/>
            </a:pPr>
            <a:r>
              <a:rPr lang="es" sz="2000" dirty="0">
                <a:solidFill>
                  <a:schemeClr val="dk1"/>
                </a:solidFill>
                <a:latin typeface="Calibri"/>
                <a:ea typeface="Calibri"/>
                <a:cs typeface="Calibri"/>
                <a:sym typeface="Calibri"/>
              </a:rPr>
              <a:t>¿Son todos estos casos equiprobables? (Condición para aplicar la regla de Laplace). </a:t>
            </a:r>
            <a:endParaRPr sz="2000" dirty="0">
              <a:solidFill>
                <a:schemeClr val="dk1"/>
              </a:solidFill>
              <a:latin typeface="Calibri"/>
              <a:ea typeface="Calibri"/>
              <a:cs typeface="Calibri"/>
              <a:sym typeface="Calibri"/>
            </a:endParaRPr>
          </a:p>
          <a:p>
            <a:pPr marL="342900" marR="0" lvl="0" indent="0" algn="l" rtl="0">
              <a:lnSpc>
                <a:spcPct val="100000"/>
              </a:lnSpc>
              <a:spcBef>
                <a:spcPts val="0"/>
              </a:spcBef>
              <a:spcAft>
                <a:spcPts val="0"/>
              </a:spcAft>
              <a:buNone/>
            </a:pPr>
            <a:endParaRPr sz="2100"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32"/>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 considerar</a:t>
            </a:r>
            <a:endParaRPr sz="3000" b="1" i="0" u="none" strike="noStrike" cap="none" dirty="0">
              <a:solidFill>
                <a:srgbClr val="423B71"/>
              </a:solidFill>
              <a:latin typeface="Calibri"/>
              <a:ea typeface="Calibri"/>
              <a:cs typeface="Calibri"/>
              <a:sym typeface="Calibri"/>
            </a:endParaRPr>
          </a:p>
        </p:txBody>
      </p:sp>
      <p:sp>
        <p:nvSpPr>
          <p:cNvPr id="168" name="Google Shape;168;p32"/>
          <p:cNvSpPr txBox="1"/>
          <p:nvPr/>
        </p:nvSpPr>
        <p:spPr>
          <a:xfrm>
            <a:off x="520429" y="1293073"/>
            <a:ext cx="8103900" cy="1608102"/>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2000" dirty="0">
                <a:solidFill>
                  <a:schemeClr val="dk1"/>
                </a:solidFill>
                <a:latin typeface="Calibri"/>
                <a:ea typeface="Calibri"/>
                <a:cs typeface="Calibri"/>
                <a:sym typeface="Calibri"/>
              </a:rPr>
              <a:t>Comparemos las probabilidades de dos casos posibles: </a:t>
            </a:r>
            <a:endParaRPr sz="20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000"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Que todas las semillas germinen.</a:t>
            </a:r>
            <a:br>
              <a:rPr lang="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Que ninguna germine.</a:t>
            </a:r>
            <a:endParaRPr sz="2000"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33"/>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 considerar</a:t>
            </a:r>
            <a:endParaRPr sz="3000" b="1" i="0" u="none" strike="noStrike" cap="none" dirty="0">
              <a:solidFill>
                <a:srgbClr val="423B71"/>
              </a:solidFill>
              <a:latin typeface="Calibri"/>
              <a:ea typeface="Calibri"/>
              <a:cs typeface="Calibri"/>
              <a:sym typeface="Calibri"/>
            </a:endParaRPr>
          </a:p>
        </p:txBody>
      </p:sp>
      <p:sp>
        <p:nvSpPr>
          <p:cNvPr id="174" name="Google Shape;174;p33"/>
          <p:cNvSpPr txBox="1"/>
          <p:nvPr/>
        </p:nvSpPr>
        <p:spPr>
          <a:xfrm>
            <a:off x="520429" y="1293073"/>
            <a:ext cx="8103900" cy="1608102"/>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2000" dirty="0">
                <a:solidFill>
                  <a:schemeClr val="dk1"/>
                </a:solidFill>
                <a:latin typeface="Calibri"/>
                <a:ea typeface="Calibri"/>
                <a:cs typeface="Calibri"/>
                <a:sym typeface="Calibri"/>
              </a:rPr>
              <a:t>Comparemos las probabilidades de dos casos posibles: </a:t>
            </a:r>
            <a:endParaRPr sz="20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000"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Que todas las semillas germinen. </a:t>
            </a:r>
            <a:br>
              <a:rPr lang="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Que ninguna germine.</a:t>
            </a:r>
            <a:endParaRPr sz="2000" dirty="0">
              <a:solidFill>
                <a:schemeClr val="dk1"/>
              </a:solidFill>
              <a:latin typeface="Calibri"/>
              <a:ea typeface="Calibri"/>
              <a:cs typeface="Calibri"/>
              <a:sym typeface="Calibri"/>
            </a:endParaRPr>
          </a:p>
        </p:txBody>
      </p:sp>
      <p:pic>
        <p:nvPicPr>
          <p:cNvPr id="175" name="Google Shape;175;p33"/>
          <p:cNvPicPr preferRelativeResize="0"/>
          <p:nvPr/>
        </p:nvPicPr>
        <p:blipFill>
          <a:blip r:embed="rId3">
            <a:alphaModFix/>
          </a:blip>
          <a:stretch>
            <a:fillRect/>
          </a:stretch>
        </p:blipFill>
        <p:spPr>
          <a:xfrm>
            <a:off x="152775" y="3028948"/>
            <a:ext cx="8839204" cy="185588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4"/>
          <p:cNvSpPr txBox="1"/>
          <p:nvPr/>
        </p:nvSpPr>
        <p:spPr>
          <a:xfrm>
            <a:off x="520428" y="665250"/>
            <a:ext cx="4685555"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Simulemos el experimento</a:t>
            </a:r>
            <a:endParaRPr sz="3000" b="1" i="0" u="none" strike="noStrike" cap="none" dirty="0">
              <a:solidFill>
                <a:srgbClr val="423B71"/>
              </a:solidFill>
              <a:latin typeface="Calibri"/>
              <a:ea typeface="Calibri"/>
              <a:cs typeface="Calibri"/>
              <a:sym typeface="Calibri"/>
            </a:endParaRPr>
          </a:p>
        </p:txBody>
      </p:sp>
      <p:sp>
        <p:nvSpPr>
          <p:cNvPr id="181" name="Google Shape;181;p34"/>
          <p:cNvSpPr txBox="1"/>
          <p:nvPr/>
        </p:nvSpPr>
        <p:spPr>
          <a:xfrm>
            <a:off x="551383" y="1388075"/>
            <a:ext cx="7435800" cy="1608102"/>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 sz="2000" b="1" dirty="0">
                <a:solidFill>
                  <a:schemeClr val="dk1"/>
                </a:solidFill>
                <a:latin typeface="Calibri"/>
                <a:ea typeface="Calibri"/>
                <a:cs typeface="Calibri"/>
                <a:sym typeface="Calibri"/>
              </a:rPr>
              <a:t>Lanzaremos dados:</a:t>
            </a:r>
            <a:endParaRPr sz="2000" b="1"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2000"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Si el resultado del lanzamiento es 1, la semilla no germinará.</a:t>
            </a:r>
            <a:br>
              <a:rPr lang="es" sz="2000" dirty="0">
                <a:solidFill>
                  <a:schemeClr val="dk1"/>
                </a:solidFill>
                <a:latin typeface="Calibri"/>
                <a:ea typeface="Calibri"/>
                <a:cs typeface="Calibri"/>
                <a:sym typeface="Calibri"/>
              </a:rPr>
            </a:br>
            <a:endParaRPr sz="2000" dirty="0">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Si sale cualquier otro número, la semilla sí germinará.</a:t>
            </a:r>
            <a:endParaRPr sz="2000" b="0" i="0" u="none" strike="noStrike" cap="none" dirty="0">
              <a:solidFill>
                <a:schemeClr val="dk1"/>
              </a:solidFill>
              <a:latin typeface="Calibri"/>
              <a:ea typeface="Calibri"/>
              <a:cs typeface="Calibri"/>
              <a:sym typeface="Calibri"/>
            </a:endParaRPr>
          </a:p>
        </p:txBody>
      </p:sp>
      <p:pic>
        <p:nvPicPr>
          <p:cNvPr id="182" name="Google Shape;182;p34"/>
          <p:cNvPicPr preferRelativeResize="0"/>
          <p:nvPr/>
        </p:nvPicPr>
        <p:blipFill>
          <a:blip r:embed="rId3">
            <a:alphaModFix/>
          </a:blip>
          <a:stretch>
            <a:fillRect/>
          </a:stretch>
        </p:blipFill>
        <p:spPr>
          <a:xfrm>
            <a:off x="152400" y="3189327"/>
            <a:ext cx="8839204" cy="1385442"/>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TotalTime>
  <Words>2267</Words>
  <Application>Microsoft Office PowerPoint</Application>
  <PresentationFormat>On-screen Show (16:9)</PresentationFormat>
  <Paragraphs>239</Paragraphs>
  <Slides>43</Slides>
  <Notes>43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43</vt:i4>
      </vt:variant>
    </vt:vector>
  </HeadingPairs>
  <TitlesOfParts>
    <vt:vector size="50" baseType="lpstr">
      <vt:lpstr>Cambria Math</vt:lpstr>
      <vt:lpstr>Cambria</vt:lpstr>
      <vt:lpstr>Arial</vt:lpstr>
      <vt:lpstr>Nunito</vt:lpstr>
      <vt:lpstr>Calibri</vt:lpstr>
      <vt:lpstr>Simple Light</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DIEGO IGNACIO ESPINOZA NUÑEZ</cp:lastModifiedBy>
  <cp:revision>13</cp:revision>
  <dcterms:modified xsi:type="dcterms:W3CDTF">2023-09-12T15:17:06Z</dcterms:modified>
</cp:coreProperties>
</file>