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5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d6608798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d6608798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52d67fad4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2252d67fad4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52d67fad4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252d67fad4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47ff3ce1b1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247ff3ce1b1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52d67fad4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2252d67fad4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7ff3ce1b1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47ff3ce1b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52d67fad4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2252d67fad4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252d67fad4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2252d67fad4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252d67fad4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2252d67fad4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1f1581fa5a_1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21f1581fa5a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f1581fa5a_1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21f1581fa5a_1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
              <a:t>Se recomienda entregar en pdf la infografía</a:t>
            </a:r>
            <a:endParaRPr/>
          </a:p>
          <a:p>
            <a:pPr marL="0" lvl="0" indent="0" algn="l" rtl="0">
              <a:spcBef>
                <a:spcPts val="0"/>
              </a:spcBef>
              <a:spcAft>
                <a:spcPts val="0"/>
              </a:spcAft>
              <a:buClr>
                <a:schemeClr val="dk1"/>
              </a:buClr>
              <a:buSzPts val="1400"/>
              <a:buFont typeface="Arial"/>
              <a:buNone/>
            </a:pP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252d67fad4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252d67fad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252d67fad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252d67fad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1f1581fa5a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1f1581fa5a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252d67fad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252d67fad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252d67fad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252d67fad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47ff3ce1b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47ff3ce1b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47ff3ce1b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47ff3ce1b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fd66087982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1fd66087982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27e5ae785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1f27e5ae785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f1581fa5a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21f1581fa5a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47ff3ce1b1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247ff3ce1b1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52d67fad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2252d67fad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52d67fad4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2252d67fad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47ff3ce1b1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247ff3ce1b1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1"/>
        <p:cNvGrpSpPr/>
        <p:nvPr/>
      </p:nvGrpSpPr>
      <p:grpSpPr>
        <a:xfrm>
          <a:off x="0" y="0"/>
          <a:ext cx="0" cy="0"/>
          <a:chOff x="0" y="0"/>
          <a:chExt cx="0" cy="0"/>
        </a:xfrm>
      </p:grpSpPr>
      <p:pic>
        <p:nvPicPr>
          <p:cNvPr id="62" name="Google Shape;62;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9" name="Google Shape;9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0" name="Google Shape;10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3887391" y="740569"/>
            <a:ext cx="4629300" cy="3655200"/>
          </a:xfrm>
          <a:prstGeom prst="rect">
            <a:avLst/>
          </a:prstGeom>
          <a:noFill/>
          <a:ln>
            <a:noFill/>
          </a:ln>
        </p:spPr>
      </p:sp>
      <p:sp>
        <p:nvSpPr>
          <p:cNvPr id="106" name="Google Shape;10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Explorando la UF en el contexto </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de créditos hipotecarios</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186" name="Google Shape;186;p35"/>
          <p:cNvSpPr txBox="1"/>
          <p:nvPr/>
        </p:nvSpPr>
        <p:spPr>
          <a:xfrm>
            <a:off x="520425" y="1302450"/>
            <a:ext cx="7642200" cy="992549"/>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a) Considerando la publicación oficial del IPC y que la UF al 31 de diciembre es de $30 996,73, calcula la UF para los días 1, 5 y 9 de enero.</a:t>
            </a:r>
            <a:endParaRPr sz="2000" b="1" dirty="0">
              <a:solidFill>
                <a:schemeClr val="dk1"/>
              </a:solidFill>
              <a:latin typeface="Calibri"/>
              <a:ea typeface="Calibri"/>
              <a:cs typeface="Calibri"/>
              <a:sym typeface="Calibri"/>
            </a:endParaRPr>
          </a:p>
        </p:txBody>
      </p:sp>
      <p:pic>
        <p:nvPicPr>
          <p:cNvPr id="187" name="Google Shape;187;p35"/>
          <p:cNvPicPr preferRelativeResize="0"/>
          <p:nvPr/>
        </p:nvPicPr>
        <p:blipFill>
          <a:blip r:embed="rId3">
            <a:alphaModFix/>
          </a:blip>
          <a:stretch>
            <a:fillRect/>
          </a:stretch>
        </p:blipFill>
        <p:spPr>
          <a:xfrm>
            <a:off x="141850" y="2571750"/>
            <a:ext cx="8949750" cy="100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193" name="Google Shape;193;p36"/>
          <p:cNvSpPr txBox="1"/>
          <p:nvPr/>
        </p:nvSpPr>
        <p:spPr>
          <a:xfrm>
            <a:off x="520425" y="1302450"/>
            <a:ext cx="7642200" cy="992549"/>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a) Considerando la publicación oficial del IPC y que la UF al 31 de diciembre es de $30 991,74, calcula la UF para los días 1, 5 y 9 de enero.</a:t>
            </a:r>
            <a:endParaRPr sz="2000" b="1" dirty="0">
              <a:solidFill>
                <a:schemeClr val="dk1"/>
              </a:solidFill>
              <a:latin typeface="Calibri"/>
              <a:ea typeface="Calibri"/>
              <a:cs typeface="Calibri"/>
              <a:sym typeface="Calibri"/>
            </a:endParaRPr>
          </a:p>
        </p:txBody>
      </p:sp>
      <p:pic>
        <p:nvPicPr>
          <p:cNvPr id="194" name="Google Shape;194;p36"/>
          <p:cNvPicPr preferRelativeResize="0"/>
          <p:nvPr/>
        </p:nvPicPr>
        <p:blipFill>
          <a:blip r:embed="rId3">
            <a:alphaModFix/>
          </a:blip>
          <a:stretch>
            <a:fillRect/>
          </a:stretch>
        </p:blipFill>
        <p:spPr>
          <a:xfrm>
            <a:off x="225250" y="2806800"/>
            <a:ext cx="8839204" cy="12861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p:nvPr/>
        </p:nvSpPr>
        <p:spPr>
          <a:xfrm>
            <a:off x="430172" y="322350"/>
            <a:ext cx="71973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Actividad 1</a:t>
            </a:r>
            <a:endParaRPr sz="2700" b="1" i="1" u="none" strike="noStrike" cap="none" dirty="0">
              <a:solidFill>
                <a:srgbClr val="423B71"/>
              </a:solidFill>
              <a:latin typeface="Calibri"/>
              <a:ea typeface="Calibri"/>
              <a:cs typeface="Calibri"/>
              <a:sym typeface="Calibri"/>
            </a:endParaRPr>
          </a:p>
        </p:txBody>
      </p:sp>
      <p:sp>
        <p:nvSpPr>
          <p:cNvPr id="200" name="Google Shape;200;p37"/>
          <p:cNvSpPr txBox="1"/>
          <p:nvPr/>
        </p:nvSpPr>
        <p:spPr>
          <a:xfrm>
            <a:off x="520425" y="1302450"/>
            <a:ext cx="7642200" cy="684773"/>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b) A partir de la información entregada, calcula la UF para los días 10, 20 y 31 de enero de 2022 considerando el ajuste del IPC .</a:t>
            </a:r>
            <a:endParaRPr sz="2000" b="1"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206" name="Google Shape;206;p38"/>
          <p:cNvSpPr txBox="1"/>
          <p:nvPr/>
        </p:nvSpPr>
        <p:spPr>
          <a:xfrm>
            <a:off x="520425" y="1302450"/>
            <a:ext cx="7642200" cy="684773"/>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b) A partir de la información entregada, calcula la UF para los días 10, 20 y 31 de enero de 2022 considerando el ajuste del IPC .</a:t>
            </a:r>
            <a:endParaRPr sz="2000" b="1" dirty="0">
              <a:solidFill>
                <a:schemeClr val="dk1"/>
              </a:solidFill>
              <a:latin typeface="Calibri"/>
              <a:ea typeface="Calibri"/>
              <a:cs typeface="Calibri"/>
              <a:sym typeface="Calibri"/>
            </a:endParaRPr>
          </a:p>
        </p:txBody>
      </p:sp>
      <p:pic>
        <p:nvPicPr>
          <p:cNvPr id="207" name="Google Shape;207;p38"/>
          <p:cNvPicPr preferRelativeResize="0"/>
          <p:nvPr/>
        </p:nvPicPr>
        <p:blipFill>
          <a:blip r:embed="rId3">
            <a:alphaModFix/>
          </a:blip>
          <a:stretch>
            <a:fillRect/>
          </a:stretch>
        </p:blipFill>
        <p:spPr>
          <a:xfrm>
            <a:off x="225250" y="2763075"/>
            <a:ext cx="8839204" cy="1117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213" name="Google Shape;213;p39"/>
          <p:cNvSpPr txBox="1"/>
          <p:nvPr/>
        </p:nvSpPr>
        <p:spPr>
          <a:xfrm>
            <a:off x="520425" y="1302450"/>
            <a:ext cx="7642200" cy="684773"/>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b) A partir de la información entregada, calcula la UF para los días 10, 20 y 31 de enero de 2022 considerando el ajuste del IPC .</a:t>
            </a:r>
            <a:endParaRPr sz="2000" b="1" dirty="0">
              <a:solidFill>
                <a:schemeClr val="dk1"/>
              </a:solidFill>
              <a:latin typeface="Calibri"/>
              <a:ea typeface="Calibri"/>
              <a:cs typeface="Calibri"/>
              <a:sym typeface="Calibri"/>
            </a:endParaRPr>
          </a:p>
        </p:txBody>
      </p:sp>
      <p:pic>
        <p:nvPicPr>
          <p:cNvPr id="214" name="Google Shape;214;p39"/>
          <p:cNvPicPr preferRelativeResize="0"/>
          <p:nvPr/>
        </p:nvPicPr>
        <p:blipFill>
          <a:blip r:embed="rId3">
            <a:alphaModFix/>
          </a:blip>
          <a:stretch>
            <a:fillRect/>
          </a:stretch>
        </p:blipFill>
        <p:spPr>
          <a:xfrm>
            <a:off x="1904000" y="2229485"/>
            <a:ext cx="5638800" cy="20009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220" name="Google Shape;220;p40"/>
          <p:cNvSpPr txBox="1"/>
          <p:nvPr/>
        </p:nvSpPr>
        <p:spPr>
          <a:xfrm>
            <a:off x="520425" y="1302450"/>
            <a:ext cx="7642200" cy="684773"/>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b) A partir de la información entregada, calcula la UF para los días 10, 20 y 31 de enero de 2022 considerando el ajuste del IPC .</a:t>
            </a:r>
            <a:endParaRPr sz="2000" b="1" dirty="0">
              <a:solidFill>
                <a:schemeClr val="dk1"/>
              </a:solidFill>
              <a:latin typeface="Calibri"/>
              <a:ea typeface="Calibri"/>
              <a:cs typeface="Calibri"/>
              <a:sym typeface="Calibri"/>
            </a:endParaRPr>
          </a:p>
        </p:txBody>
      </p:sp>
      <p:pic>
        <p:nvPicPr>
          <p:cNvPr id="221" name="Google Shape;221;p40"/>
          <p:cNvPicPr preferRelativeResize="0"/>
          <p:nvPr/>
        </p:nvPicPr>
        <p:blipFill>
          <a:blip r:embed="rId3">
            <a:alphaModFix/>
          </a:blip>
          <a:stretch>
            <a:fillRect/>
          </a:stretch>
        </p:blipFill>
        <p:spPr>
          <a:xfrm>
            <a:off x="225250" y="2923375"/>
            <a:ext cx="8839204" cy="1044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p:nvPr/>
        </p:nvSpPr>
        <p:spPr>
          <a:xfrm>
            <a:off x="400027" y="312302"/>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227" name="Google Shape;227;p41"/>
          <p:cNvSpPr txBox="1"/>
          <p:nvPr/>
        </p:nvSpPr>
        <p:spPr>
          <a:xfrm>
            <a:off x="520425" y="1302450"/>
            <a:ext cx="7642200" cy="684773"/>
          </a:xfrm>
          <a:prstGeom prst="rect">
            <a:avLst/>
          </a:prstGeom>
          <a:solidFill>
            <a:schemeClr val="lt2"/>
          </a:solid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Completa en la base de datos “Entendiendo el crédito” el valor de la UF para los días  5, 9, 10 y último día de cada mes del 2022.</a:t>
            </a:r>
            <a:endParaRPr sz="2000" b="1"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2"/>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233" name="Google Shape;233;p42"/>
          <p:cNvSpPr txBox="1"/>
          <p:nvPr/>
        </p:nvSpPr>
        <p:spPr>
          <a:xfrm>
            <a:off x="520425" y="1302450"/>
            <a:ext cx="7642200" cy="684773"/>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Completa en la base de datos “Entendiendo el crédito” el valor de la UF para los días  5, 9, 10 y último día de cada mes del 2022.</a:t>
            </a:r>
            <a:endParaRPr sz="2000" b="1" dirty="0">
              <a:solidFill>
                <a:schemeClr val="dk1"/>
              </a:solidFill>
              <a:latin typeface="Calibri"/>
              <a:ea typeface="Calibri"/>
              <a:cs typeface="Calibri"/>
              <a:sym typeface="Calibri"/>
            </a:endParaRPr>
          </a:p>
        </p:txBody>
      </p:sp>
      <p:pic>
        <p:nvPicPr>
          <p:cNvPr id="234" name="Google Shape;234;p42"/>
          <p:cNvPicPr preferRelativeResize="0"/>
          <p:nvPr/>
        </p:nvPicPr>
        <p:blipFill>
          <a:blip r:embed="rId3">
            <a:alphaModFix/>
          </a:blip>
          <a:stretch>
            <a:fillRect/>
          </a:stretch>
        </p:blipFill>
        <p:spPr>
          <a:xfrm>
            <a:off x="520425" y="2186025"/>
            <a:ext cx="8372750" cy="2451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3"/>
          <p:cNvSpPr txBox="1"/>
          <p:nvPr/>
        </p:nvSpPr>
        <p:spPr>
          <a:xfrm>
            <a:off x="628400" y="1137475"/>
            <a:ext cx="5056500" cy="3245987"/>
          </a:xfrm>
          <a:prstGeom prst="rect">
            <a:avLst/>
          </a:prstGeom>
          <a:noFill/>
          <a:ln>
            <a:noFill/>
          </a:ln>
        </p:spPr>
        <p:txBody>
          <a:bodyPr spcFirstLastPara="1" wrap="square" lIns="91425" tIns="91425" rIns="91425" bIns="91425" anchor="t" anchorCtr="0">
            <a:spAutoFit/>
          </a:bodyPr>
          <a:lstStyle/>
          <a:p>
            <a:pPr marL="457200" lvl="0" indent="-368300" algn="just" rtl="0">
              <a:lnSpc>
                <a:spcPct val="115000"/>
              </a:lnSpc>
              <a:spcBef>
                <a:spcPts val="1000"/>
              </a:spcBef>
              <a:spcAft>
                <a:spcPts val="0"/>
              </a:spcAft>
              <a:buClr>
                <a:schemeClr val="dk1"/>
              </a:buClr>
              <a:buSzPts val="2200"/>
              <a:buFont typeface="Calibri"/>
              <a:buChar char="●"/>
            </a:pPr>
            <a:r>
              <a:rPr lang="es" sz="2400" dirty="0">
                <a:solidFill>
                  <a:schemeClr val="dk1"/>
                </a:solidFill>
                <a:latin typeface="Calibri"/>
                <a:ea typeface="Calibri"/>
                <a:cs typeface="Calibri"/>
                <a:sym typeface="Calibri"/>
              </a:rPr>
              <a:t>¿El factor siempre aumenta al pasar los meses? </a:t>
            </a:r>
            <a:endParaRPr sz="2400" dirty="0">
              <a:solidFill>
                <a:schemeClr val="dk1"/>
              </a:solidFill>
              <a:latin typeface="Calibri"/>
              <a:ea typeface="Calibri"/>
              <a:cs typeface="Calibri"/>
              <a:sym typeface="Calibri"/>
            </a:endParaRPr>
          </a:p>
          <a:p>
            <a:pPr marL="457200" lvl="0" indent="-368300" algn="just" rtl="0">
              <a:lnSpc>
                <a:spcPct val="115000"/>
              </a:lnSpc>
              <a:spcBef>
                <a:spcPts val="1000"/>
              </a:spcBef>
              <a:spcAft>
                <a:spcPts val="0"/>
              </a:spcAft>
              <a:buClr>
                <a:schemeClr val="dk1"/>
              </a:buClr>
              <a:buSzPts val="2200"/>
              <a:buFont typeface="Calibri"/>
              <a:buChar char="●"/>
            </a:pPr>
            <a:r>
              <a:rPr lang="es" sz="2400" dirty="0">
                <a:solidFill>
                  <a:schemeClr val="dk1"/>
                </a:solidFill>
                <a:latin typeface="Calibri"/>
                <a:ea typeface="Calibri"/>
                <a:cs typeface="Calibri"/>
                <a:sym typeface="Calibri"/>
              </a:rPr>
              <a:t>¿Hay algún mes en el que disminuya? ¿Por qué ? </a:t>
            </a:r>
            <a:endParaRPr sz="2400" dirty="0">
              <a:solidFill>
                <a:schemeClr val="dk1"/>
              </a:solidFill>
              <a:latin typeface="Calibri"/>
              <a:ea typeface="Calibri"/>
              <a:cs typeface="Calibri"/>
              <a:sym typeface="Calibri"/>
            </a:endParaRPr>
          </a:p>
          <a:p>
            <a:pPr marL="457200" lvl="0" indent="-368300" algn="just" rtl="0">
              <a:lnSpc>
                <a:spcPct val="115000"/>
              </a:lnSpc>
              <a:spcBef>
                <a:spcPts val="1000"/>
              </a:spcBef>
              <a:spcAft>
                <a:spcPts val="1000"/>
              </a:spcAft>
              <a:buClr>
                <a:schemeClr val="dk1"/>
              </a:buClr>
              <a:buSzPts val="2200"/>
              <a:buFont typeface="Calibri"/>
              <a:buChar char="●"/>
            </a:pPr>
            <a:r>
              <a:rPr lang="es" sz="2400" dirty="0">
                <a:solidFill>
                  <a:schemeClr val="dk1"/>
                </a:solidFill>
                <a:latin typeface="Calibri"/>
                <a:ea typeface="Calibri"/>
                <a:cs typeface="Calibri"/>
                <a:sym typeface="Calibri"/>
              </a:rPr>
              <a:t>¿Cómo podemos revisar si nuestros valores de UF están correctos?</a:t>
            </a:r>
            <a:endParaRPr sz="2400" dirty="0">
              <a:solidFill>
                <a:schemeClr val="dk1"/>
              </a:solidFill>
              <a:latin typeface="Calibri"/>
              <a:ea typeface="Calibri"/>
              <a:cs typeface="Calibri"/>
              <a:sym typeface="Calibri"/>
            </a:endParaRPr>
          </a:p>
        </p:txBody>
      </p:sp>
      <p:pic>
        <p:nvPicPr>
          <p:cNvPr id="240" name="Google Shape;240;p43"/>
          <p:cNvPicPr preferRelativeResize="0"/>
          <p:nvPr/>
        </p:nvPicPr>
        <p:blipFill>
          <a:blip r:embed="rId3">
            <a:alphaModFix/>
          </a:blip>
          <a:stretch>
            <a:fillRect/>
          </a:stretch>
        </p:blipFill>
        <p:spPr>
          <a:xfrm>
            <a:off x="6274550" y="197825"/>
            <a:ext cx="2672350" cy="4453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4"/>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246" name="Google Shape;246;p44"/>
          <p:cNvSpPr txBox="1"/>
          <p:nvPr/>
        </p:nvSpPr>
        <p:spPr>
          <a:xfrm>
            <a:off x="520425" y="1302450"/>
            <a:ext cx="7642200" cy="992549"/>
          </a:xfrm>
          <a:prstGeom prst="rect">
            <a:avLst/>
          </a:prstGeom>
          <a:solidFill>
            <a:schemeClr val="lt2"/>
          </a:solid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AutoNum type="arabicPeriod" startAt="4"/>
            </a:pPr>
            <a:r>
              <a:rPr lang="es" sz="2000" b="1" dirty="0">
                <a:solidFill>
                  <a:schemeClr val="dk1"/>
                </a:solidFill>
                <a:latin typeface="Calibri"/>
                <a:ea typeface="Calibri"/>
                <a:cs typeface="Calibri"/>
                <a:sym typeface="Calibri"/>
              </a:rPr>
              <a:t>Al revisar la cartola, Julieta observa que su día de pago es el último día de cada mes. ¿Cuál es la diferencia en pesos si hubiese pagado el día 5 de cada mes?</a:t>
            </a:r>
            <a:endParaRPr sz="2000" b="1"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SzPts val="2700"/>
              <a:buNone/>
            </a:pPr>
            <a:r>
              <a:rPr lang="es" sz="3000" b="1" dirty="0">
                <a:solidFill>
                  <a:srgbClr val="423B71"/>
                </a:solidFill>
                <a:latin typeface="Calibri"/>
                <a:ea typeface="Calibri"/>
                <a:cs typeface="Calibri"/>
                <a:sym typeface="Calibri"/>
              </a:rPr>
              <a:t>Infografía</a:t>
            </a:r>
            <a:endParaRPr sz="3000" b="1" i="1" u="none" strike="noStrike" cap="none" dirty="0">
              <a:solidFill>
                <a:srgbClr val="423B71"/>
              </a:solidFill>
              <a:latin typeface="Calibri"/>
              <a:ea typeface="Calibri"/>
              <a:cs typeface="Calibri"/>
              <a:sym typeface="Calibri"/>
            </a:endParaRPr>
          </a:p>
        </p:txBody>
      </p:sp>
      <p:sp>
        <p:nvSpPr>
          <p:cNvPr id="2" name="Google Shape;132;p27">
            <a:extLst>
              <a:ext uri="{FF2B5EF4-FFF2-40B4-BE49-F238E27FC236}">
                <a16:creationId xmlns:a16="http://schemas.microsoft.com/office/drawing/2014/main" id="{C62950BD-92EA-FA5E-8198-B7939E0D401D}"/>
              </a:ext>
            </a:extLst>
          </p:cNvPr>
          <p:cNvSpPr txBox="1"/>
          <p:nvPr/>
        </p:nvSpPr>
        <p:spPr>
          <a:xfrm>
            <a:off x="430172" y="1117580"/>
            <a:ext cx="7197300" cy="438551"/>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SzPts val="2700"/>
              <a:buNone/>
            </a:pPr>
            <a:r>
              <a:rPr lang="es" sz="2400" dirty="0">
                <a:solidFill>
                  <a:srgbClr val="423B71"/>
                </a:solidFill>
                <a:latin typeface="Calibri"/>
                <a:ea typeface="Calibri"/>
                <a:cs typeface="Calibri"/>
                <a:sym typeface="Calibri"/>
              </a:rPr>
              <a:t>Revisemos el recurso: “El impacto de la UF”</a:t>
            </a:r>
            <a:endParaRPr sz="2400" i="1" u="none" strike="noStrike" cap="none" dirty="0">
              <a:solidFill>
                <a:srgbClr val="423B71"/>
              </a:solidFill>
              <a:latin typeface="Calibri"/>
              <a:ea typeface="Calibri"/>
              <a:cs typeface="Calibri"/>
              <a:sym typeface="Calibri"/>
            </a:endParaRPr>
          </a:p>
        </p:txBody>
      </p:sp>
      <p:pic>
        <p:nvPicPr>
          <p:cNvPr id="4" name="Imagen 3">
            <a:extLst>
              <a:ext uri="{FF2B5EF4-FFF2-40B4-BE49-F238E27FC236}">
                <a16:creationId xmlns:a16="http://schemas.microsoft.com/office/drawing/2014/main" id="{3AEE0766-39E4-F84D-588D-D617C3E385E3}"/>
              </a:ext>
            </a:extLst>
          </p:cNvPr>
          <p:cNvPicPr>
            <a:picLocks noChangeAspect="1"/>
          </p:cNvPicPr>
          <p:nvPr/>
        </p:nvPicPr>
        <p:blipFill>
          <a:blip r:embed="rId3"/>
          <a:stretch>
            <a:fillRect/>
          </a:stretch>
        </p:blipFill>
        <p:spPr>
          <a:xfrm>
            <a:off x="2784323" y="1822669"/>
            <a:ext cx="3575354" cy="26027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5"/>
          <p:cNvPicPr preferRelativeResize="0"/>
          <p:nvPr/>
        </p:nvPicPr>
        <p:blipFill>
          <a:blip r:embed="rId3">
            <a:alphaModFix/>
          </a:blip>
          <a:stretch>
            <a:fillRect/>
          </a:stretch>
        </p:blipFill>
        <p:spPr>
          <a:xfrm>
            <a:off x="161725" y="216725"/>
            <a:ext cx="8906076" cy="42051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p:nvPr/>
        </p:nvSpPr>
        <p:spPr>
          <a:xfrm>
            <a:off x="520429" y="512850"/>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Sistematización</a:t>
            </a:r>
            <a:endParaRPr sz="3000" dirty="0"/>
          </a:p>
        </p:txBody>
      </p:sp>
      <p:sp>
        <p:nvSpPr>
          <p:cNvPr id="257" name="Google Shape;257;p46"/>
          <p:cNvSpPr txBox="1"/>
          <p:nvPr/>
        </p:nvSpPr>
        <p:spPr>
          <a:xfrm>
            <a:off x="587406" y="1178631"/>
            <a:ext cx="8103900" cy="936123"/>
          </a:xfrm>
          <a:prstGeom prst="rect">
            <a:avLst/>
          </a:prstGeom>
          <a:noFill/>
          <a:ln>
            <a:noFill/>
          </a:ln>
        </p:spPr>
        <p:txBody>
          <a:bodyPr spcFirstLastPara="1" wrap="square" lIns="68575" tIns="34275" rIns="68575" bIns="34275" anchor="t" anchorCtr="0">
            <a:spAutoFit/>
          </a:bodyPr>
          <a:lstStyle/>
          <a:p>
            <a:pPr marL="457200" lvl="0" indent="-361950" algn="just" rtl="0">
              <a:spcBef>
                <a:spcPts val="1000"/>
              </a:spcBef>
              <a:spcAft>
                <a:spcPts val="0"/>
              </a:spcAft>
              <a:buClr>
                <a:schemeClr val="dk1"/>
              </a:buClr>
              <a:buSzPts val="2100"/>
              <a:buFont typeface="Calibri"/>
              <a:buChar char="●"/>
            </a:pPr>
            <a:r>
              <a:rPr lang="es" sz="2400" dirty="0">
                <a:solidFill>
                  <a:schemeClr val="dk1"/>
                </a:solidFill>
                <a:latin typeface="Calibri"/>
                <a:ea typeface="Calibri"/>
                <a:cs typeface="Calibri"/>
                <a:sym typeface="Calibri"/>
              </a:rPr>
              <a:t>La </a:t>
            </a:r>
            <a:r>
              <a:rPr lang="es" sz="2400" b="1" dirty="0">
                <a:solidFill>
                  <a:srgbClr val="62B799"/>
                </a:solidFill>
                <a:latin typeface="Calibri"/>
                <a:ea typeface="Calibri"/>
                <a:cs typeface="Calibri"/>
                <a:sym typeface="Calibri"/>
              </a:rPr>
              <a:t>Unidad de Fomento</a:t>
            </a:r>
            <a:r>
              <a:rPr lang="es" sz="2400" dirty="0">
                <a:solidFill>
                  <a:srgbClr val="62B799"/>
                </a:solidFill>
                <a:latin typeface="Calibri"/>
                <a:ea typeface="Calibri"/>
                <a:cs typeface="Calibri"/>
                <a:sym typeface="Calibri"/>
              </a:rPr>
              <a:t> </a:t>
            </a:r>
            <a:r>
              <a:rPr lang="es" sz="2400" dirty="0">
                <a:solidFill>
                  <a:schemeClr val="dk1"/>
                </a:solidFill>
                <a:latin typeface="Calibri"/>
                <a:ea typeface="Calibri"/>
                <a:cs typeface="Calibri"/>
                <a:sym typeface="Calibri"/>
              </a:rPr>
              <a:t>(UF) es un índice de reajustabilidad, calculado y autorizado por el Banco Central de Chile.</a:t>
            </a:r>
            <a:endParaRPr sz="2400" dirty="0">
              <a:solidFill>
                <a:schemeClr val="dk1"/>
              </a:solidFill>
              <a:latin typeface="Calibri"/>
              <a:ea typeface="Calibri"/>
              <a:cs typeface="Calibri"/>
              <a:sym typeface="Calibri"/>
            </a:endParaRPr>
          </a:p>
        </p:txBody>
      </p:sp>
      <p:pic>
        <p:nvPicPr>
          <p:cNvPr id="258" name="Google Shape;258;p46"/>
          <p:cNvPicPr preferRelativeResize="0"/>
          <p:nvPr/>
        </p:nvPicPr>
        <p:blipFill>
          <a:blip r:embed="rId3">
            <a:alphaModFix/>
          </a:blip>
          <a:stretch>
            <a:fillRect/>
          </a:stretch>
        </p:blipFill>
        <p:spPr>
          <a:xfrm>
            <a:off x="1603725" y="2197777"/>
            <a:ext cx="3385451" cy="2233600"/>
          </a:xfrm>
          <a:prstGeom prst="rect">
            <a:avLst/>
          </a:prstGeom>
          <a:noFill/>
          <a:ln>
            <a:noFill/>
          </a:ln>
        </p:spPr>
      </p:pic>
      <p:pic>
        <p:nvPicPr>
          <p:cNvPr id="259" name="Google Shape;259;p46"/>
          <p:cNvPicPr preferRelativeResize="0"/>
          <p:nvPr/>
        </p:nvPicPr>
        <p:blipFill>
          <a:blip r:embed="rId4">
            <a:alphaModFix/>
          </a:blip>
          <a:stretch>
            <a:fillRect/>
          </a:stretch>
        </p:blipFill>
        <p:spPr>
          <a:xfrm>
            <a:off x="5569527" y="2429988"/>
            <a:ext cx="1691924" cy="1769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7"/>
          <p:cNvSpPr txBox="1"/>
          <p:nvPr/>
        </p:nvSpPr>
        <p:spPr>
          <a:xfrm>
            <a:off x="520429" y="512850"/>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Sistematización</a:t>
            </a:r>
            <a:endParaRPr sz="3000" dirty="0"/>
          </a:p>
        </p:txBody>
      </p:sp>
      <p:sp>
        <p:nvSpPr>
          <p:cNvPr id="265" name="Google Shape;265;p47"/>
          <p:cNvSpPr txBox="1"/>
          <p:nvPr/>
        </p:nvSpPr>
        <p:spPr>
          <a:xfrm>
            <a:off x="520050" y="1038196"/>
            <a:ext cx="8103900" cy="1305455"/>
          </a:xfrm>
          <a:prstGeom prst="rect">
            <a:avLst/>
          </a:prstGeom>
          <a:noFill/>
          <a:ln>
            <a:noFill/>
          </a:ln>
        </p:spPr>
        <p:txBody>
          <a:bodyPr spcFirstLastPara="1" wrap="square" lIns="68575" tIns="34275" rIns="68575" bIns="34275" anchor="t" anchorCtr="0">
            <a:spAutoFit/>
          </a:bodyPr>
          <a:lstStyle/>
          <a:p>
            <a:pPr marL="457200" lvl="0" indent="-361950" algn="just" rtl="0">
              <a:spcBef>
                <a:spcPts val="1000"/>
              </a:spcBef>
              <a:spcAft>
                <a:spcPts val="0"/>
              </a:spcAft>
              <a:buClr>
                <a:schemeClr val="dk1"/>
              </a:buClr>
              <a:buSzPts val="2100"/>
              <a:buFont typeface="Calibri"/>
              <a:buChar char="●"/>
            </a:pPr>
            <a:r>
              <a:rPr lang="es" sz="2400" dirty="0">
                <a:solidFill>
                  <a:schemeClr val="dk1"/>
                </a:solidFill>
                <a:latin typeface="Calibri"/>
                <a:ea typeface="Calibri"/>
                <a:cs typeface="Calibri"/>
                <a:sym typeface="Calibri"/>
              </a:rPr>
              <a:t>Un </a:t>
            </a:r>
            <a:r>
              <a:rPr lang="es" sz="2400" b="1" dirty="0">
                <a:solidFill>
                  <a:srgbClr val="62B799"/>
                </a:solidFill>
                <a:latin typeface="Calibri"/>
                <a:ea typeface="Calibri"/>
                <a:cs typeface="Calibri"/>
                <a:sym typeface="Calibri"/>
              </a:rPr>
              <a:t>crédito hipotecario</a:t>
            </a:r>
            <a:r>
              <a:rPr lang="es" sz="2400" dirty="0">
                <a:solidFill>
                  <a:schemeClr val="dk1"/>
                </a:solidFill>
                <a:latin typeface="Calibri"/>
                <a:ea typeface="Calibri"/>
                <a:cs typeface="Calibri"/>
                <a:sym typeface="Calibri"/>
              </a:rPr>
              <a:t> es un préstamo otorgado por una entidad financiera, como un banco, con el propósito de adquirir una propiedad inmobiliaria.</a:t>
            </a:r>
            <a:endParaRPr sz="2400" dirty="0">
              <a:solidFill>
                <a:schemeClr val="dk1"/>
              </a:solidFill>
              <a:latin typeface="Calibri"/>
              <a:ea typeface="Calibri"/>
              <a:cs typeface="Calibri"/>
              <a:sym typeface="Calibri"/>
            </a:endParaRPr>
          </a:p>
        </p:txBody>
      </p:sp>
      <p:pic>
        <p:nvPicPr>
          <p:cNvPr id="266" name="Google Shape;266;p47"/>
          <p:cNvPicPr preferRelativeResize="0"/>
          <p:nvPr/>
        </p:nvPicPr>
        <p:blipFill>
          <a:blip r:embed="rId3">
            <a:alphaModFix/>
          </a:blip>
          <a:stretch>
            <a:fillRect/>
          </a:stretch>
        </p:blipFill>
        <p:spPr>
          <a:xfrm>
            <a:off x="1950831" y="2343651"/>
            <a:ext cx="5242337" cy="26211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p:nvPr/>
        </p:nvSpPr>
        <p:spPr>
          <a:xfrm>
            <a:off x="520429" y="512850"/>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Sistematización</a:t>
            </a:r>
            <a:endParaRPr sz="3000" dirty="0"/>
          </a:p>
        </p:txBody>
      </p:sp>
      <p:sp>
        <p:nvSpPr>
          <p:cNvPr id="272" name="Google Shape;272;p48"/>
          <p:cNvSpPr txBox="1"/>
          <p:nvPr/>
        </p:nvSpPr>
        <p:spPr>
          <a:xfrm>
            <a:off x="587406" y="1178631"/>
            <a:ext cx="8103900" cy="1305455"/>
          </a:xfrm>
          <a:prstGeom prst="rect">
            <a:avLst/>
          </a:prstGeom>
          <a:noFill/>
          <a:ln>
            <a:noFill/>
          </a:ln>
        </p:spPr>
        <p:txBody>
          <a:bodyPr spcFirstLastPara="1" wrap="square" lIns="68575" tIns="34275" rIns="68575" bIns="34275" anchor="t" anchorCtr="0">
            <a:spAutoFit/>
          </a:bodyPr>
          <a:lstStyle/>
          <a:p>
            <a:pPr marL="457200" lvl="0" indent="-361950" algn="just" rtl="0">
              <a:spcBef>
                <a:spcPts val="1000"/>
              </a:spcBef>
              <a:spcAft>
                <a:spcPts val="0"/>
              </a:spcAft>
              <a:buClr>
                <a:schemeClr val="dk1"/>
              </a:buClr>
              <a:buSzPts val="2100"/>
              <a:buFont typeface="Calibri"/>
              <a:buChar char="●"/>
            </a:pPr>
            <a:r>
              <a:rPr lang="es" sz="2400" dirty="0">
                <a:solidFill>
                  <a:schemeClr val="dk1"/>
                </a:solidFill>
                <a:latin typeface="Calibri"/>
                <a:ea typeface="Calibri"/>
                <a:cs typeface="Calibri"/>
                <a:sym typeface="Calibri"/>
              </a:rPr>
              <a:t>El valor de la UF se reajusta a partir del día 10 de cada mes y hasta el día 9 del mes siguiente, de acuerdo con el </a:t>
            </a:r>
            <a:r>
              <a:rPr lang="es" sz="2400" b="1" dirty="0">
                <a:solidFill>
                  <a:srgbClr val="62B799"/>
                </a:solidFill>
                <a:latin typeface="Calibri"/>
                <a:ea typeface="Calibri"/>
                <a:cs typeface="Calibri"/>
                <a:sym typeface="Calibri"/>
              </a:rPr>
              <a:t>índice de precios al consumidor</a:t>
            </a:r>
            <a:r>
              <a:rPr lang="es" sz="2400" dirty="0">
                <a:solidFill>
                  <a:schemeClr val="dk1"/>
                </a:solidFill>
                <a:latin typeface="Calibri"/>
                <a:ea typeface="Calibri"/>
                <a:cs typeface="Calibri"/>
                <a:sym typeface="Calibri"/>
              </a:rPr>
              <a:t> (IPC).</a:t>
            </a:r>
            <a:endParaRPr sz="2400" dirty="0">
              <a:solidFill>
                <a:schemeClr val="dk1"/>
              </a:solidFill>
              <a:latin typeface="Calibri"/>
              <a:ea typeface="Calibri"/>
              <a:cs typeface="Calibri"/>
              <a:sym typeface="Calibri"/>
            </a:endParaRPr>
          </a:p>
        </p:txBody>
      </p:sp>
      <p:pic>
        <p:nvPicPr>
          <p:cNvPr id="273" name="Google Shape;273;p48"/>
          <p:cNvPicPr preferRelativeResize="0"/>
          <p:nvPr/>
        </p:nvPicPr>
        <p:blipFill>
          <a:blip r:embed="rId3">
            <a:alphaModFix/>
          </a:blip>
          <a:stretch>
            <a:fillRect/>
          </a:stretch>
        </p:blipFill>
        <p:spPr>
          <a:xfrm>
            <a:off x="805650" y="2571749"/>
            <a:ext cx="7532701" cy="1397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9"/>
          <p:cNvSpPr txBox="1"/>
          <p:nvPr/>
        </p:nvSpPr>
        <p:spPr>
          <a:xfrm>
            <a:off x="520429" y="512850"/>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Sistematización</a:t>
            </a:r>
            <a:endParaRPr sz="3000" dirty="0"/>
          </a:p>
        </p:txBody>
      </p:sp>
      <p:sp>
        <p:nvSpPr>
          <p:cNvPr id="279" name="Google Shape;279;p49"/>
          <p:cNvSpPr txBox="1"/>
          <p:nvPr/>
        </p:nvSpPr>
        <p:spPr>
          <a:xfrm>
            <a:off x="587406" y="1038192"/>
            <a:ext cx="8103900" cy="1305455"/>
          </a:xfrm>
          <a:prstGeom prst="rect">
            <a:avLst/>
          </a:prstGeom>
          <a:noFill/>
          <a:ln>
            <a:noFill/>
          </a:ln>
        </p:spPr>
        <p:txBody>
          <a:bodyPr spcFirstLastPara="1" wrap="square" lIns="68575" tIns="34275" rIns="68575" bIns="34275" anchor="t" anchorCtr="0">
            <a:spAutoFit/>
          </a:bodyPr>
          <a:lstStyle/>
          <a:p>
            <a:pPr marL="457200" lvl="0" indent="-361950" algn="just" rtl="0">
              <a:spcBef>
                <a:spcPts val="1000"/>
              </a:spcBef>
              <a:spcAft>
                <a:spcPts val="0"/>
              </a:spcAft>
              <a:buClr>
                <a:schemeClr val="dk1"/>
              </a:buClr>
              <a:buSzPts val="2100"/>
              <a:buFont typeface="Calibri"/>
              <a:buChar char="●"/>
            </a:pPr>
            <a:r>
              <a:rPr lang="es" sz="2400" dirty="0">
                <a:solidFill>
                  <a:schemeClr val="dk1"/>
                </a:solidFill>
                <a:latin typeface="Calibri"/>
                <a:ea typeface="Calibri"/>
                <a:cs typeface="Calibri"/>
                <a:sym typeface="Calibri"/>
              </a:rPr>
              <a:t>El pago realizado al final del mes resulta en un valor total anual más elevado, debido a que el valor de la UF se ajusta según el IPC, que experimenta un aumento anual.</a:t>
            </a:r>
            <a:endParaRPr sz="2400" dirty="0">
              <a:solidFill>
                <a:schemeClr val="dk1"/>
              </a:solidFill>
              <a:latin typeface="Calibri"/>
              <a:ea typeface="Calibri"/>
              <a:cs typeface="Calibri"/>
              <a:sym typeface="Calibri"/>
            </a:endParaRPr>
          </a:p>
        </p:txBody>
      </p:sp>
      <p:pic>
        <p:nvPicPr>
          <p:cNvPr id="280" name="Google Shape;280;p49"/>
          <p:cNvPicPr preferRelativeResize="0"/>
          <p:nvPr/>
        </p:nvPicPr>
        <p:blipFill>
          <a:blip r:embed="rId3">
            <a:alphaModFix/>
          </a:blip>
          <a:stretch>
            <a:fillRect/>
          </a:stretch>
        </p:blipFill>
        <p:spPr>
          <a:xfrm>
            <a:off x="2873857" y="2338105"/>
            <a:ext cx="3530998" cy="26482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0"/>
          <p:cNvSpPr txBox="1"/>
          <p:nvPr/>
        </p:nvSpPr>
        <p:spPr>
          <a:xfrm>
            <a:off x="520429" y="512850"/>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Sistematización</a:t>
            </a:r>
            <a:endParaRPr sz="3000" dirty="0"/>
          </a:p>
        </p:txBody>
      </p:sp>
      <p:sp>
        <p:nvSpPr>
          <p:cNvPr id="286" name="Google Shape;286;p50"/>
          <p:cNvSpPr txBox="1"/>
          <p:nvPr/>
        </p:nvSpPr>
        <p:spPr>
          <a:xfrm>
            <a:off x="587406" y="1178631"/>
            <a:ext cx="8103900" cy="1305455"/>
          </a:xfrm>
          <a:prstGeom prst="rect">
            <a:avLst/>
          </a:prstGeom>
          <a:noFill/>
          <a:ln>
            <a:noFill/>
          </a:ln>
        </p:spPr>
        <p:txBody>
          <a:bodyPr spcFirstLastPara="1" wrap="square" lIns="68575" tIns="34275" rIns="68575" bIns="34275" anchor="t" anchorCtr="0">
            <a:spAutoFit/>
          </a:bodyPr>
          <a:lstStyle/>
          <a:p>
            <a:pPr marL="457200" lvl="0" indent="-361950" algn="just" rtl="0">
              <a:spcBef>
                <a:spcPts val="1000"/>
              </a:spcBef>
              <a:spcAft>
                <a:spcPts val="0"/>
              </a:spcAft>
              <a:buClr>
                <a:schemeClr val="dk1"/>
              </a:buClr>
              <a:buSzPts val="2100"/>
              <a:buFont typeface="Calibri"/>
              <a:buChar char="●"/>
            </a:pPr>
            <a:r>
              <a:rPr lang="es" sz="2400" dirty="0">
                <a:solidFill>
                  <a:schemeClr val="dk1"/>
                </a:solidFill>
                <a:latin typeface="Calibri"/>
                <a:ea typeface="Calibri"/>
                <a:cs typeface="Calibri"/>
                <a:sym typeface="Calibri"/>
              </a:rPr>
              <a:t>Las </a:t>
            </a:r>
            <a:r>
              <a:rPr lang="es" sz="2400" b="1" dirty="0">
                <a:solidFill>
                  <a:srgbClr val="62B799"/>
                </a:solidFill>
                <a:latin typeface="Calibri"/>
                <a:ea typeface="Calibri"/>
                <a:cs typeface="Calibri"/>
                <a:sym typeface="Calibri"/>
              </a:rPr>
              <a:t>decisiones financieras</a:t>
            </a:r>
            <a:r>
              <a:rPr lang="es" sz="2400" dirty="0">
                <a:solidFill>
                  <a:schemeClr val="dk1"/>
                </a:solidFill>
                <a:latin typeface="Calibri"/>
                <a:ea typeface="Calibri"/>
                <a:cs typeface="Calibri"/>
                <a:sym typeface="Calibri"/>
              </a:rPr>
              <a:t> dependen de la valoración de cada persona. Lo importante es contar con las herramientas que permitan tomar una decisión informada.</a:t>
            </a:r>
            <a:endParaRPr sz="2100" dirty="0">
              <a:solidFill>
                <a:schemeClr val="dk1"/>
              </a:solidFill>
              <a:latin typeface="Calibri"/>
              <a:ea typeface="Calibri"/>
              <a:cs typeface="Calibri"/>
              <a:sym typeface="Calibri"/>
            </a:endParaRPr>
          </a:p>
        </p:txBody>
      </p:sp>
      <p:pic>
        <p:nvPicPr>
          <p:cNvPr id="287" name="Google Shape;287;p50"/>
          <p:cNvPicPr preferRelativeResize="0"/>
          <p:nvPr/>
        </p:nvPicPr>
        <p:blipFill>
          <a:blip r:embed="rId3">
            <a:alphaModFix/>
          </a:blip>
          <a:stretch>
            <a:fillRect/>
          </a:stretch>
        </p:blipFill>
        <p:spPr>
          <a:xfrm>
            <a:off x="2165551" y="2571750"/>
            <a:ext cx="5008971" cy="232021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p:nvPr/>
        </p:nvSpPr>
        <p:spPr>
          <a:xfrm>
            <a:off x="520429" y="512850"/>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Sistematización</a:t>
            </a:r>
            <a:endParaRPr sz="3000" dirty="0"/>
          </a:p>
        </p:txBody>
      </p:sp>
      <p:sp>
        <p:nvSpPr>
          <p:cNvPr id="293" name="Google Shape;293;p51"/>
          <p:cNvSpPr txBox="1"/>
          <p:nvPr/>
        </p:nvSpPr>
        <p:spPr>
          <a:xfrm>
            <a:off x="587406" y="1178631"/>
            <a:ext cx="8103900" cy="1305455"/>
          </a:xfrm>
          <a:prstGeom prst="rect">
            <a:avLst/>
          </a:prstGeom>
          <a:noFill/>
          <a:ln>
            <a:noFill/>
          </a:ln>
        </p:spPr>
        <p:txBody>
          <a:bodyPr spcFirstLastPara="1" wrap="square" lIns="68575" tIns="34275" rIns="68575" bIns="34275" anchor="t" anchorCtr="0">
            <a:spAutoFit/>
          </a:bodyPr>
          <a:lstStyle/>
          <a:p>
            <a:pPr marL="457200" lvl="0" indent="-361950" algn="just" rtl="0">
              <a:spcBef>
                <a:spcPts val="1000"/>
              </a:spcBef>
              <a:spcAft>
                <a:spcPts val="0"/>
              </a:spcAft>
              <a:buClr>
                <a:schemeClr val="dk1"/>
              </a:buClr>
              <a:buSzPts val="2100"/>
              <a:buFont typeface="Calibri"/>
              <a:buChar char="●"/>
            </a:pPr>
            <a:r>
              <a:rPr lang="es" sz="2400" dirty="0">
                <a:solidFill>
                  <a:schemeClr val="dk1"/>
                </a:solidFill>
                <a:latin typeface="Calibri"/>
                <a:ea typeface="Calibri"/>
                <a:cs typeface="Calibri"/>
                <a:sym typeface="Calibri"/>
              </a:rPr>
              <a:t>La </a:t>
            </a:r>
            <a:r>
              <a:rPr lang="es" sz="2400" b="1" dirty="0">
                <a:solidFill>
                  <a:srgbClr val="62B799"/>
                </a:solidFill>
                <a:latin typeface="Calibri"/>
                <a:ea typeface="Calibri"/>
                <a:cs typeface="Calibri"/>
                <a:sym typeface="Calibri"/>
              </a:rPr>
              <a:t>educación financiera</a:t>
            </a:r>
            <a:r>
              <a:rPr lang="es" sz="2400" dirty="0">
                <a:solidFill>
                  <a:schemeClr val="dk1"/>
                </a:solidFill>
                <a:latin typeface="Calibri"/>
                <a:ea typeface="Calibri"/>
                <a:cs typeface="Calibri"/>
                <a:sym typeface="Calibri"/>
              </a:rPr>
              <a:t> proporciona los conocimientos y las herramientas necesarias para tomar decisiones informadas sobre el manejo del dinero.</a:t>
            </a:r>
            <a:endParaRPr sz="2400" dirty="0">
              <a:solidFill>
                <a:schemeClr val="dk1"/>
              </a:solidFill>
              <a:latin typeface="Calibri"/>
              <a:ea typeface="Calibri"/>
              <a:cs typeface="Calibri"/>
              <a:sym typeface="Calibri"/>
            </a:endParaRPr>
          </a:p>
        </p:txBody>
      </p:sp>
      <p:pic>
        <p:nvPicPr>
          <p:cNvPr id="294" name="Google Shape;294;p51"/>
          <p:cNvPicPr preferRelativeResize="0"/>
          <p:nvPr/>
        </p:nvPicPr>
        <p:blipFill>
          <a:blip r:embed="rId3">
            <a:alphaModFix/>
          </a:blip>
          <a:stretch>
            <a:fillRect/>
          </a:stretch>
        </p:blipFill>
        <p:spPr>
          <a:xfrm>
            <a:off x="2885263" y="2571750"/>
            <a:ext cx="3508186" cy="23536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52"/>
          <p:cNvPicPr preferRelativeResize="0"/>
          <p:nvPr/>
        </p:nvPicPr>
        <p:blipFill>
          <a:blip r:embed="rId3">
            <a:alphaModFix/>
          </a:blip>
          <a:stretch>
            <a:fillRect/>
          </a:stretch>
        </p:blipFill>
        <p:spPr>
          <a:xfrm>
            <a:off x="0" y="0"/>
            <a:ext cx="9144003" cy="5143501"/>
          </a:xfrm>
          <a:prstGeom prst="rect">
            <a:avLst/>
          </a:prstGeom>
          <a:noFill/>
          <a:ln>
            <a:noFill/>
          </a:ln>
        </p:spPr>
      </p:pic>
      <p:sp>
        <p:nvSpPr>
          <p:cNvPr id="300" name="Google Shape;300;p52"/>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3300"/>
              <a:buFont typeface="Arial"/>
              <a:buNone/>
            </a:pPr>
            <a:r>
              <a:rPr lang="es" sz="3300" b="1">
                <a:solidFill>
                  <a:schemeClr val="lt1"/>
                </a:solidFill>
                <a:latin typeface="Calibri"/>
                <a:ea typeface="Calibri"/>
                <a:cs typeface="Calibri"/>
                <a:sym typeface="Calibri"/>
              </a:rPr>
              <a:t>Explorando la UF en el contexto </a:t>
            </a:r>
            <a:endParaRPr sz="3300" b="1" dirty="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3300"/>
              <a:buFont typeface="Arial"/>
              <a:buNone/>
            </a:pPr>
            <a:r>
              <a:rPr lang="es" sz="3300" b="1" dirty="0">
                <a:solidFill>
                  <a:schemeClr val="lt1"/>
                </a:solidFill>
                <a:latin typeface="Calibri"/>
                <a:ea typeface="Calibri"/>
                <a:cs typeface="Calibri"/>
                <a:sym typeface="Calibri"/>
              </a:rPr>
              <a:t>de créditos hipotecarios</a:t>
            </a:r>
            <a:endParaRPr sz="3300" b="1"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3000" b="1" dirty="0">
                <a:solidFill>
                  <a:srgbClr val="423B71"/>
                </a:solidFill>
                <a:latin typeface="Calibri"/>
                <a:ea typeface="Calibri"/>
                <a:cs typeface="Calibri"/>
                <a:sym typeface="Calibri"/>
              </a:rPr>
              <a:t>Infografía: El impacto de la UF</a:t>
            </a:r>
            <a:endParaRPr sz="3000" b="1" i="1" u="none" strike="noStrike" cap="none" dirty="0">
              <a:solidFill>
                <a:srgbClr val="423B71"/>
              </a:solidFill>
              <a:latin typeface="Calibri"/>
              <a:ea typeface="Calibri"/>
              <a:cs typeface="Calibri"/>
              <a:sym typeface="Calibri"/>
            </a:endParaRPr>
          </a:p>
        </p:txBody>
      </p:sp>
      <p:sp>
        <p:nvSpPr>
          <p:cNvPr id="139" name="Google Shape;139;p28"/>
          <p:cNvSpPr txBox="1"/>
          <p:nvPr/>
        </p:nvSpPr>
        <p:spPr>
          <a:xfrm>
            <a:off x="520425" y="1454850"/>
            <a:ext cx="4704300" cy="2777653"/>
          </a:xfrm>
          <a:prstGeom prst="rect">
            <a:avLst/>
          </a:prstGeom>
          <a:noFill/>
          <a:ln>
            <a:noFill/>
          </a:ln>
        </p:spPr>
        <p:txBody>
          <a:bodyPr spcFirstLastPara="1" wrap="square" lIns="68575" tIns="34275" rIns="68575" bIns="34275" anchor="t" anchorCtr="0">
            <a:spAutoFit/>
          </a:bodyPr>
          <a:lstStyle/>
          <a:p>
            <a:pPr marL="457200" marR="0" lvl="0" indent="-355600" algn="just" rtl="0">
              <a:lnSpc>
                <a:spcPct val="100000"/>
              </a:lnSpc>
              <a:spcBef>
                <a:spcPts val="0"/>
              </a:spcBef>
              <a:spcAft>
                <a:spcPts val="0"/>
              </a:spcAft>
              <a:buClr>
                <a:schemeClr val="dk1"/>
              </a:buClr>
              <a:buSzPts val="2000"/>
              <a:buFont typeface="Calibri"/>
              <a:buChar char="●"/>
            </a:pPr>
            <a:r>
              <a:rPr lang="es" sz="2200" dirty="0">
                <a:solidFill>
                  <a:schemeClr val="dk1"/>
                </a:solidFill>
                <a:latin typeface="Calibri"/>
                <a:ea typeface="Calibri"/>
                <a:cs typeface="Calibri"/>
                <a:sym typeface="Calibri"/>
              </a:rPr>
              <a:t>¿Qué es el IPC? ¿Qué relación tiene con la UF?</a:t>
            </a:r>
            <a:endParaRPr sz="2200" dirty="0">
              <a:solidFill>
                <a:schemeClr val="dk1"/>
              </a:solidFill>
              <a:latin typeface="Calibri"/>
              <a:ea typeface="Calibri"/>
              <a:cs typeface="Calibri"/>
              <a:sym typeface="Calibri"/>
            </a:endParaRPr>
          </a:p>
          <a:p>
            <a:pPr marL="914400" marR="0" lvl="0" indent="0" algn="just" rtl="0">
              <a:lnSpc>
                <a:spcPct val="100000"/>
              </a:lnSpc>
              <a:spcBef>
                <a:spcPts val="0"/>
              </a:spcBef>
              <a:spcAft>
                <a:spcPts val="0"/>
              </a:spcAft>
              <a:buNone/>
            </a:pPr>
            <a:endParaRPr sz="2200" dirty="0">
              <a:solidFill>
                <a:schemeClr val="dk1"/>
              </a:solidFill>
              <a:latin typeface="Calibri"/>
              <a:ea typeface="Calibri"/>
              <a:cs typeface="Calibri"/>
              <a:sym typeface="Calibri"/>
            </a:endParaRPr>
          </a:p>
          <a:p>
            <a:pPr marL="457200" marR="0" lvl="0" indent="-355600" algn="just" rtl="0">
              <a:lnSpc>
                <a:spcPct val="100000"/>
              </a:lnSpc>
              <a:spcBef>
                <a:spcPts val="0"/>
              </a:spcBef>
              <a:spcAft>
                <a:spcPts val="0"/>
              </a:spcAft>
              <a:buClr>
                <a:schemeClr val="dk1"/>
              </a:buClr>
              <a:buSzPts val="2000"/>
              <a:buFont typeface="Calibri"/>
              <a:buChar char="●"/>
            </a:pPr>
            <a:r>
              <a:rPr lang="es" sz="2200" dirty="0">
                <a:solidFill>
                  <a:schemeClr val="dk1"/>
                </a:solidFill>
                <a:latin typeface="Calibri"/>
                <a:ea typeface="Calibri"/>
                <a:cs typeface="Calibri"/>
                <a:sym typeface="Calibri"/>
              </a:rPr>
              <a:t>¿Qué entendemos por UF? ¿Qué características tiene?</a:t>
            </a:r>
            <a:endParaRPr sz="2200" dirty="0">
              <a:solidFill>
                <a:schemeClr val="dk1"/>
              </a:solidFill>
              <a:latin typeface="Calibri"/>
              <a:ea typeface="Calibri"/>
              <a:cs typeface="Calibri"/>
              <a:sym typeface="Calibri"/>
            </a:endParaRPr>
          </a:p>
          <a:p>
            <a:pPr marL="914400" marR="0" lvl="0" indent="0" algn="just" rtl="0">
              <a:lnSpc>
                <a:spcPct val="100000"/>
              </a:lnSpc>
              <a:spcBef>
                <a:spcPts val="0"/>
              </a:spcBef>
              <a:spcAft>
                <a:spcPts val="0"/>
              </a:spcAft>
              <a:buNone/>
            </a:pPr>
            <a:endParaRPr sz="2200" dirty="0">
              <a:solidFill>
                <a:schemeClr val="dk1"/>
              </a:solidFill>
              <a:latin typeface="Calibri"/>
              <a:ea typeface="Calibri"/>
              <a:cs typeface="Calibri"/>
              <a:sym typeface="Calibri"/>
            </a:endParaRPr>
          </a:p>
          <a:p>
            <a:pPr marL="457200" marR="0" lvl="0" indent="-355600" algn="just" rtl="0">
              <a:lnSpc>
                <a:spcPct val="100000"/>
              </a:lnSpc>
              <a:spcBef>
                <a:spcPts val="0"/>
              </a:spcBef>
              <a:spcAft>
                <a:spcPts val="0"/>
              </a:spcAft>
              <a:buClr>
                <a:schemeClr val="dk1"/>
              </a:buClr>
              <a:buSzPts val="2000"/>
              <a:buFont typeface="Calibri"/>
              <a:buChar char="●"/>
            </a:pPr>
            <a:r>
              <a:rPr lang="es" sz="2200" dirty="0">
                <a:solidFill>
                  <a:schemeClr val="dk1"/>
                </a:solidFill>
                <a:latin typeface="Calibri"/>
                <a:ea typeface="Calibri"/>
                <a:cs typeface="Calibri"/>
                <a:sym typeface="Calibri"/>
              </a:rPr>
              <a:t>¿Principalmente en dónde se usa? ¿Por qué?</a:t>
            </a:r>
            <a:endParaRPr sz="2200" dirty="0">
              <a:solidFill>
                <a:schemeClr val="dk1"/>
              </a:solidFill>
              <a:latin typeface="Calibri"/>
              <a:ea typeface="Calibri"/>
              <a:cs typeface="Calibri"/>
              <a:sym typeface="Calibri"/>
            </a:endParaRPr>
          </a:p>
        </p:txBody>
      </p:sp>
      <p:pic>
        <p:nvPicPr>
          <p:cNvPr id="140" name="Google Shape;140;p28"/>
          <p:cNvPicPr preferRelativeResize="0"/>
          <p:nvPr/>
        </p:nvPicPr>
        <p:blipFill>
          <a:blip r:embed="rId3">
            <a:alphaModFix/>
          </a:blip>
          <a:stretch>
            <a:fillRect/>
          </a:stretch>
        </p:blipFill>
        <p:spPr>
          <a:xfrm>
            <a:off x="5377125" y="959550"/>
            <a:ext cx="3614477" cy="3630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p:nvPr/>
        </p:nvSpPr>
        <p:spPr>
          <a:xfrm>
            <a:off x="296804" y="242500"/>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Problema</a:t>
            </a:r>
            <a:endParaRPr sz="3000" b="1" dirty="0">
              <a:solidFill>
                <a:srgbClr val="423B71"/>
              </a:solidFill>
              <a:latin typeface="Calibri"/>
              <a:ea typeface="Calibri"/>
              <a:cs typeface="Calibri"/>
              <a:sym typeface="Calibri"/>
            </a:endParaRPr>
          </a:p>
        </p:txBody>
      </p:sp>
      <p:sp>
        <p:nvSpPr>
          <p:cNvPr id="146" name="Google Shape;146;p29"/>
          <p:cNvSpPr/>
          <p:nvPr/>
        </p:nvSpPr>
        <p:spPr>
          <a:xfrm>
            <a:off x="742375" y="859549"/>
            <a:ext cx="6841800" cy="2496599"/>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Julieta está revisando sus cartolas asociadas al pago del crédito hipotecario que solicitó al banco en diciembre del 2021, pues quiere entender por qué el valor de la cuota ha subido significativamente. Ella sabe que el monto total del crédito fue de  y el banco calculó que la cuota por pagar es de  UF mensuales por 20 años. ¿por qué el valor de la cuota ha subido significativamente? ¿Cómo se calcula la UF? ¿Influye el día de pago?</a:t>
            </a:r>
            <a:endParaRPr sz="2000" dirty="0">
              <a:solidFill>
                <a:schemeClr val="dk1"/>
              </a:solidFill>
              <a:latin typeface="Calibri"/>
              <a:ea typeface="Calibri"/>
              <a:cs typeface="Calibri"/>
              <a:sym typeface="Calibri"/>
            </a:endParaRPr>
          </a:p>
        </p:txBody>
      </p:sp>
      <p:pic>
        <p:nvPicPr>
          <p:cNvPr id="147" name="Google Shape;147;p29"/>
          <p:cNvPicPr preferRelativeResize="0"/>
          <p:nvPr/>
        </p:nvPicPr>
        <p:blipFill>
          <a:blip r:embed="rId3">
            <a:alphaModFix/>
          </a:blip>
          <a:stretch>
            <a:fillRect/>
          </a:stretch>
        </p:blipFill>
        <p:spPr>
          <a:xfrm>
            <a:off x="7193116" y="2471269"/>
            <a:ext cx="1708372" cy="23788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153" name="Google Shape;153;p30"/>
          <p:cNvSpPr txBox="1"/>
          <p:nvPr/>
        </p:nvSpPr>
        <p:spPr>
          <a:xfrm>
            <a:off x="520425" y="1302450"/>
            <a:ext cx="8030722" cy="813013"/>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100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Considerando que la UF para el 1 de diciembre de 2021 fue de $30 776,05, ¿cómo obtuvo el banco que la cuota mensual era de 16,25 UF?</a:t>
            </a:r>
            <a:endParaRPr sz="2000" b="1"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159" name="Google Shape;159;p31"/>
          <p:cNvSpPr txBox="1"/>
          <p:nvPr/>
        </p:nvSpPr>
        <p:spPr>
          <a:xfrm>
            <a:off x="520424" y="1302450"/>
            <a:ext cx="8040771" cy="813013"/>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100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Considerando que la UF para el 1 de diciembre de 2021 fue de $30 776,05, ¿cómo obtuvo el banco que la cuota mensual era de 16,25 UF?</a:t>
            </a:r>
            <a:endParaRPr sz="2000" b="1" dirty="0">
              <a:solidFill>
                <a:schemeClr val="dk1"/>
              </a:solidFill>
              <a:latin typeface="Calibri"/>
              <a:ea typeface="Calibri"/>
              <a:cs typeface="Calibri"/>
              <a:sym typeface="Calibri"/>
            </a:endParaRPr>
          </a:p>
        </p:txBody>
      </p:sp>
      <p:pic>
        <p:nvPicPr>
          <p:cNvPr id="160" name="Google Shape;160;p31"/>
          <p:cNvPicPr preferRelativeResize="0"/>
          <p:nvPr/>
        </p:nvPicPr>
        <p:blipFill>
          <a:blip r:embed="rId3">
            <a:alphaModFix/>
          </a:blip>
          <a:stretch>
            <a:fillRect/>
          </a:stretch>
        </p:blipFill>
        <p:spPr>
          <a:xfrm>
            <a:off x="1080475" y="2374376"/>
            <a:ext cx="6855439" cy="2107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p:nvPr/>
        </p:nvSpPr>
        <p:spPr>
          <a:xfrm>
            <a:off x="400027"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166" name="Google Shape;166;p32"/>
          <p:cNvSpPr txBox="1"/>
          <p:nvPr/>
        </p:nvSpPr>
        <p:spPr>
          <a:xfrm>
            <a:off x="520424" y="1302450"/>
            <a:ext cx="8050819" cy="813013"/>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100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Considerando que la UF para el 1 de diciembre de 2021 fue de $30 776,05, ¿cómo obtuvo el banco que la cuota mensual era de 16,25 UF?</a:t>
            </a:r>
            <a:endParaRPr sz="2000" b="1" dirty="0">
              <a:solidFill>
                <a:schemeClr val="dk1"/>
              </a:solidFill>
              <a:latin typeface="Calibri"/>
              <a:ea typeface="Calibri"/>
              <a:cs typeface="Calibri"/>
              <a:sym typeface="Calibri"/>
            </a:endParaRPr>
          </a:p>
        </p:txBody>
      </p:sp>
      <p:pic>
        <p:nvPicPr>
          <p:cNvPr id="167" name="Google Shape;167;p32"/>
          <p:cNvPicPr preferRelativeResize="0"/>
          <p:nvPr/>
        </p:nvPicPr>
        <p:blipFill>
          <a:blip r:embed="rId3">
            <a:alphaModFix/>
          </a:blip>
          <a:stretch>
            <a:fillRect/>
          </a:stretch>
        </p:blipFill>
        <p:spPr>
          <a:xfrm>
            <a:off x="1080487" y="2374376"/>
            <a:ext cx="6855439" cy="2107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p:nvPr/>
        </p:nvSpPr>
        <p:spPr>
          <a:xfrm>
            <a:off x="430172" y="322350"/>
            <a:ext cx="71973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1" u="none" strike="noStrike" cap="none" dirty="0">
              <a:solidFill>
                <a:srgbClr val="423B71"/>
              </a:solidFill>
              <a:latin typeface="Calibri"/>
              <a:ea typeface="Calibri"/>
              <a:cs typeface="Calibri"/>
              <a:sym typeface="Calibri"/>
            </a:endParaRPr>
          </a:p>
        </p:txBody>
      </p:sp>
      <p:sp>
        <p:nvSpPr>
          <p:cNvPr id="173" name="Google Shape;173;p33"/>
          <p:cNvSpPr txBox="1"/>
          <p:nvPr/>
        </p:nvSpPr>
        <p:spPr>
          <a:xfrm>
            <a:off x="520425" y="1302450"/>
            <a:ext cx="8070916" cy="813013"/>
          </a:xfrm>
          <a:prstGeom prst="rect">
            <a:avLst/>
          </a:prstGeom>
          <a:solidFill>
            <a:schemeClr val="lt2"/>
          </a:solidFill>
          <a:ln>
            <a:noFill/>
          </a:ln>
        </p:spPr>
        <p:txBody>
          <a:bodyPr spcFirstLastPara="1" wrap="square" lIns="68575" tIns="34275" rIns="68575" bIns="34275" anchor="t" anchorCtr="0">
            <a:spAutoFit/>
          </a:bodyPr>
          <a:lstStyle/>
          <a:p>
            <a:pPr marL="457200" lvl="0" indent="-342900" algn="just" rtl="0">
              <a:spcBef>
                <a:spcPts val="0"/>
              </a:spcBef>
              <a:spcAft>
                <a:spcPts val="100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Considerando que la UF para el 1 de diciembre de 2021 fue de $30 776,05, ¿cómo obtuvo el banco que la cuota mensual era de 16,25 UF?</a:t>
            </a:r>
            <a:endParaRPr sz="2000" b="1" dirty="0">
              <a:solidFill>
                <a:schemeClr val="dk1"/>
              </a:solidFill>
              <a:latin typeface="Calibri"/>
              <a:ea typeface="Calibri"/>
              <a:cs typeface="Calibri"/>
              <a:sym typeface="Calibri"/>
            </a:endParaRPr>
          </a:p>
        </p:txBody>
      </p:sp>
      <p:pic>
        <p:nvPicPr>
          <p:cNvPr id="174" name="Google Shape;174;p33"/>
          <p:cNvPicPr preferRelativeResize="0"/>
          <p:nvPr/>
        </p:nvPicPr>
        <p:blipFill>
          <a:blip r:embed="rId3">
            <a:alphaModFix/>
          </a:blip>
          <a:stretch>
            <a:fillRect/>
          </a:stretch>
        </p:blipFill>
        <p:spPr>
          <a:xfrm>
            <a:off x="1080475" y="2374375"/>
            <a:ext cx="6855390" cy="2107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txBox="1"/>
          <p:nvPr/>
        </p:nvSpPr>
        <p:spPr>
          <a:xfrm>
            <a:off x="430172" y="322350"/>
            <a:ext cx="71973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Actividad 1</a:t>
            </a:r>
            <a:endParaRPr sz="2700" b="1" i="1" u="none" strike="noStrike" cap="none" dirty="0">
              <a:solidFill>
                <a:srgbClr val="423B71"/>
              </a:solidFill>
              <a:latin typeface="Calibri"/>
              <a:ea typeface="Calibri"/>
              <a:cs typeface="Calibri"/>
              <a:sym typeface="Calibri"/>
            </a:endParaRPr>
          </a:p>
        </p:txBody>
      </p:sp>
      <p:sp>
        <p:nvSpPr>
          <p:cNvPr id="180" name="Google Shape;180;p34"/>
          <p:cNvSpPr txBox="1"/>
          <p:nvPr/>
        </p:nvSpPr>
        <p:spPr>
          <a:xfrm>
            <a:off x="520425" y="1302450"/>
            <a:ext cx="7642200" cy="992549"/>
          </a:xfrm>
          <a:prstGeom prst="rect">
            <a:avLst/>
          </a:prstGeom>
          <a:solidFill>
            <a:schemeClr val="lt2"/>
          </a:solid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a) Considerando la publicación oficial del IPC y que la UF al 31 de diciembre es de $30 996,73, calcula la UF para los días 1, 5 y 9 de enero.</a:t>
            </a:r>
            <a:endParaRPr sz="2000" b="1"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857</Words>
  <Application>Microsoft Office PowerPoint</Application>
  <PresentationFormat>Presentación en pantalla (16:9)</PresentationFormat>
  <Paragraphs>58</Paragraphs>
  <Slides>27</Slides>
  <Notes>27</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27</vt:i4>
      </vt:variant>
    </vt:vector>
  </HeadingPairs>
  <TitlesOfParts>
    <vt:vector size="31" baseType="lpstr">
      <vt:lpstr>Arial</vt:lpstr>
      <vt:lpstr>Calibri</vt:lpstr>
      <vt:lpstr>Simple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Matias Neto</cp:lastModifiedBy>
  <cp:revision>1</cp:revision>
  <dcterms:modified xsi:type="dcterms:W3CDTF">2023-08-23T21:10:36Z</dcterms:modified>
</cp:coreProperties>
</file>