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rGOmYUz7xT16tR9iLV08MgFEC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d7a39f22e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25d7a39f22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>
                <a:solidFill>
                  <a:schemeClr val="dk1"/>
                </a:solidFill>
              </a:rPr>
              <a:t>En este momento se invita a revisar la infografía completa, puede descargarla de recursos en la página:  https://matcon.cmmedu.uchile.cl/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/>
              <a:t>Se recomienda entregar en pdf la infografía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/>
              <a:t>Se recomienda entregar en pdf la infografía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25d7a39f22e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5d7a39f22e_0_16"/>
          <p:cNvSpPr txBox="1"/>
          <p:nvPr/>
        </p:nvSpPr>
        <p:spPr>
          <a:xfrm>
            <a:off x="2213429" y="1994226"/>
            <a:ext cx="4717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MX"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Decisiones financieras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/>
        </p:nvSpPr>
        <p:spPr>
          <a:xfrm>
            <a:off x="560800" y="1280679"/>
            <a:ext cx="7610700" cy="20082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s-MX" sz="1800" smtClean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3.     </a:t>
            </a:r>
            <a:r>
              <a:rPr lang="es-MX" sz="1800" b="0" i="0" u="none" strike="noStrike" cap="none" smtClean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s-MX" sz="18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la familia se plantean al siguiente pregunta: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Si asumimos que la tasa mensual se mantendrá constante en los próximos 3 meses, ¿nos conviene hacer un Depósito a Plazo a 90 días, o nos conviene hacerlo a 30 días y renovarlo cada mes? 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Organiza la información para responder a la pregunta.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6;p7"/>
          <p:cNvSpPr txBox="1"/>
          <p:nvPr/>
        </p:nvSpPr>
        <p:spPr>
          <a:xfrm>
            <a:off x="430172" y="322350"/>
            <a:ext cx="7197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8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1"/>
          <p:cNvPicPr preferRelativeResize="0"/>
          <p:nvPr/>
        </p:nvPicPr>
        <p:blipFill rotWithShape="1">
          <a:blip r:embed="rId3">
            <a:alphaModFix/>
          </a:blip>
          <a:srcRect l="1785" r="3238" b="3222"/>
          <a:stretch/>
        </p:blipFill>
        <p:spPr>
          <a:xfrm>
            <a:off x="474075" y="1381475"/>
            <a:ext cx="8283274" cy="27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/>
        </p:nvSpPr>
        <p:spPr>
          <a:xfrm>
            <a:off x="430172" y="322350"/>
            <a:ext cx="7197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Organiza la información</a:t>
            </a:r>
            <a:endParaRPr sz="28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/>
        </p:nvSpPr>
        <p:spPr>
          <a:xfrm>
            <a:off x="430172" y="322350"/>
            <a:ext cx="7197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Recuerda que : </a:t>
            </a:r>
            <a:endParaRPr sz="28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594" y="1848744"/>
            <a:ext cx="4316200" cy="7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 txBox="1"/>
          <p:nvPr/>
        </p:nvSpPr>
        <p:spPr>
          <a:xfrm>
            <a:off x="2654494" y="865682"/>
            <a:ext cx="39123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9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Interés Compuesto</a:t>
            </a:r>
            <a:endParaRPr sz="29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25" y="3150381"/>
            <a:ext cx="2362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25" y="3600056"/>
            <a:ext cx="25146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775" y="4021144"/>
            <a:ext cx="25717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5813" y="4380381"/>
            <a:ext cx="3076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/>
        </p:nvSpPr>
        <p:spPr>
          <a:xfrm>
            <a:off x="215825" y="408701"/>
            <a:ext cx="7197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¿Qué nos conviene?</a:t>
            </a:r>
            <a:endParaRPr sz="28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25" y="1484775"/>
            <a:ext cx="8795575" cy="28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/>
        </p:nvSpPr>
        <p:spPr>
          <a:xfrm>
            <a:off x="369000" y="1479975"/>
            <a:ext cx="8406000" cy="10248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smtClean="0">
                <a:solidFill>
                  <a:srgbClr val="22222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 Una amiga de la familia les comentó que en otro banco, si se opta por un Depósito a Plazo de $300 000 a 90 días, se obtiene un monto final de $308 250.  ¿Le sería conveniente a la familia poner los $500 000 en ese banco?</a:t>
            </a:r>
            <a:r>
              <a:rPr lang="es-MX" sz="1800" smtClean="0">
                <a:solidFill>
                  <a:srgbClr val="222222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 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26;p7"/>
          <p:cNvSpPr txBox="1"/>
          <p:nvPr/>
        </p:nvSpPr>
        <p:spPr>
          <a:xfrm>
            <a:off x="430172" y="322350"/>
            <a:ext cx="7197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8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Puesta en Común 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733525" y="1601400"/>
            <a:ext cx="7800300" cy="3462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¿Les conviene esta opción? ¿Cuál  es la tasa de interés? </a:t>
            </a:r>
            <a:endParaRPr sz="1800"/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8109" y="2509155"/>
            <a:ext cx="3962644" cy="1927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520429" y="1442289"/>
            <a:ext cx="8103900" cy="102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762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</a:pPr>
            <a:r>
              <a:rPr lang="es-MX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Los Depósitos a Plazo implican que un cliente deposita una cierta cantidad de dinero en una cuenta durante un período específico, ya sea 30, 60, 90 días, etc.  a cambio de recibir un rendimiento o interés sobre ese monto inicial. 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7" descr="Qué ocurre si deseo sacar el dinero antes de tiempo en los depósitos a plazo  fijo? RT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240" y="2467155"/>
            <a:ext cx="3787627" cy="231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Google Shape;198;p18"/>
              <p:cNvSpPr txBox="1"/>
              <p:nvPr/>
            </p:nvSpPr>
            <p:spPr>
              <a:xfrm>
                <a:off x="490281" y="1459646"/>
                <a:ext cx="8118882" cy="900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76200" lvl="0" algn="just">
                  <a:buClr>
                    <a:srgbClr val="222222"/>
                  </a:buClr>
                  <a:buSzPts val="2400"/>
                </a:pPr>
                <a:r>
                  <a:rPr lang="es-MX" sz="1800" smtClean="0">
                    <a:solidFill>
                      <a:srgbClr val="22222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 fórmula de interés compuesto nos permite calcular el monto final de un depósito a plazo que se renueva </a:t>
                </a:r>
                <a14:m>
                  <m:oMath xmlns:m="http://schemas.openxmlformats.org/officeDocument/2006/math">
                    <m:r>
                      <a:rPr lang="es-MX" sz="18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𝑛</m:t>
                    </m:r>
                    <m:r>
                      <a:rPr lang="es-MX" sz="18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es-MX" sz="1800" smtClean="0">
                    <a:solidFill>
                      <a:srgbClr val="22222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períodos</a:t>
                </a:r>
                <a:r>
                  <a:rPr lang="es-MX" sz="1800">
                    <a:solidFill>
                      <a:srgbClr val="22222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asumiendo que se mantiene fija la tasa de </a:t>
                </a:r>
                <a:r>
                  <a:rPr lang="es-MX" sz="1800" smtClean="0">
                    <a:solidFill>
                      <a:srgbClr val="22222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interés </a:t>
                </a:r>
                <a14:m>
                  <m:oMath xmlns:m="http://schemas.openxmlformats.org/officeDocument/2006/math">
                    <m:r>
                      <a:rPr lang="es-MX" sz="18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𝑖</m:t>
                    </m:r>
                    <m:r>
                      <a:rPr lang="es-MX" sz="1800" b="0" i="0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</m:oMath>
                </a14:m>
                <a:r>
                  <a:rPr lang="es-MX" sz="1800" smtClean="0">
                    <a:solidFill>
                      <a:srgbClr val="22222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1800" b="1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198" name="Google Shape;198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81" y="1459646"/>
                <a:ext cx="8118882" cy="900216"/>
              </a:xfrm>
              <a:prstGeom prst="rect">
                <a:avLst/>
              </a:prstGeom>
              <a:blipFill>
                <a:blip r:embed="rId3"/>
                <a:stretch>
                  <a:fillRect t="-4730" r="-901" b="-114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" name="Google Shape;1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694" y="2795868"/>
            <a:ext cx="4316200" cy="7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/>
          <p:nvPr/>
        </p:nvSpPr>
        <p:spPr>
          <a:xfrm>
            <a:off x="520429" y="1480965"/>
            <a:ext cx="83043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143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</a:pPr>
            <a:r>
              <a:rPr lang="es-MX" sz="180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Los bancos ofrecen distintas tasas con distintas condiciones. Para tomar la mejor decisión es necesario hacer cálculos y analizar la información obtenida. Por ejemplo, un depósito a plazo de un año puede ser mucho más conveniente que renovar un depósito a 30 días. En cualquier caso, esto depende de las tasas de interés involucradas</a:t>
            </a:r>
            <a:r>
              <a:rPr lang="es-MX" sz="1800">
                <a:solidFill>
                  <a:schemeClr val="tx1"/>
                </a:solidFill>
                <a:latin typeface="Calibri" panose="020F0502020204030204" pitchFamily="34" charset="0"/>
                <a:ea typeface="Nunito"/>
                <a:cs typeface="Calibri" panose="020F0502020204030204" pitchFamily="34" charset="0"/>
                <a:sym typeface="Nunito"/>
              </a:rPr>
              <a:t>. </a:t>
            </a:r>
            <a:endParaRPr sz="1800">
              <a:solidFill>
                <a:schemeClr val="tx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305" y="2823332"/>
            <a:ext cx="2206421" cy="193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/>
        </p:nvSpPr>
        <p:spPr>
          <a:xfrm>
            <a:off x="520429" y="1444814"/>
            <a:ext cx="8103900" cy="102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9525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s-MX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Recuerda que cada familia tiene diferentes circunstancias financieras y metas de ahorro, por lo que es importante evaluar las necesidades y buscar las opciones que mejor se adapten a cada situación.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425" y="2891625"/>
            <a:ext cx="2967174" cy="188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3075" y="3072600"/>
            <a:ext cx="2034346" cy="160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/>
          <p:nvPr/>
        </p:nvSpPr>
        <p:spPr>
          <a:xfrm>
            <a:off x="389526" y="1199592"/>
            <a:ext cx="6603556" cy="308146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477915" y="1642967"/>
            <a:ext cx="5733104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92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¿Alguna vez has ahorrado? En el caso que sí, ¿cómo guardaste el dinero? </a:t>
            </a:r>
            <a:endParaRPr lang="es-MX" sz="180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endParaRPr lang="es-MX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92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es-MX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qué usaste o usarás el </a:t>
            </a:r>
            <a:r>
              <a:rPr lang="es-MX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dinero ahorrado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¿Te ha sido difícil ahorrar? 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009" y="1786717"/>
            <a:ext cx="1713943" cy="26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7;g21c4d409464_0_0"/>
          <p:cNvSpPr txBox="1"/>
          <p:nvPr/>
        </p:nvSpPr>
        <p:spPr>
          <a:xfrm>
            <a:off x="389526" y="553091"/>
            <a:ext cx="5525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Para comenzar…</a:t>
            </a:r>
            <a:endParaRPr sz="28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2213429" y="1994226"/>
            <a:ext cx="471714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MX"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Decisiones financieras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360550" y="328175"/>
            <a:ext cx="69774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r>
              <a:rPr lang="es-MX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MX" sz="2800" b="1" u="sng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lang="es-MX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de esta situación:</a:t>
            </a: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1218850" y="967325"/>
            <a:ext cx="625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 El Ahorro”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2874463" y="4511800"/>
            <a:ext cx="355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-MX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725" y="1653772"/>
            <a:ext cx="3628008" cy="263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292149" y="1310322"/>
            <a:ext cx="4740820" cy="245079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292149" y="640710"/>
            <a:ext cx="7197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8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 partir de la </a:t>
            </a:r>
            <a:r>
              <a:rPr lang="es-MX" sz="2800" b="1" smtClean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Infografía, respondamos:</a:t>
            </a:r>
            <a:endParaRPr sz="2800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292147" y="1611524"/>
            <a:ext cx="4474939" cy="168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365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s-MX" sz="180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</a:t>
            </a:r>
            <a:r>
              <a:rPr lang="es-MX" sz="180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Qué es el Ahorro? ¿Cómo se pueden guardar los ahorros</a:t>
            </a:r>
            <a:r>
              <a:rPr lang="es-MX" sz="180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</a:t>
            </a:r>
          </a:p>
          <a:p>
            <a:pPr marL="508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endParaRPr lang="es-MX" sz="18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365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s-MX" sz="180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</a:t>
            </a:r>
            <a:r>
              <a:rPr lang="es-MX" sz="180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Qué es un depósito a plazo? ¿Cuáles son sus ventajas y desventajas?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9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968" y="1611524"/>
            <a:ext cx="3265643" cy="232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/>
        </p:nvSpPr>
        <p:spPr>
          <a:xfrm>
            <a:off x="296804" y="394612"/>
            <a:ext cx="61245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-MX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sz="28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296804" y="980850"/>
            <a:ext cx="7256700" cy="147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familia ha ahorrado </a:t>
            </a: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$500.000</a:t>
            </a: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usarlos ante cualquier emergencia. Han conversado sobre los </a:t>
            </a: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Depósitos a Plazo </a:t>
            </a: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una alternativa de ahorro y están en búsqueda de información. Una hija averiguó en dos bancos y obtuvo la siguiente información: 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089274" y="2287588"/>
            <a:ext cx="127609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88" y="2459850"/>
            <a:ext cx="6849075" cy="24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430172" y="1533995"/>
            <a:ext cx="4788082" cy="250199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430172" y="1507564"/>
            <a:ext cx="4295895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MX" sz="1800" b="0" i="0" u="none" strike="noStrike" cap="none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s-MX" sz="180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¿Cuál es el monto de dinero que la familia está evaluando poner en un depósito a plazo?</a:t>
            </a:r>
            <a:endParaRPr sz="18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smtClean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MX" sz="1800" b="0" i="0" u="none" strike="noStrike" cap="none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¿Qué información entrega la tabla? </a:t>
            </a:r>
            <a:endParaRPr sz="18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smtClean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MX" sz="1800" b="0" i="0" u="none" strike="noStrike" cap="none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¿Cómo son las tasas de interés a medida que aumentan los plazos?</a:t>
            </a:r>
            <a:endParaRPr sz="18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444" y="1416316"/>
            <a:ext cx="2776401" cy="2737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0;p6"/>
          <p:cNvSpPr txBox="1"/>
          <p:nvPr/>
        </p:nvSpPr>
        <p:spPr>
          <a:xfrm>
            <a:off x="296804" y="394612"/>
            <a:ext cx="61245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-MX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sz="28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430172" y="322350"/>
            <a:ext cx="7197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8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520425" y="1424938"/>
            <a:ext cx="7642200" cy="75145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8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s-MX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Si deciden poner su dinero en un Depósito a Plazo a 30 días,  ¿cuál banco les conviene? ¿Por qué?  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520425" y="2978850"/>
            <a:ext cx="7642200" cy="4744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8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2. ¿Que ganancia  tendrán al cabo de 30 días con el banco A y con el banco B? </a:t>
            </a:r>
            <a:endParaRPr sz="1800" b="0" i="0" u="none" strike="noStrike" cap="non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/>
        </p:nvSpPr>
        <p:spPr>
          <a:xfrm>
            <a:off x="560800" y="1250605"/>
            <a:ext cx="7642200" cy="4744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8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2. ¿Que ganancia  tendrán al cabo de 30 días con el banco A y con el banco B? </a:t>
            </a:r>
            <a:endParaRPr sz="1800" b="0" i="0" u="none" strike="noStrike" cap="non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3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83" y="1770862"/>
            <a:ext cx="6282689" cy="2754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6;p7"/>
          <p:cNvSpPr txBox="1"/>
          <p:nvPr/>
        </p:nvSpPr>
        <p:spPr>
          <a:xfrm>
            <a:off x="430172" y="322350"/>
            <a:ext cx="7197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8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/>
        </p:nvSpPr>
        <p:spPr>
          <a:xfrm>
            <a:off x="560800" y="1250605"/>
            <a:ext cx="7642200" cy="4744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8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2. ¿Que ganancia  tendrán al cabo de 30 días con el banco A y con el banco B? </a:t>
            </a:r>
            <a:endParaRPr sz="1800" b="0" i="0" u="none" strike="noStrike" cap="non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2133826" y="4471775"/>
            <a:ext cx="1078500" cy="414900"/>
          </a:xfrm>
          <a:prstGeom prst="rect">
            <a:avLst/>
          </a:prstGeom>
          <a:solidFill>
            <a:srgbClr val="60B69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 b="1"/>
              <a:t>$4250</a:t>
            </a:r>
            <a:endParaRPr sz="2300" b="1"/>
          </a:p>
        </p:txBody>
      </p:sp>
      <p:sp>
        <p:nvSpPr>
          <p:cNvPr id="144" name="Google Shape;144;p9"/>
          <p:cNvSpPr/>
          <p:nvPr/>
        </p:nvSpPr>
        <p:spPr>
          <a:xfrm>
            <a:off x="5890485" y="4471775"/>
            <a:ext cx="1078500" cy="414900"/>
          </a:xfrm>
          <a:prstGeom prst="rect">
            <a:avLst/>
          </a:prstGeom>
          <a:solidFill>
            <a:srgbClr val="60B69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 b="1"/>
              <a:t>$4500</a:t>
            </a:r>
            <a:endParaRPr sz="2300" b="1"/>
          </a:p>
        </p:txBody>
      </p:sp>
      <p:pic>
        <p:nvPicPr>
          <p:cNvPr id="7" name="Google Shape;13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83" y="1770862"/>
            <a:ext cx="6282689" cy="27549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6;p7"/>
          <p:cNvSpPr txBox="1"/>
          <p:nvPr/>
        </p:nvSpPr>
        <p:spPr>
          <a:xfrm>
            <a:off x="430172" y="322350"/>
            <a:ext cx="7197300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8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8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Presentación en pantalla (16:9)</PresentationFormat>
  <Paragraphs>55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Nunito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admin</cp:lastModifiedBy>
  <cp:revision>1</cp:revision>
  <dcterms:modified xsi:type="dcterms:W3CDTF">2023-08-24T01:34:03Z</dcterms:modified>
</cp:coreProperties>
</file>