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bqIzh7VWnoQfZgdDW4WSUOFdg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9238dd1c2_1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219238dd1c2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252f47faf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252f47fafc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2252f47fafc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222bdb977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222bdb977a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g2222bdb977a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222bdb977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2222bdb977a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2222bdb977a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252f47faf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g2252f47fafc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Presente el pdf con la Infografía 2.</a:t>
            </a:r>
            <a:endParaRPr/>
          </a:p>
        </p:txBody>
      </p:sp>
      <p:sp>
        <p:nvSpPr>
          <p:cNvPr id="259" name="Google Shape;259;g2252f47fafc_0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c24867a50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1c24867a50f_0_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Puede ocupar esta diapositiva para los primeros dos puntos de la sistematización.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s-419" sz="1100"/>
              <a:t>En el contexto se han utilizado los signos positivos y negativos para referirse a las zonas horarias que están adelantadas o retrasadas respecto de la zona cero.</a:t>
            </a:r>
            <a:endParaRPr sz="110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s-419" sz="1100"/>
              <a:t>De forma similar a cómo se representaron las zonas horarias retrasadas o adelantadas respecto de la zona cero, en la recta numérica también se utiliza el signo (-) o (+) para representar a los números que se encuentran a la izquierda o a la derecha del cero.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1c24867a50f_0_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52f47faf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2252f47fafc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Puede ocupar esta diapositiva para los últimos dos puntos de la sistematización.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 sz="1100"/>
              <a:t>3.  Para denotar a los números a la derecha del cero en la recta numérica se utiliza el signo (+). Sin embargo, muchas veces el signo + no se anota.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 sz="1100"/>
              <a:t>4.  Los números enteros son aquellos números que incluyen a los números naturales (es decir, los números positivos) el cero y los números negativos, que se encuentran a la izquierda del cero.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g2252f47fafc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252f47fafc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2252f47fafc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Puede ocupar esta diapositiva para los últimos dos puntos de la sistematización.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 sz="1100"/>
              <a:t>3.  Para denotar a los números a la derecha del cero en la recta numérica se utiliza el signo (+). Sin embargo, muchas veces el signo + no se anota.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 sz="1100"/>
              <a:t>4.  Los números enteros son aquellos números que incluyen a los números naturales (es decir, los números positivos) el cero y los números negativos, que se encuentran a la izquierda del cero.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g2252f47fafc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c24867a50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1c24867a50f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Puede ocupar esta diapositiva para los últimos dos puntos de la sistematización.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 sz="1100"/>
              <a:t>3.  Para denotar a los números a la derecha del cero en la recta numérica se utiliza el signo (+). Sin embargo, muchas veces el signo + no se anota.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 sz="1100"/>
              <a:t>4.  Los números enteros son aquellos números que incluyen a los números naturales (es decir, los números positivos) el cero y los números negativos, que se encuentran a la izquierda del cero.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g1c24867a50f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252f47fafc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2252f47fafc_0_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Puede ocupar esta diapositiva para los últimos dos puntos de la sistematización.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 sz="1100"/>
              <a:t>3.  Para denotar a los números a la derecha del cero en la recta numérica se utiliza el signo (+). Sin embargo, muchas veces el signo + no se anota.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 sz="1100"/>
              <a:t>4.  Los números enteros son aquellos números que incluyen a los números naturales (es decir, los números positivos) el cero y los números negativos, que se encuentran a la izquierda del cero.</a:t>
            </a:r>
            <a:endParaRPr sz="11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g2252f47fafc_0_7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19238dd1c2_1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g219238dd1c2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c59a8f8a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bc59a8f8a2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bc59a8f8a2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c24867a50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1c24867a50f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Proyecte el video “Aumento de temperaturas” que es posible obtener de la web de MatCon</a:t>
            </a:r>
            <a:endParaRPr/>
          </a:p>
        </p:txBody>
      </p:sp>
      <p:sp>
        <p:nvSpPr>
          <p:cNvPr id="171" name="Google Shape;171;g1c24867a50f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c24867a50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1c24867a50f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78" name="Google Shape;178;g1c24867a50f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c24867a50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1c24867a50f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Presentar el pdf con la Infografía 1</a:t>
            </a:r>
            <a:endParaRPr/>
          </a:p>
        </p:txBody>
      </p:sp>
      <p:sp>
        <p:nvSpPr>
          <p:cNvPr id="186" name="Google Shape;186;g1c24867a50f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c24867a50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1c24867a50f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Los estudiantes trabajan en grupos, en las primeras tres preguntas de la Hoja de Actividades. </a:t>
            </a:r>
            <a:endParaRPr/>
          </a:p>
        </p:txBody>
      </p:sp>
      <p:sp>
        <p:nvSpPr>
          <p:cNvPr id="196" name="Google Shape;196;g1c24867a50f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c24867a50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1c24867a50f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Los estudiantes trabajan en grupos, en la última pregunta de la Hoja de Actividades. </a:t>
            </a:r>
            <a:endParaRPr/>
          </a:p>
        </p:txBody>
      </p:sp>
      <p:sp>
        <p:nvSpPr>
          <p:cNvPr id="206" name="Google Shape;206;g1c24867a50f_0_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52f47faf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2252f47fafc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Los estudiantes trabajan en grupos, en la última pregunta de la Hoja de Actividades. </a:t>
            </a:r>
            <a:endParaRPr/>
          </a:p>
        </p:txBody>
      </p:sp>
      <p:sp>
        <p:nvSpPr>
          <p:cNvPr id="215" name="Google Shape;215;g2252f47fafc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c24867a50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g1c24867a50f_0_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Presente el pdf con la Infografía 2.</a:t>
            </a:r>
            <a:endParaRPr/>
          </a:p>
        </p:txBody>
      </p:sp>
      <p:sp>
        <p:nvSpPr>
          <p:cNvPr id="223" name="Google Shape;223;g1c24867a50f_0_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19238dd1c2_1_8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219238dd1c2_1_8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219238dd1c2_1_8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19238dd1c2_1_1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75" cy="12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g219238dd1c2_1_1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75" cy="36551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g219238dd1c2_1_1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75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25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66" name="Google Shape;66;g219238dd1c2_1_1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219238dd1c2_1_1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219238dd1c2_1_1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19238dd1c2_1_143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219238dd1c2_1_14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800" lvl="1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700" lvl="2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600" lvl="3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500" lvl="4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400" lvl="5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300" lvl="6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200" lvl="7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6100" lvl="8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g219238dd1c2_1_1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219238dd1c2_1_1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219238dd1c2_1_1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9238dd1c2_1_149"/>
          <p:cNvSpPr txBox="1">
            <a:spLocks noGrp="1"/>
          </p:cNvSpPr>
          <p:nvPr>
            <p:ph type="title"/>
          </p:nvPr>
        </p:nvSpPr>
        <p:spPr>
          <a:xfrm rot="5400000">
            <a:off x="5350050" y="1467469"/>
            <a:ext cx="4358925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g219238dd1c2_1_149"/>
          <p:cNvSpPr txBox="1">
            <a:spLocks noGrp="1"/>
          </p:cNvSpPr>
          <p:nvPr>
            <p:ph type="body" idx="1"/>
          </p:nvPr>
        </p:nvSpPr>
        <p:spPr>
          <a:xfrm rot="5400000">
            <a:off x="1349550" y="-447056"/>
            <a:ext cx="4358925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800" lvl="1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700" lvl="2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600" lvl="3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500" lvl="4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400" lvl="5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300" lvl="6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200" lvl="7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6100" lvl="8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219238dd1c2_1_1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219238dd1c2_1_1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219238dd1c2_1_1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6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>
            <a:spLocks noGrp="1"/>
          </p:cNvSpPr>
          <p:nvPr>
            <p:ph type="title"/>
          </p:nvPr>
        </p:nvSpPr>
        <p:spPr>
          <a:xfrm>
            <a:off x="628650" y="25387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>
            <a:spLocks noGrp="1"/>
          </p:cNvSpPr>
          <p:nvPr>
            <p:ph type="title"/>
          </p:nvPr>
        </p:nvSpPr>
        <p:spPr>
          <a:xfrm>
            <a:off x="628650" y="25387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219238dd1c2_1_92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628650" y="25387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628650" y="25387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219238dd1c2_1_94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19238dd1c2_1_96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g219238dd1c2_1_9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800" lvl="1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700" lvl="2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600" lvl="3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500" lvl="4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400" lvl="5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300" lvl="6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200" lvl="7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6100" lvl="8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g219238dd1c2_1_9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219238dd1c2_1_9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219238dd1c2_1_9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19238dd1c2_1_10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219238dd1c2_1_10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425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g219238dd1c2_1_10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219238dd1c2_1_10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219238dd1c2_1_10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19238dd1c2_1_108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219238dd1c2_1_10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800" lvl="1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700" lvl="2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600" lvl="3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500" lvl="4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400" lvl="5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300" lvl="6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200" lvl="7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6100" lvl="8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219238dd1c2_1_10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800" lvl="1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700" lvl="2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600" lvl="3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500" lvl="4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400" lvl="5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300" lvl="6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200" lvl="7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6100" lvl="8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g219238dd1c2_1_10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219238dd1c2_1_10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219238dd1c2_1_10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219238dd1c2_1_11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219238dd1c2_1_115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425" cy="61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425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g219238dd1c2_1_115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425" cy="27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800" lvl="1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700" lvl="2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600" lvl="3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500" lvl="4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400" lvl="5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300" lvl="6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200" lvl="7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6100" lvl="8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g219238dd1c2_1_11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25" cy="61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425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g219238dd1c2_1_11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25" cy="27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800" lvl="1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700" lvl="2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600" lvl="3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500" lvl="4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400" lvl="5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300" lvl="6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200" lvl="7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6100" lvl="8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g219238dd1c2_1_1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219238dd1c2_1_1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219238dd1c2_1_1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19238dd1c2_1_124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219238dd1c2_1_1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219238dd1c2_1_1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219238dd1c2_1_1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19238dd1c2_1_12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75" cy="12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219238dd1c2_1_12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75" cy="365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8" name="Google Shape;58;g219238dd1c2_1_12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75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25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59" name="Google Shape;59;g219238dd1c2_1_1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219238dd1c2_1_1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219238dd1c2_1_1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19238dd1c2_1_8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g219238dd1c2_1_8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219238dd1c2_1_8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19238dd1c2_1_8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219238dd1c2_1_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219238dd1c2_1_78"/>
          <p:cNvSpPr txBox="1"/>
          <p:nvPr/>
        </p:nvSpPr>
        <p:spPr>
          <a:xfrm>
            <a:off x="484085" y="2282355"/>
            <a:ext cx="8175825" cy="6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buSzPts val="4400"/>
            </a:pPr>
            <a:r>
              <a:rPr lang="es-419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Aumento de temperaturas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52f47fafc_0_42"/>
          <p:cNvSpPr txBox="1"/>
          <p:nvPr/>
        </p:nvSpPr>
        <p:spPr>
          <a:xfrm>
            <a:off x="525806" y="390056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2252f47fafc_0_42"/>
          <p:cNvSpPr txBox="1"/>
          <p:nvPr/>
        </p:nvSpPr>
        <p:spPr>
          <a:xfrm>
            <a:off x="525806" y="1059219"/>
            <a:ext cx="6263550" cy="44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Obtenemos el siguiente histograma.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g2252f47fafc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348" y="1427835"/>
            <a:ext cx="4915304" cy="3410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22bdb977a_0_25"/>
          <p:cNvSpPr/>
          <p:nvPr/>
        </p:nvSpPr>
        <p:spPr>
          <a:xfrm>
            <a:off x="4706850" y="1616904"/>
            <a:ext cx="4250068" cy="307586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marL="342900" indent="-276225">
              <a:lnSpc>
                <a:spcPct val="115000"/>
              </a:lnSpc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419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rango de temperaturas que más se repite? ¿el que menos?</a:t>
            </a:r>
            <a:endParaRPr sz="1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>
              <a:lnSpc>
                <a:spcPct val="115000"/>
              </a:lnSpc>
            </a:pPr>
            <a:endParaRPr sz="1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419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 el promedio de los datos y usa el recurso GeoGebra para ubicarlo en algún rango.</a:t>
            </a:r>
            <a:endParaRPr sz="1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>
              <a:lnSpc>
                <a:spcPct val="115000"/>
              </a:lnSpc>
            </a:pPr>
            <a:endParaRPr sz="16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419" sz="16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rangos de temperaturas son más frecuentes? ¿Aquellos que están cerca del promedio o los que están más alejados?</a:t>
            </a:r>
            <a:endParaRPr sz="15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222bdb977a_0_25"/>
          <p:cNvSpPr txBox="1"/>
          <p:nvPr/>
        </p:nvSpPr>
        <p:spPr>
          <a:xfrm>
            <a:off x="525805" y="304612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g2222bdb977a_0_25"/>
          <p:cNvSpPr txBox="1"/>
          <p:nvPr/>
        </p:nvSpPr>
        <p:spPr>
          <a:xfrm>
            <a:off x="525806" y="805137"/>
            <a:ext cx="7134451" cy="96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Considera el histograma construido anteriormente (usando los datos del período entre 1963 y 1992) y responde las siguientes preguntas. </a:t>
            </a:r>
            <a:endParaRPr lang="es-CL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g2222bdb977a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8199" y="1610708"/>
            <a:ext cx="4181044" cy="2901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22bdb977a_0_33"/>
          <p:cNvSpPr txBox="1"/>
          <p:nvPr/>
        </p:nvSpPr>
        <p:spPr>
          <a:xfrm>
            <a:off x="330540" y="213206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Comparemos con el otro período</a:t>
            </a:r>
            <a:endParaRPr sz="3000" b="1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2222bdb977a_0_33"/>
          <p:cNvSpPr txBox="1"/>
          <p:nvPr/>
        </p:nvSpPr>
        <p:spPr>
          <a:xfrm>
            <a:off x="365046" y="813348"/>
            <a:ext cx="6898396" cy="44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Histogramas para datos entre 1963 y 1992, y entre 1993 y 2022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2222bdb977a_0_33"/>
          <p:cNvSpPr/>
          <p:nvPr/>
        </p:nvSpPr>
        <p:spPr>
          <a:xfrm>
            <a:off x="809550" y="3988612"/>
            <a:ext cx="7524900" cy="81549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marL="342900" indent="-276225">
              <a:lnSpc>
                <a:spcPct val="115000"/>
              </a:lnSpc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¿Cuáles son las similitudes que encuentras entre ambos gráficos?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diferencias se pueden apreciar entre ambos gráficos?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2222bdb977a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550" y="1254077"/>
            <a:ext cx="3353217" cy="263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222bdb977a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1234" y="1259602"/>
            <a:ext cx="3353216" cy="26353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252f47fafc_0_23"/>
          <p:cNvSpPr txBox="1"/>
          <p:nvPr/>
        </p:nvSpPr>
        <p:spPr>
          <a:xfrm>
            <a:off x="525806" y="390056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4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2252f47fafc_0_23"/>
          <p:cNvSpPr txBox="1"/>
          <p:nvPr/>
        </p:nvSpPr>
        <p:spPr>
          <a:xfrm>
            <a:off x="525806" y="990198"/>
            <a:ext cx="6263550" cy="44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Analicemos en detalle los datos del </a:t>
            </a:r>
            <a:r>
              <a:rPr lang="es-419" sz="2000" b="1" dirty="0">
                <a:latin typeface="Calibri"/>
                <a:ea typeface="Calibri"/>
                <a:cs typeface="Calibri"/>
                <a:sym typeface="Calibri"/>
              </a:rPr>
              <a:t>período 1993 al 2022.</a:t>
            </a:r>
            <a:endParaRPr sz="20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g2252f47fafc_0_23"/>
          <p:cNvSpPr txBox="1"/>
          <p:nvPr/>
        </p:nvSpPr>
        <p:spPr>
          <a:xfrm>
            <a:off x="6370856" y="1714292"/>
            <a:ext cx="2639700" cy="235446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s-419" sz="1800" dirty="0">
                <a:latin typeface="Calibri"/>
                <a:ea typeface="Calibri"/>
                <a:cs typeface="Calibri"/>
                <a:sym typeface="Calibri"/>
              </a:rPr>
              <a:t>Usen estos datos para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buSzPts val="2200"/>
              <a:buFont typeface="Calibri"/>
              <a:buChar char="●"/>
            </a:pPr>
            <a:r>
              <a:rPr lang="es-419" sz="1800" dirty="0">
                <a:latin typeface="Calibri"/>
                <a:ea typeface="Calibri"/>
                <a:cs typeface="Calibri"/>
                <a:sym typeface="Calibri"/>
              </a:rPr>
              <a:t>Construir el histograma asociado.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/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buSzPts val="2200"/>
              <a:buFont typeface="Calibri"/>
              <a:buChar char="●"/>
            </a:pPr>
            <a:r>
              <a:rPr lang="es-419" sz="1800" dirty="0">
                <a:latin typeface="Calibri"/>
                <a:ea typeface="Calibri"/>
                <a:cs typeface="Calibri"/>
                <a:sym typeface="Calibri"/>
              </a:rPr>
              <a:t>Obtener el promedio de temperaturas para este período.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E90E0BE-7A3B-CBA0-B31F-5173266FD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25972"/>
              </p:ext>
            </p:extLst>
          </p:nvPr>
        </p:nvGraphicFramePr>
        <p:xfrm>
          <a:off x="525806" y="1714292"/>
          <a:ext cx="2735580" cy="2778258"/>
        </p:xfrm>
        <a:graphic>
          <a:graphicData uri="http://schemas.openxmlformats.org/drawingml/2006/table">
            <a:tbl>
              <a:tblPr bandRow="1"/>
              <a:tblGrid>
                <a:gridCol w="1367790">
                  <a:extLst>
                    <a:ext uri="{9D8B030D-6E8A-4147-A177-3AD203B41FA5}">
                      <a16:colId xmlns:a16="http://schemas.microsoft.com/office/drawing/2014/main" val="2445262194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val="322033683"/>
                    </a:ext>
                  </a:extLst>
                </a:gridCol>
              </a:tblGrid>
              <a:tr h="396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Temperatura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7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Frecuencia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65181"/>
                  </a:ext>
                </a:extLst>
              </a:tr>
              <a:tr h="396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[5, 7.5)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612825"/>
                  </a:ext>
                </a:extLst>
              </a:tr>
              <a:tr h="396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[7.5, 10)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222637"/>
                  </a:ext>
                </a:extLst>
              </a:tr>
              <a:tr h="396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[10, 12.5)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32485"/>
                  </a:ext>
                </a:extLst>
              </a:tr>
              <a:tr h="396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[12.5, 15)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60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736034"/>
                  </a:ext>
                </a:extLst>
              </a:tr>
              <a:tr h="396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[15, 17.5)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132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145208"/>
                  </a:ext>
                </a:extLst>
              </a:tr>
              <a:tr h="396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[17.5, 20)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160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547457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ADB5A6-177A-A33F-4CDC-71BAEF73AB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22799"/>
              </p:ext>
            </p:extLst>
          </p:nvPr>
        </p:nvGraphicFramePr>
        <p:xfrm>
          <a:off x="3448331" y="1714292"/>
          <a:ext cx="2735580" cy="2778259"/>
        </p:xfrm>
        <a:graphic>
          <a:graphicData uri="http://schemas.openxmlformats.org/drawingml/2006/table">
            <a:tbl>
              <a:tblPr bandRow="1"/>
              <a:tblGrid>
                <a:gridCol w="1367790">
                  <a:extLst>
                    <a:ext uri="{9D8B030D-6E8A-4147-A177-3AD203B41FA5}">
                      <a16:colId xmlns:a16="http://schemas.microsoft.com/office/drawing/2014/main" val="4162725546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val="1249291573"/>
                    </a:ext>
                  </a:extLst>
                </a:gridCol>
              </a:tblGrid>
              <a:tr h="39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Temperatura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7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Frecuencia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793463"/>
                  </a:ext>
                </a:extLst>
              </a:tr>
              <a:tr h="39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[20, 22.5)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151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5162008"/>
                  </a:ext>
                </a:extLst>
              </a:tr>
              <a:tr h="410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[22.5, 25)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124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779531"/>
                  </a:ext>
                </a:extLst>
              </a:tr>
              <a:tr h="39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[25, 27.5)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97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673606"/>
                  </a:ext>
                </a:extLst>
              </a:tr>
              <a:tr h="39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[27.5, 30)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81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372218"/>
                  </a:ext>
                </a:extLst>
              </a:tr>
              <a:tr h="39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[30, 32.5)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9540131"/>
                  </a:ext>
                </a:extLst>
              </a:tr>
              <a:tr h="394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[32.5, 35)</a:t>
                      </a:r>
                      <a:endParaRPr lang="es-CL" sz="1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</a:t>
                      </a:r>
                      <a:endParaRPr lang="es-CL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1587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c24867a50f_0_54"/>
          <p:cNvSpPr txBox="1"/>
          <p:nvPr/>
        </p:nvSpPr>
        <p:spPr>
          <a:xfrm>
            <a:off x="511931" y="375956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Reflexionemos</a:t>
            </a:r>
            <a:endParaRPr sz="3000" b="1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1c24867a50f_0_54"/>
          <p:cNvSpPr/>
          <p:nvPr/>
        </p:nvSpPr>
        <p:spPr>
          <a:xfrm>
            <a:off x="640362" y="3962496"/>
            <a:ext cx="7863276" cy="805048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 comparar los histogramas y promedios calculados para ambos períodos ¿qué puedes decir del cambio de la temperatura máxima en septiembre?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g1c24867a50f_0_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362" y="1146327"/>
            <a:ext cx="3562709" cy="2800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g1c24867a50f_0_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146327"/>
            <a:ext cx="3562709" cy="2799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252f47fafc_0_55"/>
          <p:cNvSpPr txBox="1"/>
          <p:nvPr/>
        </p:nvSpPr>
        <p:spPr>
          <a:xfrm>
            <a:off x="468561" y="445369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000" b="1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2252f47fafc_0_55"/>
          <p:cNvSpPr/>
          <p:nvPr/>
        </p:nvSpPr>
        <p:spPr>
          <a:xfrm>
            <a:off x="813937" y="1644506"/>
            <a:ext cx="7516125" cy="104322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marL="342900" indent="-295275" algn="just"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 dos años particulares no es posible generalizar que ha habido un aumento de temperatura.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252f47fafc_0_65"/>
          <p:cNvSpPr txBox="1"/>
          <p:nvPr/>
        </p:nvSpPr>
        <p:spPr>
          <a:xfrm>
            <a:off x="535688" y="348506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000" b="1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2252f47fafc_0_65"/>
          <p:cNvSpPr/>
          <p:nvPr/>
        </p:nvSpPr>
        <p:spPr>
          <a:xfrm>
            <a:off x="591600" y="1273313"/>
            <a:ext cx="3980400" cy="328143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marL="342900" indent="-285750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 necesario utilizar datos de períodos de 30 años para concluir sobre el aumento de temperaturas en Santiago.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/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Observamos que en estas distribuciones los  valores más frecuentes se concentran en torno al centro, y los menos frecuentes a los extremos.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g2252f47fafc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069" y="1454468"/>
            <a:ext cx="3780345" cy="2971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c24867a50f_0_65"/>
          <p:cNvSpPr txBox="1"/>
          <p:nvPr/>
        </p:nvSpPr>
        <p:spPr>
          <a:xfrm>
            <a:off x="570263" y="373200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000" b="1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5" name="Google Shape;295;g1c24867a50f_0_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072" y="1717243"/>
            <a:ext cx="3930928" cy="3089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1c24867a50f_0_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752" y="2219578"/>
            <a:ext cx="3720410" cy="1680764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1c24867a50f_0_65"/>
          <p:cNvSpPr/>
          <p:nvPr/>
        </p:nvSpPr>
        <p:spPr>
          <a:xfrm>
            <a:off x="641072" y="922556"/>
            <a:ext cx="7165834" cy="8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algn="just"/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distribuciones que estudiamos se asemejan a una “distribución normal”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252f47fafc_0_74"/>
          <p:cNvSpPr txBox="1"/>
          <p:nvPr/>
        </p:nvSpPr>
        <p:spPr>
          <a:xfrm>
            <a:off x="570263" y="467081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351C75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000" b="1" dirty="0">
              <a:solidFill>
                <a:srgbClr val="351C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g2252f47fafc_0_74"/>
          <p:cNvSpPr/>
          <p:nvPr/>
        </p:nvSpPr>
        <p:spPr>
          <a:xfrm>
            <a:off x="740700" y="1282650"/>
            <a:ext cx="7866000" cy="144607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algn="just"/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del análisis que realizamos, es posible concluir que el promedio de las temperaturas máximas en Santiago en los últimos 30 años (1993-2022), para el mes de Septiembre, ha aumentado 1.64°C respecto del período de 30 años inmediatamente anterior (1963-1993). 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g219238dd1c2_1_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219238dd1c2_1_155"/>
          <p:cNvSpPr txBox="1"/>
          <p:nvPr/>
        </p:nvSpPr>
        <p:spPr>
          <a:xfrm>
            <a:off x="484085" y="2282355"/>
            <a:ext cx="8175825" cy="6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buSzPts val="4400"/>
            </a:pPr>
            <a:r>
              <a:rPr lang="es-419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Aumento de temperaturas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bc59a8f8a2_1_1"/>
          <p:cNvSpPr txBox="1"/>
          <p:nvPr/>
        </p:nvSpPr>
        <p:spPr>
          <a:xfrm>
            <a:off x="412275" y="363319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Temperaturas el último tiempo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1bc59a8f8a2_1_1"/>
          <p:cNvSpPr/>
          <p:nvPr/>
        </p:nvSpPr>
        <p:spPr>
          <a:xfrm>
            <a:off x="813938" y="1703175"/>
            <a:ext cx="7605443" cy="2080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marL="342900" indent="-295275" algn="just"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419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¿Creen que el clima ha cambiado en los últimos años?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algn="just"/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95275" algn="just"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419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¿Piensan que los veranos son más calurosos ahora que hace unos años atrás?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algn="just"/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c24867a50f_0_3"/>
          <p:cNvSpPr txBox="1"/>
          <p:nvPr/>
        </p:nvSpPr>
        <p:spPr>
          <a:xfrm>
            <a:off x="520988" y="397912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24D670D-94E0-3F7C-958A-40C15AAE0C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915" y="1649499"/>
            <a:ext cx="3984170" cy="29003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D19B73-B692-3ED8-C289-2E2DE0D3628D}"/>
              </a:ext>
            </a:extLst>
          </p:cNvPr>
          <p:cNvSpPr txBox="1"/>
          <p:nvPr/>
        </p:nvSpPr>
        <p:spPr>
          <a:xfrm>
            <a:off x="1115175" y="1092944"/>
            <a:ext cx="7018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L" sz="2400" b="0" i="0" u="none" strike="noStrike" kern="0" cap="none" spc="0" normalizeH="0" baseline="0" noProof="0" dirty="0">
                <a:ln>
                  <a:noFill/>
                </a:ln>
                <a:solidFill>
                  <a:srgbClr val="423B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Revisemos el recurso “Aumento de las temperaturas”</a:t>
            </a:r>
            <a:endParaRPr kumimoji="0" lang="es-CL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c24867a50f_0_12"/>
          <p:cNvSpPr txBox="1"/>
          <p:nvPr/>
        </p:nvSpPr>
        <p:spPr>
          <a:xfrm>
            <a:off x="5143500" y="1801463"/>
            <a:ext cx="3633300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just">
              <a:buSzPts val="2800"/>
            </a:pP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1c24867a50f_0_12"/>
          <p:cNvSpPr/>
          <p:nvPr/>
        </p:nvSpPr>
        <p:spPr>
          <a:xfrm>
            <a:off x="813938" y="1569769"/>
            <a:ext cx="7516125" cy="2596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marL="342900" indent="-295275" algn="just"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419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¿Cuánto ha variado la temperatura en los últimos años?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algn="just"/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95275" algn="just"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419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consecuencias ha provocado el aumento de temperatura en Chile?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algn="just"/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95275" algn="just"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419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información es necesaria para corroborar el aumento de temperatura?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1c24867a50f_0_12"/>
          <p:cNvSpPr txBox="1"/>
          <p:nvPr/>
        </p:nvSpPr>
        <p:spPr>
          <a:xfrm>
            <a:off x="520988" y="397912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c24867a50f_0_22"/>
          <p:cNvSpPr txBox="1"/>
          <p:nvPr/>
        </p:nvSpPr>
        <p:spPr>
          <a:xfrm>
            <a:off x="468563" y="388031"/>
            <a:ext cx="8206875" cy="55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Estación de observación Quinta Normal</a:t>
            </a:r>
            <a:endParaRPr sz="27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1c24867a50f_0_22"/>
          <p:cNvSpPr txBox="1"/>
          <p:nvPr/>
        </p:nvSpPr>
        <p:spPr>
          <a:xfrm>
            <a:off x="1729819" y="2005275"/>
            <a:ext cx="6115050" cy="346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1100"/>
            </a:pPr>
            <a:endParaRPr sz="135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1c24867a50f_0_22"/>
          <p:cNvSpPr txBox="1"/>
          <p:nvPr/>
        </p:nvSpPr>
        <p:spPr>
          <a:xfrm>
            <a:off x="4585706" y="1814382"/>
            <a:ext cx="4246425" cy="290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342900" indent="-285750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La Estación Quinta Normal cuenta con registros históricos anuales y mensuales desde 1857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42900" algn="just"/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Gracias a su antigüedad, posee muchos datos para hacer análisis estadísticos.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42900" algn="just"/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18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 esta actividad ocuparemos la información recopilada por esta estación.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c24867a50f_0_22"/>
          <p:cNvSpPr txBox="1"/>
          <p:nvPr/>
        </p:nvSpPr>
        <p:spPr>
          <a:xfrm>
            <a:off x="520856" y="1094560"/>
            <a:ext cx="7864875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just">
              <a:buSzPts val="3000"/>
            </a:pPr>
            <a:r>
              <a:rPr lang="es-419" sz="1800" i="1">
                <a:latin typeface="Calibri"/>
                <a:ea typeface="Calibri"/>
                <a:cs typeface="Calibri"/>
                <a:sym typeface="Calibri"/>
              </a:rPr>
              <a:t>Entre las más antiguas de latinoamérica y el mundo.</a:t>
            </a:r>
            <a:endParaRPr sz="1800" i="1">
              <a:solidFill>
                <a:srgbClr val="99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1c24867a50f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476" y="1814382"/>
            <a:ext cx="3888125" cy="256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c24867a50f_0_33"/>
          <p:cNvSpPr txBox="1"/>
          <p:nvPr/>
        </p:nvSpPr>
        <p:spPr>
          <a:xfrm>
            <a:off x="753544" y="1436157"/>
            <a:ext cx="7864875" cy="415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1c24867a50f_0_33"/>
          <p:cNvSpPr txBox="1"/>
          <p:nvPr/>
        </p:nvSpPr>
        <p:spPr>
          <a:xfrm>
            <a:off x="418031" y="951420"/>
            <a:ext cx="7972425" cy="969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s-419" sz="1800" dirty="0">
                <a:latin typeface="Calibri"/>
                <a:ea typeface="Calibri"/>
                <a:cs typeface="Calibri"/>
                <a:sym typeface="Calibri"/>
              </a:rPr>
              <a:t>Aquí se muestran los histogramas de temperaturas máximas de septiembre para los años 1963 y 2021. Para construirlos se agruparon los datos en intervalos de 2.5° C partiendo de 5° C.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1c24867a50f_0_33"/>
          <p:cNvSpPr txBox="1"/>
          <p:nvPr/>
        </p:nvSpPr>
        <p:spPr>
          <a:xfrm>
            <a:off x="468562" y="344868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1c24867a50f_0_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787" y="1850718"/>
            <a:ext cx="3814446" cy="3072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c24867a50f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882" y="1851634"/>
            <a:ext cx="3814446" cy="30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c24867a50f_0_42"/>
          <p:cNvSpPr/>
          <p:nvPr/>
        </p:nvSpPr>
        <p:spPr>
          <a:xfrm>
            <a:off x="3623095" y="1285337"/>
            <a:ext cx="5344508" cy="356079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s-ES" sz="20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¿En qué año hubo más temperaturas por sobre los 25°C?</a:t>
            </a:r>
            <a:endParaRPr lang="es-CL" sz="20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s-ES" sz="20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¿En qué año se registraron más temperaturas en el rango entre 15 y 30°C?</a:t>
            </a:r>
            <a:endParaRPr lang="es-CL" sz="20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s-ES" sz="20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¿En qué año la temperatura máxima promedio de septiembre fue mayor?</a:t>
            </a:r>
            <a:endParaRPr lang="es-CL" sz="2000" b="1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es-ES" sz="20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¿Podemos concluir de lo anterior que en los últimos años la temperatura ha aumentado?</a:t>
            </a:r>
            <a:endParaRPr sz="2000" b="1" i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g1c24867a50f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324" y="238856"/>
            <a:ext cx="2963989" cy="2387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1c24867a50f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299" y="2593994"/>
            <a:ext cx="3002014" cy="23867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5124D3-0D8F-6E95-9FDF-C492532D3444}"/>
              </a:ext>
            </a:extLst>
          </p:cNvPr>
          <p:cNvSpPr txBox="1"/>
          <p:nvPr/>
        </p:nvSpPr>
        <p:spPr>
          <a:xfrm>
            <a:off x="3623095" y="464872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r>
              <a:rPr kumimoji="0" lang="es-419" sz="3000" b="1" i="0" u="none" strike="noStrike" kern="0" cap="none" spc="0" normalizeH="0" baseline="0" noProof="0" dirty="0">
                <a:ln>
                  <a:noFill/>
                </a:ln>
                <a:solidFill>
                  <a:srgbClr val="423B7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Actividad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52f47fafc_0_32"/>
          <p:cNvSpPr txBox="1"/>
          <p:nvPr/>
        </p:nvSpPr>
        <p:spPr>
          <a:xfrm>
            <a:off x="520988" y="397912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Reflexión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252f47fafc_0_32"/>
          <p:cNvSpPr txBox="1"/>
          <p:nvPr/>
        </p:nvSpPr>
        <p:spPr>
          <a:xfrm>
            <a:off x="563062" y="1261295"/>
            <a:ext cx="8017875" cy="155424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bien el promedio de temperaturas máximas en Septiembre de 2021 aumentó respecto de 1963, esta información no es suficiente para afirmar que efectivamente las temperaturas han cambiado de manera sostenida a lo largo del tiempo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252f47fafc_0_32"/>
          <p:cNvSpPr/>
          <p:nvPr/>
        </p:nvSpPr>
        <p:spPr>
          <a:xfrm>
            <a:off x="1069425" y="2957963"/>
            <a:ext cx="7110000" cy="1368675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62B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s-419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ello, trabajaremos con datos correspondientes a períodos de 30 años: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 algn="just">
              <a:lnSpc>
                <a:spcPct val="115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1963 - 1992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 algn="just">
              <a:lnSpc>
                <a:spcPct val="115000"/>
              </a:lnSpc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419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1993-2022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c24867a50f_0_48"/>
          <p:cNvSpPr txBox="1"/>
          <p:nvPr/>
        </p:nvSpPr>
        <p:spPr>
          <a:xfrm>
            <a:off x="525805" y="367837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SzPts val="38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g1c24867a50f_0_48"/>
          <p:cNvSpPr txBox="1"/>
          <p:nvPr/>
        </p:nvSpPr>
        <p:spPr>
          <a:xfrm>
            <a:off x="525805" y="924083"/>
            <a:ext cx="6435712" cy="754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s-ES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Consideremos los datos históricos de las temperaturas máximas en septiembre, </a:t>
            </a:r>
            <a:r>
              <a:rPr lang="es-E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 el período entre 1963 – 1992.</a:t>
            </a:r>
            <a:endParaRPr lang="es-CL"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1c24867a50f_0_48"/>
          <p:cNvSpPr txBox="1"/>
          <p:nvPr/>
        </p:nvSpPr>
        <p:spPr>
          <a:xfrm>
            <a:off x="6370856" y="1934287"/>
            <a:ext cx="2361825" cy="166197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s-419" sz="1650" dirty="0">
                <a:latin typeface="Calibri"/>
                <a:ea typeface="Calibri"/>
                <a:cs typeface="Calibri"/>
                <a:sym typeface="Calibri"/>
              </a:rPr>
              <a:t>Usen estos datos para construir un histograma.</a:t>
            </a:r>
          </a:p>
          <a:p>
            <a:endParaRPr lang="es-419" sz="1650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s-419" sz="1650" dirty="0">
                <a:latin typeface="Calibri"/>
                <a:ea typeface="Calibri"/>
                <a:cs typeface="Calibri"/>
                <a:sym typeface="Calibri"/>
              </a:rPr>
              <a:t>Pueden utilizar el recurso GeoGebra de la Hoja de Actividades.</a:t>
            </a:r>
            <a:endParaRPr sz="1650" dirty="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1013FA0-5F69-1E53-64CD-8A35FF19C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230267"/>
              </p:ext>
            </p:extLst>
          </p:nvPr>
        </p:nvGraphicFramePr>
        <p:xfrm>
          <a:off x="525806" y="1934288"/>
          <a:ext cx="2735580" cy="2444904"/>
        </p:xfrm>
        <a:graphic>
          <a:graphicData uri="http://schemas.openxmlformats.org/drawingml/2006/table">
            <a:tbl>
              <a:tblPr bandRow="1"/>
              <a:tblGrid>
                <a:gridCol w="1367790">
                  <a:extLst>
                    <a:ext uri="{9D8B030D-6E8A-4147-A177-3AD203B41FA5}">
                      <a16:colId xmlns:a16="http://schemas.microsoft.com/office/drawing/2014/main" val="712382271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val="1929025301"/>
                    </a:ext>
                  </a:extLst>
                </a:gridCol>
              </a:tblGrid>
              <a:tr h="34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Temperatura</a:t>
                      </a:r>
                      <a:endParaRPr lang="es-CL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087" marR="83087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7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Frecuencia</a:t>
                      </a:r>
                      <a:endParaRPr lang="es-CL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087" marR="83087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455775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[5, 7.5)</a:t>
                      </a:r>
                      <a:endParaRPr lang="es-CL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087" marR="83087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  <a:endParaRPr lang="es-CL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087" marR="83087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6682671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[7.5, 10)</a:t>
                      </a:r>
                      <a:endParaRPr lang="es-CL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087" marR="83087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  <a:endParaRPr lang="es-CL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087" marR="83087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162713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[10, 12.5)</a:t>
                      </a:r>
                      <a:endParaRPr lang="es-CL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087" marR="83087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49</a:t>
                      </a:r>
                      <a:endParaRPr lang="es-CL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087" marR="83087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178568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[12.5, 15)</a:t>
                      </a:r>
                      <a:endParaRPr lang="es-CL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087" marR="83087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102</a:t>
                      </a:r>
                      <a:endParaRPr lang="es-CL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087" marR="83087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643602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[15, 17.5)</a:t>
                      </a:r>
                      <a:endParaRPr lang="es-CL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087" marR="83087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160</a:t>
                      </a:r>
                      <a:endParaRPr lang="es-CL" sz="13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087" marR="83087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4673663"/>
                  </a:ext>
                </a:extLst>
              </a:tr>
              <a:tr h="3492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[17.5, 20)</a:t>
                      </a:r>
                      <a:endParaRPr lang="es-CL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087" marR="83087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174</a:t>
                      </a:r>
                      <a:endParaRPr lang="es-CL" sz="13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83087" marR="83087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97583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630FA7-8774-2E27-4FF5-D30FBEB41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536452"/>
              </p:ext>
            </p:extLst>
          </p:nvPr>
        </p:nvGraphicFramePr>
        <p:xfrm>
          <a:off x="3448331" y="1934287"/>
          <a:ext cx="2735580" cy="2444905"/>
        </p:xfrm>
        <a:graphic>
          <a:graphicData uri="http://schemas.openxmlformats.org/drawingml/2006/table">
            <a:tbl>
              <a:tblPr bandRow="1"/>
              <a:tblGrid>
                <a:gridCol w="1367790">
                  <a:extLst>
                    <a:ext uri="{9D8B030D-6E8A-4147-A177-3AD203B41FA5}">
                      <a16:colId xmlns:a16="http://schemas.microsoft.com/office/drawing/2014/main" val="3339740237"/>
                    </a:ext>
                  </a:extLst>
                </a:gridCol>
                <a:gridCol w="1367790">
                  <a:extLst>
                    <a:ext uri="{9D8B030D-6E8A-4147-A177-3AD203B41FA5}">
                      <a16:colId xmlns:a16="http://schemas.microsoft.com/office/drawing/2014/main" val="2591003953"/>
                    </a:ext>
                  </a:extLst>
                </a:gridCol>
              </a:tblGrid>
              <a:tr h="34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Temperatura</a:t>
                      </a:r>
                      <a:endParaRPr lang="es-CL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7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Frecuencia</a:t>
                      </a:r>
                      <a:endParaRPr lang="es-CL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0B7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0123547"/>
                  </a:ext>
                </a:extLst>
              </a:tr>
              <a:tr h="34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[20, 22.5)</a:t>
                      </a:r>
                      <a:endParaRPr lang="es-CL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146</a:t>
                      </a:r>
                      <a:endParaRPr lang="es-CL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155743"/>
                  </a:ext>
                </a:extLst>
              </a:tr>
              <a:tr h="361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[22.5, 25)</a:t>
                      </a:r>
                      <a:endParaRPr lang="es-CL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92</a:t>
                      </a:r>
                      <a:endParaRPr lang="es-CL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8905521"/>
                  </a:ext>
                </a:extLst>
              </a:tr>
              <a:tr h="34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[25, 27.5)</a:t>
                      </a:r>
                      <a:endParaRPr lang="es-CL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80</a:t>
                      </a:r>
                      <a:endParaRPr lang="es-CL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868942"/>
                  </a:ext>
                </a:extLst>
              </a:tr>
              <a:tr h="34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[27.5, 30)</a:t>
                      </a:r>
                      <a:endParaRPr lang="es-CL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52</a:t>
                      </a:r>
                      <a:endParaRPr lang="es-CL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151909"/>
                  </a:ext>
                </a:extLst>
              </a:tr>
              <a:tr h="34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[30, 32.5)</a:t>
                      </a:r>
                      <a:endParaRPr lang="es-CL" sz="15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</a:t>
                      </a:r>
                      <a:endParaRPr lang="es-CL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342214"/>
                  </a:ext>
                </a:extLst>
              </a:tr>
              <a:tr h="347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[32.5, 35)</a:t>
                      </a:r>
                      <a:endParaRPr lang="es-CL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S" sz="15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  <a:endParaRPr lang="es-CL" sz="15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B6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98241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1329</Words>
  <Application>Microsoft Office PowerPoint</Application>
  <PresentationFormat>On-screen Show (16:9)</PresentationFormat>
  <Paragraphs>171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Felipe Fredes Silva (ricardo.fredes)</dc:creator>
  <cp:lastModifiedBy>Martín Berríos</cp:lastModifiedBy>
  <cp:revision>1</cp:revision>
  <dcterms:created xsi:type="dcterms:W3CDTF">2022-11-30T14:02:43Z</dcterms:created>
  <dcterms:modified xsi:type="dcterms:W3CDTF">2023-08-14T15:40:55Z</dcterms:modified>
</cp:coreProperties>
</file>