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7a3c9780c7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7a3c9780c7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7a3c9780c7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27a3c9780c7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a3c9780c7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7a3c9780c7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592bc7497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27592bc7497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bb9b1fce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g27bb9b1fce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bb9b1fcef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7bb9b1fce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5b3ab46d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75b3ab46d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bb9b1fcef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7bb9b1fce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3b70a71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43b70a71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7bb9b1fcef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27bb9b1fcef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a:t>en este momento lea en conjunto a sus estudiantes la infografía que encuentra en recursos. </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a3c9780c7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7a3c9780c7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7592bc7497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27592bc7497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bb9b1fcef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7bb9b1fcef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a3c9780c7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7a3c9780c7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a3c9780c7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27a3c9780c7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7bb9b1fcef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27bb9b1fce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bb9b1fcef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7bb9b1fcef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43b70a714a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243b70a714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bb9b1fcef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27bb9b1fcef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3b70a714a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43b70a714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3b70a714a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243b70a714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7592bc7497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27592bc7497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a3c9780c7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7a3c9780c7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7592bc7497_0_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27592bc7497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27e5ae785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1f27e5ae785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ee0e8b21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22ee0e8b21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a3c9780c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7a3c9780c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5b3ab46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75b3ab46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a3c9780c7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27a3c9780c7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a3c9780c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27a3c9780c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Rueda de la fortuna</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87" name="Google Shape;187;p35"/>
          <p:cNvSpPr/>
          <p:nvPr/>
        </p:nvSpPr>
        <p:spPr>
          <a:xfrm>
            <a:off x="399900" y="1251150"/>
            <a:ext cx="8344200" cy="1235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1800" b="1" dirty="0">
                <a:solidFill>
                  <a:schemeClr val="dk1"/>
                </a:solidFill>
                <a:latin typeface="Calibri"/>
                <a:ea typeface="Calibri"/>
                <a:cs typeface="Calibri"/>
                <a:sym typeface="Calibri"/>
              </a:rPr>
              <a:t>Responde las siguientes preguntas considerando solo una vuelta de la rueda:</a:t>
            </a:r>
            <a:endParaRPr sz="18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1800" b="1" dirty="0">
                <a:solidFill>
                  <a:schemeClr val="dk1"/>
                </a:solidFill>
                <a:latin typeface="Calibri"/>
                <a:ea typeface="Calibri"/>
                <a:cs typeface="Calibri"/>
                <a:sym typeface="Calibri"/>
              </a:rPr>
              <a:t>¿Cuál es la altura en la que se encuentra una cabina si ha transcurrido la cuarta parte del tiempo en el cual la rueda completa una vuelta? ¿Hay otro tiempo en que la cabina se encuentre a esa misma altura?</a:t>
            </a:r>
            <a:endParaRPr sz="1800" b="1" dirty="0">
              <a:solidFill>
                <a:schemeClr val="dk1"/>
              </a:solidFill>
              <a:latin typeface="Calibri"/>
              <a:ea typeface="Calibri"/>
              <a:cs typeface="Calibri"/>
              <a:sym typeface="Calibri"/>
            </a:endParaRPr>
          </a:p>
        </p:txBody>
      </p:sp>
      <p:pic>
        <p:nvPicPr>
          <p:cNvPr id="188" name="Google Shape;188;p35"/>
          <p:cNvPicPr preferRelativeResize="0"/>
          <p:nvPr/>
        </p:nvPicPr>
        <p:blipFill rotWithShape="1">
          <a:blip r:embed="rId3">
            <a:alphaModFix/>
          </a:blip>
          <a:srcRect b="5490"/>
          <a:stretch/>
        </p:blipFill>
        <p:spPr>
          <a:xfrm>
            <a:off x="3397200" y="2484000"/>
            <a:ext cx="2349600" cy="2357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6"/>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94" name="Google Shape;194;p36"/>
          <p:cNvSpPr/>
          <p:nvPr/>
        </p:nvSpPr>
        <p:spPr>
          <a:xfrm>
            <a:off x="399900" y="1251150"/>
            <a:ext cx="8344200" cy="11334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Basándote en las alturas que ya conoces para ciertos tiempos transcurridos, realiza un gráfico que represente la relación entre el tiempo y la altura de la cabina para dos vueltas completas de la rueda.</a:t>
            </a:r>
            <a:endParaRPr sz="2000" b="1"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p:nvPr/>
        </p:nvSpPr>
        <p:spPr>
          <a:xfrm>
            <a:off x="326752" y="299397"/>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pic>
        <p:nvPicPr>
          <p:cNvPr id="200" name="Google Shape;200;p37"/>
          <p:cNvPicPr preferRelativeResize="0"/>
          <p:nvPr/>
        </p:nvPicPr>
        <p:blipFill>
          <a:blip r:embed="rId3">
            <a:alphaModFix/>
          </a:blip>
          <a:stretch>
            <a:fillRect/>
          </a:stretch>
        </p:blipFill>
        <p:spPr>
          <a:xfrm>
            <a:off x="2162625" y="148038"/>
            <a:ext cx="4818749" cy="48474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06" name="Google Shape;206;p38"/>
          <p:cNvSpPr/>
          <p:nvPr/>
        </p:nvSpPr>
        <p:spPr>
          <a:xfrm>
            <a:off x="399900" y="1251150"/>
            <a:ext cx="8344200" cy="1103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¿Cuál es el ángulo α formado entre el radio que conecta el centro con la posición de la cabina y el radio que se dirige al punto más bajo de la rueda? Exprésalo en radianes y en términos del tiempo t.</a:t>
            </a:r>
            <a:endParaRPr sz="2000" b="1"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12" name="Google Shape;212;p39"/>
          <p:cNvSpPr/>
          <p:nvPr/>
        </p:nvSpPr>
        <p:spPr>
          <a:xfrm>
            <a:off x="399900" y="1251150"/>
            <a:ext cx="8344200" cy="1103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¿Cuál es el ángulo α formado entre el radio que conecta el centro con la posición de la cabina y el radio que se dirige al punto más bajo de la rueda? Exprésalo en radianes y en términos del tiempo t.</a:t>
            </a:r>
            <a:endParaRPr sz="2000" b="1" dirty="0">
              <a:solidFill>
                <a:schemeClr val="dk1"/>
              </a:solidFill>
              <a:latin typeface="Calibri"/>
              <a:ea typeface="Calibri"/>
              <a:cs typeface="Calibri"/>
              <a:sym typeface="Calibri"/>
            </a:endParaRPr>
          </a:p>
        </p:txBody>
      </p:sp>
      <p:pic>
        <p:nvPicPr>
          <p:cNvPr id="214" name="Google Shape;214;p39"/>
          <p:cNvPicPr preferRelativeResize="0"/>
          <p:nvPr/>
        </p:nvPicPr>
        <p:blipFill rotWithShape="1">
          <a:blip r:embed="rId3">
            <a:alphaModFix/>
          </a:blip>
          <a:srcRect b="6050"/>
          <a:stretch/>
        </p:blipFill>
        <p:spPr>
          <a:xfrm>
            <a:off x="543025" y="2441825"/>
            <a:ext cx="3197918" cy="2484451"/>
          </a:xfrm>
          <a:prstGeom prst="rect">
            <a:avLst/>
          </a:prstGeom>
          <a:noFill/>
          <a:ln>
            <a:no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C383D1C-AA0A-3948-A77D-4DE1E5E97A1B}"/>
                  </a:ext>
                </a:extLst>
              </p:cNvPr>
              <p:cNvSpPr txBox="1"/>
              <p:nvPr/>
            </p:nvSpPr>
            <p:spPr>
              <a:xfrm>
                <a:off x="4095757" y="2481285"/>
                <a:ext cx="4256230" cy="1202765"/>
              </a:xfrm>
              <a:prstGeom prst="rect">
                <a:avLst/>
              </a:prstGeom>
              <a:noFill/>
            </p:spPr>
            <p:txBody>
              <a:bodyPr wrap="none" lIns="0" tIns="0" rIns="0" bIns="0" rtlCol="0">
                <a:spAutoFit/>
              </a:bodyPr>
              <a:lstStyle/>
              <a:p>
                <a:r>
                  <a:rPr lang="es-CL" sz="3000" dirty="0">
                    <a:latin typeface="Calibri Light" panose="020F0302020204030204" pitchFamily="34" charset="0"/>
                    <a:cs typeface="Calibri Light" panose="020F0302020204030204" pitchFamily="34" charset="0"/>
                  </a:rPr>
                  <a:t>1 vuelta (2</a:t>
                </a:r>
                <a14:m>
                  <m:oMath xmlns:m="http://schemas.openxmlformats.org/officeDocument/2006/math">
                    <m:r>
                      <a:rPr lang="el-GR" sz="3000" i="1">
                        <a:latin typeface="Cambria Math" panose="02040503050406030204" pitchFamily="18" charset="0"/>
                      </a:rPr>
                      <m:t>𝜋</m:t>
                    </m:r>
                  </m:oMath>
                </a14:m>
                <a:r>
                  <a:rPr lang="es-CL" sz="3000" dirty="0">
                    <a:latin typeface="Calibri Light" panose="020F0302020204030204" pitchFamily="34" charset="0"/>
                    <a:cs typeface="Calibri Light" panose="020F0302020204030204" pitchFamily="34" charset="0"/>
                  </a:rPr>
                  <a:t> rad) </a:t>
                </a:r>
                <a14:m>
                  <m:oMath xmlns:m="http://schemas.openxmlformats.org/officeDocument/2006/math">
                    <m:r>
                      <a:rPr lang="el-GR" sz="4000" i="1" smtClean="0">
                        <a:latin typeface="Cambria Math" panose="02040503050406030204" pitchFamily="18" charset="0"/>
                      </a:rPr>
                      <m:t>→</m:t>
                    </m:r>
                  </m:oMath>
                </a14:m>
                <a:r>
                  <a:rPr lang="es-CL" sz="3000" dirty="0">
                    <a:latin typeface="Calibri Light" panose="020F0302020204030204" pitchFamily="34" charset="0"/>
                    <a:cs typeface="Calibri Light" panose="020F0302020204030204" pitchFamily="34" charset="0"/>
                  </a:rPr>
                  <a:t> 30 min</a:t>
                </a:r>
              </a:p>
              <a:p>
                <a:r>
                  <a:rPr lang="es-CL" sz="3000" dirty="0">
                    <a:latin typeface="Calibri Light" panose="020F0302020204030204" pitchFamily="34" charset="0"/>
                    <a:cs typeface="Calibri Light" panose="020F0302020204030204" pitchFamily="34" charset="0"/>
                  </a:rPr>
                  <a:t>		      α </a:t>
                </a:r>
                <a14:m>
                  <m:oMath xmlns:m="http://schemas.openxmlformats.org/officeDocument/2006/math">
                    <m:r>
                      <a:rPr lang="el-GR" sz="4000" i="1" smtClean="0">
                        <a:latin typeface="Cambria Math" panose="02040503050406030204" pitchFamily="18" charset="0"/>
                      </a:rPr>
                      <m:t>→</m:t>
                    </m:r>
                  </m:oMath>
                </a14:m>
                <a:r>
                  <a:rPr lang="es-CL" sz="3000" dirty="0">
                    <a:latin typeface="Calibri Light" panose="020F0302020204030204" pitchFamily="34" charset="0"/>
                    <a:cs typeface="Calibri Light" panose="020F0302020204030204" pitchFamily="34" charset="0"/>
                  </a:rPr>
                  <a:t> </a:t>
                </a:r>
                <a:r>
                  <a:rPr lang="es-CL" sz="3000" i="1" dirty="0">
                    <a:latin typeface="Calibri Light" panose="020F0302020204030204" pitchFamily="34" charset="0"/>
                    <a:cs typeface="Calibri Light" panose="020F0302020204030204" pitchFamily="34" charset="0"/>
                  </a:rPr>
                  <a:t>t </a:t>
                </a:r>
                <a:r>
                  <a:rPr lang="es-CL" sz="3000" dirty="0">
                    <a:latin typeface="Calibri Light" panose="020F0302020204030204" pitchFamily="34" charset="0"/>
                    <a:cs typeface="Calibri Light" panose="020F0302020204030204" pitchFamily="34" charset="0"/>
                  </a:rPr>
                  <a:t>min</a:t>
                </a:r>
                <a:endParaRPr lang="es-CL" sz="3000" i="1" dirty="0">
                  <a:latin typeface="Calibri Light" panose="020F0302020204030204" pitchFamily="34" charset="0"/>
                  <a:cs typeface="Calibri Light" panose="020F0302020204030204" pitchFamily="34" charset="0"/>
                </a:endParaRPr>
              </a:p>
            </p:txBody>
          </p:sp>
        </mc:Choice>
        <mc:Fallback xmlns="">
          <p:sp>
            <p:nvSpPr>
              <p:cNvPr id="2" name="TextBox 1">
                <a:extLst>
                  <a:ext uri="{FF2B5EF4-FFF2-40B4-BE49-F238E27FC236}">
                    <a16:creationId xmlns:a16="http://schemas.microsoft.com/office/drawing/2014/main" id="{5C383D1C-AA0A-3948-A77D-4DE1E5E97A1B}"/>
                  </a:ext>
                </a:extLst>
              </p:cNvPr>
              <p:cNvSpPr txBox="1">
                <a:spLocks noRot="1" noChangeAspect="1" noMove="1" noResize="1" noEditPoints="1" noAdjustHandles="1" noChangeArrowheads="1" noChangeShapeType="1" noTextEdit="1"/>
              </p:cNvSpPr>
              <p:nvPr/>
            </p:nvSpPr>
            <p:spPr>
              <a:xfrm>
                <a:off x="4095757" y="2481285"/>
                <a:ext cx="4256230" cy="1202765"/>
              </a:xfrm>
              <a:prstGeom prst="rect">
                <a:avLst/>
              </a:prstGeom>
              <a:blipFill>
                <a:blip r:embed="rId4"/>
                <a:stretch>
                  <a:fillRect l="-5587" r="-4585" b="-18274"/>
                </a:stretch>
              </a:blipFill>
            </p:spPr>
            <p:txBody>
              <a:bodyPr/>
              <a:lstStyle/>
              <a:p>
                <a:r>
                  <a:rPr lang="es-CL">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20" name="Google Shape;220;p40"/>
          <p:cNvSpPr/>
          <p:nvPr/>
        </p:nvSpPr>
        <p:spPr>
          <a:xfrm>
            <a:off x="399900" y="1251150"/>
            <a:ext cx="8344200" cy="1103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¿Cuál es el ángulo α formado entre el radio que conecta el centro con la posición de la cabina y el radio que se dirige al punto más bajo de la rueda? Exprésalo en radianes y en términos del tiempo t.</a:t>
            </a:r>
            <a:endParaRPr sz="2000" b="1" dirty="0">
              <a:solidFill>
                <a:schemeClr val="dk1"/>
              </a:solidFill>
              <a:latin typeface="Calibri"/>
              <a:ea typeface="Calibri"/>
              <a:cs typeface="Calibri"/>
              <a:sym typeface="Calibri"/>
            </a:endParaRPr>
          </a:p>
        </p:txBody>
      </p:sp>
      <p:pic>
        <p:nvPicPr>
          <p:cNvPr id="222" name="Google Shape;222;p40"/>
          <p:cNvPicPr preferRelativeResize="0"/>
          <p:nvPr/>
        </p:nvPicPr>
        <p:blipFill rotWithShape="1">
          <a:blip r:embed="rId3">
            <a:alphaModFix/>
          </a:blip>
          <a:srcRect b="6050"/>
          <a:stretch/>
        </p:blipFill>
        <p:spPr>
          <a:xfrm>
            <a:off x="543025" y="2441825"/>
            <a:ext cx="3197918" cy="2484451"/>
          </a:xfrm>
          <a:prstGeom prst="rect">
            <a:avLst/>
          </a:prstGeom>
          <a:noFill/>
          <a:ln>
            <a:noFill/>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C07C48-8C9C-F406-8BCE-D814C976AFA8}"/>
                  </a:ext>
                </a:extLst>
              </p:cNvPr>
              <p:cNvSpPr txBox="1"/>
              <p:nvPr/>
            </p:nvSpPr>
            <p:spPr>
              <a:xfrm>
                <a:off x="5177736" y="3732640"/>
                <a:ext cx="2503955" cy="1089786"/>
              </a:xfrm>
              <a:prstGeom prst="rect">
                <a:avLst/>
              </a:prstGeom>
              <a:noFill/>
            </p:spPr>
            <p:txBody>
              <a:bodyPr wrap="none" lIns="0" tIns="0" rIns="0" bIns="0" rtlCol="0">
                <a:spAutoFit/>
              </a:bodyPr>
              <a:lstStyle/>
              <a:p>
                <a14:m>
                  <m:oMath xmlns:m="http://schemas.openxmlformats.org/officeDocument/2006/math">
                    <m:r>
                      <m:rPr>
                        <m:nor/>
                      </m:rPr>
                      <a:rPr lang="es-CL" sz="4000" dirty="0" smtClean="0">
                        <a:latin typeface="Calibri Light" panose="020F0302020204030204" pitchFamily="34" charset="0"/>
                        <a:cs typeface="Calibri Light" panose="020F0302020204030204" pitchFamily="34" charset="0"/>
                      </a:rPr>
                      <m:t>α</m:t>
                    </m:r>
                    <m:r>
                      <a:rPr lang="es-CL" sz="4000" i="1" smtClean="0">
                        <a:latin typeface="Cambria Math" panose="02040503050406030204" pitchFamily="18" charset="0"/>
                      </a:rPr>
                      <m:t>=</m:t>
                    </m:r>
                    <m:f>
                      <m:fPr>
                        <m:ctrlPr>
                          <a:rPr lang="es-MX" sz="4000" b="0" i="1" smtClean="0">
                            <a:latin typeface="Cambria Math" panose="02040503050406030204" pitchFamily="18" charset="0"/>
                          </a:rPr>
                        </m:ctrlPr>
                      </m:fPr>
                      <m:num>
                        <m:r>
                          <a:rPr lang="es-MX" sz="4000" b="0" i="1" smtClean="0">
                            <a:latin typeface="Cambria Math" panose="02040503050406030204" pitchFamily="18" charset="0"/>
                          </a:rPr>
                          <m:t>2</m:t>
                        </m:r>
                        <m:r>
                          <a:rPr lang="el-GR" sz="4000" i="1" smtClean="0">
                            <a:latin typeface="Cambria Math" panose="02040503050406030204" pitchFamily="18" charset="0"/>
                          </a:rPr>
                          <m:t>𝜋</m:t>
                        </m:r>
                        <m:r>
                          <a:rPr lang="es-MX" sz="4000" b="0" i="1" smtClean="0">
                            <a:latin typeface="Cambria Math" panose="02040503050406030204" pitchFamily="18" charset="0"/>
                          </a:rPr>
                          <m:t>⋅</m:t>
                        </m:r>
                        <m:r>
                          <a:rPr lang="es-MX" sz="4000" b="0" i="1" smtClean="0">
                            <a:latin typeface="Cambria Math" panose="02040503050406030204" pitchFamily="18" charset="0"/>
                          </a:rPr>
                          <m:t>𝑡</m:t>
                        </m:r>
                      </m:num>
                      <m:den>
                        <m:r>
                          <a:rPr lang="es-MX" sz="4000" b="0" i="1" smtClean="0">
                            <a:latin typeface="Cambria Math" panose="02040503050406030204" pitchFamily="18" charset="0"/>
                          </a:rPr>
                          <m:t>30</m:t>
                        </m:r>
                      </m:den>
                    </m:f>
                  </m:oMath>
                </a14:m>
                <a:r>
                  <a:rPr lang="es-MX" sz="4000" b="0" dirty="0">
                    <a:latin typeface="Calibri Light" panose="020F0302020204030204" pitchFamily="34" charset="0"/>
                    <a:cs typeface="Calibri Light" panose="020F0302020204030204" pitchFamily="34" charset="0"/>
                  </a:rPr>
                  <a:t> rad</a:t>
                </a:r>
              </a:p>
              <a:p>
                <a:endParaRPr lang="es-CL" dirty="0"/>
              </a:p>
            </p:txBody>
          </p:sp>
        </mc:Choice>
        <mc:Fallback xmlns="">
          <p:sp>
            <p:nvSpPr>
              <p:cNvPr id="3" name="TextBox 2">
                <a:extLst>
                  <a:ext uri="{FF2B5EF4-FFF2-40B4-BE49-F238E27FC236}">
                    <a16:creationId xmlns:a16="http://schemas.microsoft.com/office/drawing/2014/main" id="{26C07C48-8C9C-F406-8BCE-D814C976AFA8}"/>
                  </a:ext>
                </a:extLst>
              </p:cNvPr>
              <p:cNvSpPr txBox="1">
                <a:spLocks noRot="1" noChangeAspect="1" noMove="1" noResize="1" noEditPoints="1" noAdjustHandles="1" noChangeArrowheads="1" noChangeShapeType="1" noTextEdit="1"/>
              </p:cNvSpPr>
              <p:nvPr/>
            </p:nvSpPr>
            <p:spPr>
              <a:xfrm>
                <a:off x="5177736" y="3732640"/>
                <a:ext cx="2503955" cy="1089786"/>
              </a:xfrm>
              <a:prstGeom prst="rect">
                <a:avLst/>
              </a:prstGeom>
              <a:blipFill>
                <a:blip r:embed="rId4"/>
                <a:stretch>
                  <a:fillRect t="-1676" r="-1143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FC18F5-A899-089C-5C63-B3AE617894F1}"/>
                  </a:ext>
                </a:extLst>
              </p:cNvPr>
              <p:cNvSpPr txBox="1"/>
              <p:nvPr/>
            </p:nvSpPr>
            <p:spPr>
              <a:xfrm>
                <a:off x="3966265" y="2381808"/>
                <a:ext cx="4440896" cy="1510542"/>
              </a:xfrm>
              <a:prstGeom prst="rect">
                <a:avLst/>
              </a:prstGeom>
              <a:noFill/>
            </p:spPr>
            <p:txBody>
              <a:bodyPr wrap="none" rtlCol="0">
                <a:spAutoFit/>
              </a:bodyPr>
              <a:lstStyle/>
              <a:p>
                <a:r>
                  <a:rPr lang="es-CL" sz="3000" dirty="0">
                    <a:latin typeface="Calibri Light" panose="020F0302020204030204" pitchFamily="34" charset="0"/>
                    <a:cs typeface="Calibri Light" panose="020F0302020204030204" pitchFamily="34" charset="0"/>
                  </a:rPr>
                  <a:t>1 vuelta (2</a:t>
                </a:r>
                <a14:m>
                  <m:oMath xmlns:m="http://schemas.openxmlformats.org/officeDocument/2006/math">
                    <m:r>
                      <a:rPr lang="el-GR" sz="3000" i="1">
                        <a:latin typeface="Cambria Math" panose="02040503050406030204" pitchFamily="18" charset="0"/>
                      </a:rPr>
                      <m:t>𝜋</m:t>
                    </m:r>
                  </m:oMath>
                </a14:m>
                <a:r>
                  <a:rPr lang="es-CL" sz="3000" dirty="0">
                    <a:latin typeface="Calibri Light" panose="020F0302020204030204" pitchFamily="34" charset="0"/>
                    <a:cs typeface="Calibri Light" panose="020F0302020204030204" pitchFamily="34" charset="0"/>
                  </a:rPr>
                  <a:t> rad) </a:t>
                </a:r>
                <a14:m>
                  <m:oMath xmlns:m="http://schemas.openxmlformats.org/officeDocument/2006/math">
                    <m:r>
                      <a:rPr lang="el-GR" sz="4000" i="1" smtClean="0">
                        <a:latin typeface="Cambria Math" panose="02040503050406030204" pitchFamily="18" charset="0"/>
                      </a:rPr>
                      <m:t>→</m:t>
                    </m:r>
                  </m:oMath>
                </a14:m>
                <a:r>
                  <a:rPr lang="es-CL" sz="3000" dirty="0">
                    <a:latin typeface="Calibri Light" panose="020F0302020204030204" pitchFamily="34" charset="0"/>
                    <a:cs typeface="Calibri Light" panose="020F0302020204030204" pitchFamily="34" charset="0"/>
                  </a:rPr>
                  <a:t> 30 min</a:t>
                </a:r>
              </a:p>
              <a:p>
                <a:r>
                  <a:rPr lang="es-CL" sz="3000" dirty="0">
                    <a:latin typeface="Calibri Light" panose="020F0302020204030204" pitchFamily="34" charset="0"/>
                    <a:cs typeface="Calibri Light" panose="020F0302020204030204" pitchFamily="34" charset="0"/>
                  </a:rPr>
                  <a:t>		      α </a:t>
                </a:r>
                <a14:m>
                  <m:oMath xmlns:m="http://schemas.openxmlformats.org/officeDocument/2006/math">
                    <m:r>
                      <a:rPr lang="el-GR" sz="4000" i="1" smtClean="0">
                        <a:latin typeface="Cambria Math" panose="02040503050406030204" pitchFamily="18" charset="0"/>
                      </a:rPr>
                      <m:t>→</m:t>
                    </m:r>
                  </m:oMath>
                </a14:m>
                <a:r>
                  <a:rPr lang="es-CL" sz="3000" dirty="0">
                    <a:latin typeface="Calibri Light" panose="020F0302020204030204" pitchFamily="34" charset="0"/>
                    <a:cs typeface="Calibri Light" panose="020F0302020204030204" pitchFamily="34" charset="0"/>
                  </a:rPr>
                  <a:t> </a:t>
                </a:r>
                <a:r>
                  <a:rPr lang="es-CL" sz="3000" i="1" dirty="0">
                    <a:latin typeface="Calibri Light" panose="020F0302020204030204" pitchFamily="34" charset="0"/>
                    <a:cs typeface="Calibri Light" panose="020F0302020204030204" pitchFamily="34" charset="0"/>
                  </a:rPr>
                  <a:t>t </a:t>
                </a:r>
                <a:r>
                  <a:rPr lang="es-CL" sz="3000" dirty="0">
                    <a:latin typeface="Calibri Light" panose="020F0302020204030204" pitchFamily="34" charset="0"/>
                    <a:cs typeface="Calibri Light" panose="020F0302020204030204" pitchFamily="34" charset="0"/>
                  </a:rPr>
                  <a:t>min</a:t>
                </a:r>
                <a:endParaRPr lang="es-CL" sz="3000" i="1" dirty="0">
                  <a:latin typeface="Calibri Light" panose="020F0302020204030204" pitchFamily="34" charset="0"/>
                  <a:cs typeface="Calibri Light" panose="020F0302020204030204" pitchFamily="34" charset="0"/>
                </a:endParaRPr>
              </a:p>
              <a:p>
                <a:endParaRPr lang="es-CL" dirty="0"/>
              </a:p>
            </p:txBody>
          </p:sp>
        </mc:Choice>
        <mc:Fallback xmlns="">
          <p:sp>
            <p:nvSpPr>
              <p:cNvPr id="4" name="TextBox 3">
                <a:extLst>
                  <a:ext uri="{FF2B5EF4-FFF2-40B4-BE49-F238E27FC236}">
                    <a16:creationId xmlns:a16="http://schemas.microsoft.com/office/drawing/2014/main" id="{21FC18F5-A899-089C-5C63-B3AE617894F1}"/>
                  </a:ext>
                </a:extLst>
              </p:cNvPr>
              <p:cNvSpPr txBox="1">
                <a:spLocks noRot="1" noChangeAspect="1" noMove="1" noResize="1" noEditPoints="1" noAdjustHandles="1" noChangeArrowheads="1" noChangeShapeType="1" noTextEdit="1"/>
              </p:cNvSpPr>
              <p:nvPr/>
            </p:nvSpPr>
            <p:spPr>
              <a:xfrm>
                <a:off x="3966265" y="2381808"/>
                <a:ext cx="4440896" cy="1510542"/>
              </a:xfrm>
              <a:prstGeom prst="rect">
                <a:avLst/>
              </a:prstGeom>
              <a:blipFill>
                <a:blip r:embed="rId5"/>
                <a:stretch>
                  <a:fillRect l="-3297" r="-2335"/>
                </a:stretch>
              </a:blipFill>
            </p:spPr>
            <p:txBody>
              <a:bodyPr/>
              <a:lstStyle/>
              <a:p>
                <a:r>
                  <a:rPr lang="es-CL">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1"/>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29" name="Google Shape;229;p41"/>
          <p:cNvSpPr/>
          <p:nvPr/>
        </p:nvSpPr>
        <p:spPr>
          <a:xfrm>
            <a:off x="399900" y="1251150"/>
            <a:ext cx="8344200" cy="10920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Considerando el esquema que se muestra, plantea una razón trigonométrica que te permita calcular la altura h en función del ángulo α.</a:t>
            </a:r>
            <a:endParaRPr sz="2000" b="1" dirty="0">
              <a:solidFill>
                <a:schemeClr val="dk1"/>
              </a:solidFill>
              <a:latin typeface="Calibri"/>
              <a:ea typeface="Calibri"/>
              <a:cs typeface="Calibri"/>
              <a:sym typeface="Calibri"/>
            </a:endParaRPr>
          </a:p>
        </p:txBody>
      </p:sp>
      <p:pic>
        <p:nvPicPr>
          <p:cNvPr id="230" name="Google Shape;230;p41"/>
          <p:cNvPicPr preferRelativeResize="0"/>
          <p:nvPr/>
        </p:nvPicPr>
        <p:blipFill rotWithShape="1">
          <a:blip r:embed="rId3">
            <a:alphaModFix/>
          </a:blip>
          <a:srcRect b="6050"/>
          <a:stretch/>
        </p:blipFill>
        <p:spPr>
          <a:xfrm>
            <a:off x="543025" y="2441825"/>
            <a:ext cx="3197918" cy="2484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36" name="Google Shape;236;p42"/>
          <p:cNvSpPr/>
          <p:nvPr/>
        </p:nvSpPr>
        <p:spPr>
          <a:xfrm>
            <a:off x="399900" y="1251149"/>
            <a:ext cx="8344200" cy="963413"/>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Considerando el esquema que se muestra, plantea una razón trigonométrica que te permita calcular la altura h en función del ángulo α.</a:t>
            </a:r>
            <a:endParaRPr sz="2000" b="1" dirty="0">
              <a:solidFill>
                <a:schemeClr val="dk1"/>
              </a:solidFill>
              <a:latin typeface="Calibri"/>
              <a:ea typeface="Calibri"/>
              <a:cs typeface="Calibri"/>
              <a:sym typeface="Calibri"/>
            </a:endParaRPr>
          </a:p>
        </p:txBody>
      </p:sp>
      <p:pic>
        <p:nvPicPr>
          <p:cNvPr id="238" name="Google Shape;238;p42"/>
          <p:cNvPicPr preferRelativeResize="0"/>
          <p:nvPr/>
        </p:nvPicPr>
        <p:blipFill rotWithShape="1">
          <a:blip r:embed="rId3">
            <a:alphaModFix/>
          </a:blip>
          <a:srcRect b="5096"/>
          <a:stretch/>
        </p:blipFill>
        <p:spPr>
          <a:xfrm>
            <a:off x="513175" y="2323625"/>
            <a:ext cx="3321598" cy="2606726"/>
          </a:xfrm>
          <a:prstGeom prst="rect">
            <a:avLst/>
          </a:prstGeom>
          <a:noFill/>
          <a:ln>
            <a:no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6D1F151-2426-C003-20DE-44ED7611D729}"/>
                  </a:ext>
                </a:extLst>
              </p:cNvPr>
              <p:cNvSpPr txBox="1"/>
              <p:nvPr/>
            </p:nvSpPr>
            <p:spPr>
              <a:xfrm>
                <a:off x="4108000" y="2476480"/>
                <a:ext cx="3871894" cy="14182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MX" sz="3800">
                          <a:latin typeface="Cambria Math" panose="02040503050406030204" pitchFamily="18" charset="0"/>
                        </a:rPr>
                        <m:t>cos</m:t>
                      </m:r>
                      <m:r>
                        <a:rPr lang="es-MX" sz="3800">
                          <a:latin typeface="Cambria Math" panose="02040503050406030204" pitchFamily="18" charset="0"/>
                        </a:rPr>
                        <m:t>(</m:t>
                      </m:r>
                      <m:r>
                        <a:rPr lang="es-MX" sz="3800" i="1">
                          <a:latin typeface="Cambria Math" panose="02040503050406030204" pitchFamily="18" charset="0"/>
                        </a:rPr>
                        <m:t>𝛼</m:t>
                      </m:r>
                      <m:r>
                        <a:rPr lang="es-MX" sz="3800" i="1">
                          <a:latin typeface="Cambria Math" panose="02040503050406030204" pitchFamily="18" charset="0"/>
                        </a:rPr>
                        <m:t>)</m:t>
                      </m:r>
                      <m:r>
                        <a:rPr lang="es-MX" sz="3800" dirty="0">
                          <a:latin typeface="Cambria Math" panose="02040503050406030204" pitchFamily="18" charset="0"/>
                        </a:rPr>
                        <m:t>=</m:t>
                      </m:r>
                      <m:f>
                        <m:fPr>
                          <m:ctrlPr>
                            <a:rPr lang="es-MX" sz="3800" i="1" dirty="0">
                              <a:latin typeface="Cambria Math" panose="02040503050406030204" pitchFamily="18" charset="0"/>
                            </a:rPr>
                          </m:ctrlPr>
                        </m:fPr>
                        <m:num>
                          <m:r>
                            <a:rPr lang="es-MX" sz="3800" i="1" dirty="0">
                              <a:latin typeface="Cambria Math" panose="02040503050406030204" pitchFamily="18" charset="0"/>
                            </a:rPr>
                            <m:t>75−</m:t>
                          </m:r>
                          <m:r>
                            <a:rPr lang="es-MX" sz="3800" i="1" dirty="0">
                              <a:latin typeface="Cambria Math" panose="02040503050406030204" pitchFamily="18" charset="0"/>
                            </a:rPr>
                            <m:t>h</m:t>
                          </m:r>
                        </m:num>
                        <m:den>
                          <m:r>
                            <a:rPr lang="es-MX" sz="3800" i="1" dirty="0">
                              <a:latin typeface="Cambria Math" panose="02040503050406030204" pitchFamily="18" charset="0"/>
                            </a:rPr>
                            <m:t>60</m:t>
                          </m:r>
                        </m:den>
                      </m:f>
                    </m:oMath>
                  </m:oMathPara>
                </a14:m>
                <a:endParaRPr lang="es-MX" sz="3800" b="0" dirty="0">
                  <a:latin typeface="Calibri Light" panose="020F0302020204030204" pitchFamily="34" charset="0"/>
                  <a:cs typeface="Calibri Light" panose="020F0302020204030204" pitchFamily="34" charset="0"/>
                </a:endParaRPr>
              </a:p>
              <a:p>
                <a:endParaRPr lang="es-CL" dirty="0"/>
              </a:p>
            </p:txBody>
          </p:sp>
        </mc:Choice>
        <mc:Fallback xmlns="">
          <p:sp>
            <p:nvSpPr>
              <p:cNvPr id="2" name="TextBox 1">
                <a:extLst>
                  <a:ext uri="{FF2B5EF4-FFF2-40B4-BE49-F238E27FC236}">
                    <a16:creationId xmlns:a16="http://schemas.microsoft.com/office/drawing/2014/main" id="{D6D1F151-2426-C003-20DE-44ED7611D729}"/>
                  </a:ext>
                </a:extLst>
              </p:cNvPr>
              <p:cNvSpPr txBox="1">
                <a:spLocks noRot="1" noChangeAspect="1" noMove="1" noResize="1" noEditPoints="1" noAdjustHandles="1" noChangeArrowheads="1" noChangeShapeType="1" noTextEdit="1"/>
              </p:cNvSpPr>
              <p:nvPr/>
            </p:nvSpPr>
            <p:spPr>
              <a:xfrm>
                <a:off x="4108000" y="2476480"/>
                <a:ext cx="3871894" cy="1418209"/>
              </a:xfrm>
              <a:prstGeom prst="rect">
                <a:avLst/>
              </a:prstGeom>
              <a:blipFill>
                <a:blip r:embed="rId4"/>
                <a:stretch>
                  <a:fillRect/>
                </a:stretch>
              </a:blipFill>
            </p:spPr>
            <p:txBody>
              <a:bodyPr/>
              <a:lstStyle/>
              <a:p>
                <a:r>
                  <a:rPr lang="es-CL">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44" name="Google Shape;244;p43"/>
          <p:cNvSpPr/>
          <p:nvPr/>
        </p:nvSpPr>
        <p:spPr>
          <a:xfrm>
            <a:off x="399900" y="1185863"/>
            <a:ext cx="8344200" cy="945187"/>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Considerando el esquema que se muestra, plantea una razón trigonométrica que te permita calcular la altura h en función del ángulo α.</a:t>
            </a:r>
            <a:endParaRPr sz="2000" b="1" dirty="0">
              <a:solidFill>
                <a:schemeClr val="dk1"/>
              </a:solidFill>
              <a:latin typeface="Calibri"/>
              <a:ea typeface="Calibri"/>
              <a:cs typeface="Calibri"/>
              <a:sym typeface="Calibri"/>
            </a:endParaRPr>
          </a:p>
        </p:txBody>
      </p:sp>
      <p:pic>
        <p:nvPicPr>
          <p:cNvPr id="247" name="Google Shape;247;p43"/>
          <p:cNvPicPr preferRelativeResize="0"/>
          <p:nvPr/>
        </p:nvPicPr>
        <p:blipFill rotWithShape="1">
          <a:blip r:embed="rId3">
            <a:alphaModFix/>
          </a:blip>
          <a:srcRect b="5096"/>
          <a:stretch/>
        </p:blipFill>
        <p:spPr>
          <a:xfrm>
            <a:off x="513175" y="2323625"/>
            <a:ext cx="3321598" cy="2606726"/>
          </a:xfrm>
          <a:prstGeom prst="rect">
            <a:avLst/>
          </a:prstGeom>
          <a:noFill/>
          <a:ln>
            <a:no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0E7672-FA16-0448-41E5-5119ADEDF94F}"/>
                  </a:ext>
                </a:extLst>
              </p:cNvPr>
              <p:cNvSpPr txBox="1"/>
              <p:nvPr/>
            </p:nvSpPr>
            <p:spPr>
              <a:xfrm>
                <a:off x="4228913" y="2311092"/>
                <a:ext cx="3745577" cy="12027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MX" sz="3800" b="0" i="0" smtClean="0">
                          <a:latin typeface="Cambria Math" panose="02040503050406030204" pitchFamily="18" charset="0"/>
                        </a:rPr>
                        <m:t>cos</m:t>
                      </m:r>
                      <m:r>
                        <a:rPr lang="es-MX" sz="3800" b="0" i="0" smtClean="0">
                          <a:latin typeface="Cambria Math" panose="02040503050406030204" pitchFamily="18" charset="0"/>
                        </a:rPr>
                        <m:t>(</m:t>
                      </m:r>
                      <m:r>
                        <a:rPr lang="es-MX" sz="3800" b="0" i="1" smtClean="0">
                          <a:latin typeface="Cambria Math" panose="02040503050406030204" pitchFamily="18" charset="0"/>
                        </a:rPr>
                        <m:t>𝛼</m:t>
                      </m:r>
                      <m:r>
                        <a:rPr lang="es-MX" sz="3800" b="0" i="1" smtClean="0">
                          <a:latin typeface="Cambria Math" panose="02040503050406030204" pitchFamily="18" charset="0"/>
                        </a:rPr>
                        <m:t>)</m:t>
                      </m:r>
                      <m:r>
                        <a:rPr lang="es-MX" sz="3800" b="0" i="0" dirty="0" smtClean="0">
                          <a:latin typeface="Cambria Math" panose="02040503050406030204" pitchFamily="18" charset="0"/>
                        </a:rPr>
                        <m:t>=</m:t>
                      </m:r>
                      <m:f>
                        <m:fPr>
                          <m:ctrlPr>
                            <a:rPr lang="es-MX" sz="3800" b="0" i="1" dirty="0" smtClean="0">
                              <a:latin typeface="Cambria Math" panose="02040503050406030204" pitchFamily="18" charset="0"/>
                            </a:rPr>
                          </m:ctrlPr>
                        </m:fPr>
                        <m:num>
                          <m:r>
                            <a:rPr lang="es-MX" sz="3800" b="0" i="1" dirty="0" smtClean="0">
                              <a:latin typeface="Cambria Math" panose="02040503050406030204" pitchFamily="18" charset="0"/>
                            </a:rPr>
                            <m:t>75−</m:t>
                          </m:r>
                          <m:r>
                            <a:rPr lang="es-MX" sz="3800" b="0" i="1" dirty="0" smtClean="0">
                              <a:latin typeface="Cambria Math" panose="02040503050406030204" pitchFamily="18" charset="0"/>
                            </a:rPr>
                            <m:t>h</m:t>
                          </m:r>
                        </m:num>
                        <m:den>
                          <m:r>
                            <a:rPr lang="es-MX" sz="3800" b="0" i="1" dirty="0" smtClean="0">
                              <a:latin typeface="Cambria Math" panose="02040503050406030204" pitchFamily="18" charset="0"/>
                            </a:rPr>
                            <m:t>60</m:t>
                          </m:r>
                        </m:den>
                      </m:f>
                    </m:oMath>
                  </m:oMathPara>
                </a14:m>
                <a:endParaRPr lang="es-CL" sz="3800" dirty="0"/>
              </a:p>
            </p:txBody>
          </p:sp>
        </mc:Choice>
        <mc:Fallback xmlns="">
          <p:sp>
            <p:nvSpPr>
              <p:cNvPr id="2" name="TextBox 1">
                <a:extLst>
                  <a:ext uri="{FF2B5EF4-FFF2-40B4-BE49-F238E27FC236}">
                    <a16:creationId xmlns:a16="http://schemas.microsoft.com/office/drawing/2014/main" id="{400E7672-FA16-0448-41E5-5119ADEDF94F}"/>
                  </a:ext>
                </a:extLst>
              </p:cNvPr>
              <p:cNvSpPr txBox="1">
                <a:spLocks noRot="1" noChangeAspect="1" noMove="1" noResize="1" noEditPoints="1" noAdjustHandles="1" noChangeArrowheads="1" noChangeShapeType="1" noTextEdit="1"/>
              </p:cNvSpPr>
              <p:nvPr/>
            </p:nvSpPr>
            <p:spPr>
              <a:xfrm>
                <a:off x="4228913" y="2311092"/>
                <a:ext cx="3745577" cy="1202765"/>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829F3C-3D2D-F73D-5388-25C25C68FBD4}"/>
                  </a:ext>
                </a:extLst>
              </p:cNvPr>
              <p:cNvSpPr txBox="1"/>
              <p:nvPr/>
            </p:nvSpPr>
            <p:spPr>
              <a:xfrm>
                <a:off x="4228913" y="3886780"/>
                <a:ext cx="393870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3200" b="0" i="1" smtClean="0">
                          <a:latin typeface="Cambria Math" panose="02040503050406030204" pitchFamily="18" charset="0"/>
                        </a:rPr>
                        <m:t>h</m:t>
                      </m:r>
                      <m:r>
                        <a:rPr lang="es-MX" sz="3200" b="0" i="1" smtClean="0">
                          <a:latin typeface="Cambria Math" panose="02040503050406030204" pitchFamily="18" charset="0"/>
                        </a:rPr>
                        <m:t>=75−60⋅</m:t>
                      </m:r>
                      <m:r>
                        <m:rPr>
                          <m:sty m:val="p"/>
                        </m:rPr>
                        <a:rPr lang="es-MX" sz="3200" b="0" i="0" smtClean="0">
                          <a:latin typeface="Cambria Math" panose="02040503050406030204" pitchFamily="18" charset="0"/>
                        </a:rPr>
                        <m:t>cos</m:t>
                      </m:r>
                      <m:r>
                        <a:rPr lang="es-MX" sz="3200" b="0" i="1" smtClean="0">
                          <a:latin typeface="Cambria Math" panose="02040503050406030204" pitchFamily="18" charset="0"/>
                        </a:rPr>
                        <m:t>⁡(</m:t>
                      </m:r>
                      <m:r>
                        <a:rPr lang="es-MX" sz="3200" b="0" i="1" smtClean="0">
                          <a:latin typeface="Cambria Math" panose="02040503050406030204" pitchFamily="18" charset="0"/>
                        </a:rPr>
                        <m:t>𝛼</m:t>
                      </m:r>
                      <m:r>
                        <a:rPr lang="es-MX" sz="3200" b="0" i="1" smtClean="0">
                          <a:latin typeface="Cambria Math" panose="02040503050406030204" pitchFamily="18" charset="0"/>
                        </a:rPr>
                        <m:t>)</m:t>
                      </m:r>
                    </m:oMath>
                  </m:oMathPara>
                </a14:m>
                <a:endParaRPr lang="es-CL" sz="3200" dirty="0"/>
              </a:p>
            </p:txBody>
          </p:sp>
        </mc:Choice>
        <mc:Fallback xmlns="">
          <p:sp>
            <p:nvSpPr>
              <p:cNvPr id="3" name="TextBox 2">
                <a:extLst>
                  <a:ext uri="{FF2B5EF4-FFF2-40B4-BE49-F238E27FC236}">
                    <a16:creationId xmlns:a16="http://schemas.microsoft.com/office/drawing/2014/main" id="{F8829F3C-3D2D-F73D-5388-25C25C68FBD4}"/>
                  </a:ext>
                </a:extLst>
              </p:cNvPr>
              <p:cNvSpPr txBox="1">
                <a:spLocks noRot="1" noChangeAspect="1" noMove="1" noResize="1" noEditPoints="1" noAdjustHandles="1" noChangeArrowheads="1" noChangeShapeType="1" noTextEdit="1"/>
              </p:cNvSpPr>
              <p:nvPr/>
            </p:nvSpPr>
            <p:spPr>
              <a:xfrm>
                <a:off x="4228913" y="3886780"/>
                <a:ext cx="3938707" cy="584775"/>
              </a:xfrm>
              <a:prstGeom prst="rect">
                <a:avLst/>
              </a:prstGeom>
              <a:blipFill>
                <a:blip r:embed="rId5"/>
                <a:stretch>
                  <a:fillRect/>
                </a:stretch>
              </a:blipFill>
            </p:spPr>
            <p:txBody>
              <a:bodyPr/>
              <a:lstStyle/>
              <a:p>
                <a:r>
                  <a:rPr lang="es-CL">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53" name="Google Shape;253;p44"/>
          <p:cNvSpPr/>
          <p:nvPr/>
        </p:nvSpPr>
        <p:spPr>
          <a:xfrm>
            <a:off x="399900" y="1251149"/>
            <a:ext cx="8344200" cy="1072475"/>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Considerando el esquema que se muestra, plantea una razón trigonométrica que te permita calcular la altura h en función del ángulo α.</a:t>
            </a:r>
            <a:endParaRPr sz="2000" b="1" dirty="0">
              <a:solidFill>
                <a:schemeClr val="dk1"/>
              </a:solidFill>
              <a:latin typeface="Calibri"/>
              <a:ea typeface="Calibri"/>
              <a:cs typeface="Calibri"/>
              <a:sym typeface="Calibri"/>
            </a:endParaRPr>
          </a:p>
        </p:txBody>
      </p:sp>
      <p:pic>
        <p:nvPicPr>
          <p:cNvPr id="255" name="Google Shape;255;p44"/>
          <p:cNvPicPr preferRelativeResize="0"/>
          <p:nvPr/>
        </p:nvPicPr>
        <p:blipFill rotWithShape="1">
          <a:blip r:embed="rId3">
            <a:alphaModFix/>
          </a:blip>
          <a:srcRect b="5096"/>
          <a:stretch/>
        </p:blipFill>
        <p:spPr>
          <a:xfrm>
            <a:off x="513175" y="2323625"/>
            <a:ext cx="3321598" cy="2606726"/>
          </a:xfrm>
          <a:prstGeom prst="rect">
            <a:avLst/>
          </a:prstGeom>
          <a:noFill/>
          <a:ln>
            <a:no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B04C0AB-54A0-8049-598A-683778737E26}"/>
                  </a:ext>
                </a:extLst>
              </p:cNvPr>
              <p:cNvSpPr txBox="1"/>
              <p:nvPr/>
            </p:nvSpPr>
            <p:spPr>
              <a:xfrm>
                <a:off x="3759839" y="3012451"/>
                <a:ext cx="5215915"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MX" sz="3000" b="0" i="1" smtClean="0">
                          <a:latin typeface="Cambria Math" panose="02040503050406030204" pitchFamily="18" charset="0"/>
                        </a:rPr>
                        <m:t>h</m:t>
                      </m:r>
                      <m:r>
                        <a:rPr lang="es-MX" sz="3000" b="0" i="1" smtClean="0">
                          <a:latin typeface="Cambria Math" panose="02040503050406030204" pitchFamily="18" charset="0"/>
                        </a:rPr>
                        <m:t>(</m:t>
                      </m:r>
                      <m:r>
                        <a:rPr lang="es-MX" sz="3000" b="0" i="1" smtClean="0">
                          <a:latin typeface="Cambria Math" panose="02040503050406030204" pitchFamily="18" charset="0"/>
                        </a:rPr>
                        <m:t>𝑡</m:t>
                      </m:r>
                      <m:r>
                        <a:rPr lang="es-MX" sz="3000" b="0" i="1" smtClean="0">
                          <a:latin typeface="Cambria Math" panose="02040503050406030204" pitchFamily="18" charset="0"/>
                        </a:rPr>
                        <m:t>)=75−60⋅</m:t>
                      </m:r>
                      <m:r>
                        <m:rPr>
                          <m:sty m:val="p"/>
                        </m:rPr>
                        <a:rPr lang="es-MX" sz="3000" b="0" i="0" smtClean="0">
                          <a:latin typeface="Cambria Math" panose="02040503050406030204" pitchFamily="18" charset="0"/>
                        </a:rPr>
                        <m:t>cos</m:t>
                      </m:r>
                      <m:r>
                        <a:rPr lang="es-MX" sz="3000" b="0" i="1" smtClean="0">
                          <a:latin typeface="Cambria Math" panose="02040503050406030204" pitchFamily="18" charset="0"/>
                        </a:rPr>
                        <m:t>⁡</m:t>
                      </m:r>
                      <m:d>
                        <m:dPr>
                          <m:ctrlPr>
                            <a:rPr lang="pt-BR" sz="3000" i="1">
                              <a:latin typeface="Cambria Math" panose="02040503050406030204" pitchFamily="18" charset="0"/>
                            </a:rPr>
                          </m:ctrlPr>
                        </m:dPr>
                        <m:e>
                          <m:f>
                            <m:fPr>
                              <m:ctrlPr>
                                <a:rPr lang="es-MX" sz="3000" i="1">
                                  <a:latin typeface="Cambria Math" panose="02040503050406030204" pitchFamily="18" charset="0"/>
                                </a:rPr>
                              </m:ctrlPr>
                            </m:fPr>
                            <m:num>
                              <m:r>
                                <a:rPr lang="es-MX" sz="3000" b="0" i="1">
                                  <a:latin typeface="Cambria Math" panose="02040503050406030204" pitchFamily="18" charset="0"/>
                                </a:rPr>
                                <m:t>2</m:t>
                              </m:r>
                              <m:r>
                                <a:rPr lang="es-MX" sz="3000" b="0" i="1">
                                  <a:latin typeface="Cambria Math" panose="02040503050406030204" pitchFamily="18" charset="0"/>
                                </a:rPr>
                                <m:t>𝜋</m:t>
                              </m:r>
                              <m:r>
                                <a:rPr lang="es-MX" sz="3000" b="0" i="1">
                                  <a:latin typeface="Cambria Math" panose="02040503050406030204" pitchFamily="18" charset="0"/>
                                </a:rPr>
                                <m:t>⋅</m:t>
                              </m:r>
                              <m:r>
                                <a:rPr lang="es-MX" sz="3000" b="0" i="1">
                                  <a:latin typeface="Cambria Math" panose="02040503050406030204" pitchFamily="18" charset="0"/>
                                </a:rPr>
                                <m:t>𝑡</m:t>
                              </m:r>
                            </m:num>
                            <m:den>
                              <m:r>
                                <a:rPr lang="es-MX" sz="3000" b="0" i="1">
                                  <a:latin typeface="Cambria Math" panose="02040503050406030204" pitchFamily="18" charset="0"/>
                                </a:rPr>
                                <m:t>30</m:t>
                              </m:r>
                            </m:den>
                          </m:f>
                        </m:e>
                      </m:d>
                    </m:oMath>
                  </m:oMathPara>
                </a14:m>
                <a:endParaRPr lang="es-CL" sz="3000" dirty="0"/>
              </a:p>
            </p:txBody>
          </p:sp>
        </mc:Choice>
        <mc:Fallback xmlns="">
          <p:sp>
            <p:nvSpPr>
              <p:cNvPr id="2" name="TextBox 1">
                <a:extLst>
                  <a:ext uri="{FF2B5EF4-FFF2-40B4-BE49-F238E27FC236}">
                    <a16:creationId xmlns:a16="http://schemas.microsoft.com/office/drawing/2014/main" id="{7B04C0AB-54A0-8049-598A-683778737E26}"/>
                  </a:ext>
                </a:extLst>
              </p:cNvPr>
              <p:cNvSpPr txBox="1">
                <a:spLocks noRot="1" noChangeAspect="1" noMove="1" noResize="1" noEditPoints="1" noAdjustHandles="1" noChangeArrowheads="1" noChangeShapeType="1" noTextEdit="1"/>
              </p:cNvSpPr>
              <p:nvPr/>
            </p:nvSpPr>
            <p:spPr>
              <a:xfrm>
                <a:off x="3759839" y="3012451"/>
                <a:ext cx="5215915" cy="1129668"/>
              </a:xfrm>
              <a:prstGeom prst="rect">
                <a:avLst/>
              </a:prstGeom>
              <a:blipFill>
                <a:blip r:embed="rId4"/>
                <a:stretch>
                  <a:fillRect/>
                </a:stretch>
              </a:blipFill>
            </p:spPr>
            <p:txBody>
              <a:bodyPr/>
              <a:lstStyle/>
              <a:p>
                <a:r>
                  <a:rPr lang="es-CL">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722330" y="366519"/>
            <a:ext cx="7214100" cy="915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s" sz="2700" b="1" dirty="0">
                <a:solidFill>
                  <a:srgbClr val="423B71"/>
                </a:solidFill>
                <a:latin typeface="Calibri"/>
                <a:ea typeface="Calibri"/>
                <a:cs typeface="Calibri"/>
                <a:sym typeface="Calibri"/>
              </a:rPr>
              <a:t>Revisemos la </a:t>
            </a:r>
            <a:r>
              <a:rPr lang="es" sz="2800" b="1" u="sng" dirty="0">
                <a:solidFill>
                  <a:srgbClr val="423B71"/>
                </a:solidFill>
                <a:latin typeface="Calibri"/>
                <a:ea typeface="Calibri"/>
                <a:cs typeface="Calibri"/>
                <a:sym typeface="Calibri"/>
              </a:rPr>
              <a:t>infografía</a:t>
            </a:r>
            <a:r>
              <a:rPr lang="es" sz="2700" b="1" dirty="0">
                <a:solidFill>
                  <a:srgbClr val="423B71"/>
                </a:solidFill>
                <a:latin typeface="Calibri"/>
                <a:ea typeface="Calibri"/>
                <a:cs typeface="Calibri"/>
                <a:sym typeface="Calibri"/>
              </a:rPr>
              <a:t> de esta situación:</a:t>
            </a:r>
            <a:endParaRPr sz="2400" b="1" dirty="0">
              <a:solidFill>
                <a:srgbClr val="423B7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700"/>
              <a:buFont typeface="Arial"/>
              <a:buNone/>
            </a:pPr>
            <a:r>
              <a:rPr lang="es" sz="2700" dirty="0">
                <a:solidFill>
                  <a:srgbClr val="423B71"/>
                </a:solidFill>
                <a:latin typeface="Calibri"/>
                <a:ea typeface="Calibri"/>
                <a:cs typeface="Calibri"/>
                <a:sym typeface="Calibri"/>
              </a:rPr>
              <a:t>“La rueda London Eye”</a:t>
            </a:r>
            <a:r>
              <a:rPr lang="es" sz="2400" b="1" dirty="0">
                <a:solidFill>
                  <a:srgbClr val="423B71"/>
                </a:solidFill>
                <a:latin typeface="Calibri"/>
                <a:ea typeface="Calibri"/>
                <a:cs typeface="Calibri"/>
                <a:sym typeface="Calibri"/>
              </a:rPr>
              <a:t> </a:t>
            </a:r>
            <a:endParaRPr sz="2400" b="1" dirty="0">
              <a:solidFill>
                <a:srgbClr val="423B71"/>
              </a:solidFill>
              <a:latin typeface="Calibri"/>
              <a:ea typeface="Calibri"/>
              <a:cs typeface="Calibri"/>
              <a:sym typeface="Calibri"/>
            </a:endParaRPr>
          </a:p>
        </p:txBody>
      </p:sp>
      <p:sp>
        <p:nvSpPr>
          <p:cNvPr id="133" name="Google Shape;133;p27"/>
          <p:cNvSpPr txBox="1"/>
          <p:nvPr/>
        </p:nvSpPr>
        <p:spPr>
          <a:xfrm>
            <a:off x="3072000" y="45164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i="1" dirty="0">
                <a:solidFill>
                  <a:srgbClr val="000000"/>
                </a:solidFill>
                <a:latin typeface="Calibri"/>
                <a:ea typeface="Calibri"/>
                <a:cs typeface="Calibri"/>
                <a:sym typeface="Calibri"/>
              </a:rPr>
              <a:t>*Imagen referencial de la situación</a:t>
            </a:r>
            <a:r>
              <a:rPr lang="es" dirty="0">
                <a:solidFill>
                  <a:srgbClr val="000000"/>
                </a:solidFill>
                <a:latin typeface="Calibri"/>
                <a:ea typeface="Calibri"/>
                <a:cs typeface="Calibri"/>
                <a:sym typeface="Calibri"/>
              </a:rPr>
              <a:t> </a:t>
            </a:r>
            <a:endParaRPr dirty="0"/>
          </a:p>
        </p:txBody>
      </p:sp>
      <p:pic>
        <p:nvPicPr>
          <p:cNvPr id="1026" name="Picture 2">
            <a:extLst>
              <a:ext uri="{FF2B5EF4-FFF2-40B4-BE49-F238E27FC236}">
                <a16:creationId xmlns:a16="http://schemas.microsoft.com/office/drawing/2014/main" id="{8D8383B3-183A-8260-7AC4-571FB9ECF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94" y="1404941"/>
            <a:ext cx="4105211" cy="298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61" name="Google Shape;261;p45"/>
          <p:cNvSpPr/>
          <p:nvPr/>
        </p:nvSpPr>
        <p:spPr>
          <a:xfrm>
            <a:off x="399900" y="1251150"/>
            <a:ext cx="8344200" cy="11538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a:pPr>
            <a:r>
              <a:rPr lang="es" sz="2000" b="1" dirty="0">
                <a:solidFill>
                  <a:schemeClr val="dk1"/>
                </a:solidFill>
                <a:latin typeface="Calibri"/>
                <a:ea typeface="Calibri"/>
                <a:cs typeface="Calibri"/>
                <a:sym typeface="Calibri"/>
              </a:rPr>
              <a:t>¿Qué tan alto estará la cabina después de 10 minutos desde que pasó por el punto más bajo de la rueda?</a:t>
            </a:r>
            <a:endParaRPr sz="2000" b="1"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67" name="Google Shape;267;p46"/>
          <p:cNvSpPr/>
          <p:nvPr/>
        </p:nvSpPr>
        <p:spPr>
          <a:xfrm>
            <a:off x="399900" y="1251150"/>
            <a:ext cx="8344200" cy="11538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a:pPr>
            <a:r>
              <a:rPr lang="es" sz="2000" b="1" dirty="0">
                <a:solidFill>
                  <a:schemeClr val="dk1"/>
                </a:solidFill>
                <a:latin typeface="Calibri"/>
                <a:ea typeface="Calibri"/>
                <a:cs typeface="Calibri"/>
                <a:sym typeface="Calibri"/>
              </a:rPr>
              <a:t>¿Qué tan alto estará la cabina después de 10 minutos desde que pasó por el punto más bajo de la rueda?</a:t>
            </a:r>
            <a:endParaRPr sz="2000" b="1" dirty="0">
              <a:solidFill>
                <a:schemeClr val="dk1"/>
              </a:solidFill>
              <a:latin typeface="Calibri"/>
              <a:ea typeface="Calibri"/>
              <a:cs typeface="Calibri"/>
              <a:sym typeface="Calibri"/>
            </a:endParaRPr>
          </a:p>
        </p:txBody>
      </p:sp>
      <p:pic>
        <p:nvPicPr>
          <p:cNvPr id="2050" name="Picture 2">
            <a:extLst>
              <a:ext uri="{FF2B5EF4-FFF2-40B4-BE49-F238E27FC236}">
                <a16:creationId xmlns:a16="http://schemas.microsoft.com/office/drawing/2014/main" id="{4D105192-B28C-E3A2-BA1A-E81B7974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00" y="2571751"/>
            <a:ext cx="2564048" cy="2426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75" name="Google Shape;275;p47"/>
          <p:cNvSpPr/>
          <p:nvPr/>
        </p:nvSpPr>
        <p:spPr>
          <a:xfrm>
            <a:off x="399899" y="1251150"/>
            <a:ext cx="8372625" cy="11538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a:pPr>
            <a:r>
              <a:rPr lang="es" sz="2000" b="1" dirty="0">
                <a:solidFill>
                  <a:schemeClr val="dk1"/>
                </a:solidFill>
                <a:latin typeface="Calibri"/>
                <a:ea typeface="Calibri"/>
                <a:cs typeface="Calibri"/>
                <a:sym typeface="Calibri"/>
              </a:rPr>
              <a:t>¿Qué tan alto estará la cabina después de 10 minutos desde que pasó por el punto más bajo de la rueda?</a:t>
            </a:r>
            <a:endParaRPr sz="2000" b="1"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BEB189-AEAF-86C1-421A-D81E5BC6A56D}"/>
                  </a:ext>
                </a:extLst>
              </p:cNvPr>
              <p:cNvSpPr txBox="1"/>
              <p:nvPr/>
            </p:nvSpPr>
            <p:spPr>
              <a:xfrm>
                <a:off x="3462154" y="2516898"/>
                <a:ext cx="4495718" cy="2474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2300" i="1" smtClean="0">
                          <a:solidFill>
                            <a:schemeClr val="tx1"/>
                          </a:solidFill>
                          <a:latin typeface="Cambria Math" panose="02040503050406030204" pitchFamily="18" charset="0"/>
                        </a:rPr>
                        <m:t>h</m:t>
                      </m:r>
                      <m:d>
                        <m:dPr>
                          <m:ctrlPr>
                            <a:rPr lang="es-CL" sz="2300" i="1">
                              <a:solidFill>
                                <a:schemeClr val="tx1"/>
                              </a:solidFill>
                              <a:latin typeface="Cambria Math" panose="02040503050406030204" pitchFamily="18" charset="0"/>
                            </a:rPr>
                          </m:ctrlPr>
                        </m:dPr>
                        <m:e>
                          <m:r>
                            <a:rPr lang="es-CL" sz="2300" i="0">
                              <a:solidFill>
                                <a:schemeClr val="tx1"/>
                              </a:solidFill>
                              <a:latin typeface="Cambria Math" panose="02040503050406030204" pitchFamily="18" charset="0"/>
                            </a:rPr>
                            <m:t>10</m:t>
                          </m:r>
                        </m:e>
                      </m:d>
                      <m:r>
                        <a:rPr lang="es-MX" sz="2300" b="0" i="1" smtClean="0">
                          <a:solidFill>
                            <a:schemeClr val="tx1"/>
                          </a:solidFill>
                          <a:latin typeface="Cambria Math" panose="02040503050406030204" pitchFamily="18" charset="0"/>
                        </a:rPr>
                        <m:t> </m:t>
                      </m:r>
                      <m:r>
                        <a:rPr lang="es-CL" sz="2300" i="0">
                          <a:solidFill>
                            <a:schemeClr val="tx1"/>
                          </a:solidFill>
                          <a:latin typeface="Cambria Math" panose="02040503050406030204" pitchFamily="18" charset="0"/>
                        </a:rPr>
                        <m:t>=75−60⋅</m:t>
                      </m:r>
                      <m:func>
                        <m:funcPr>
                          <m:ctrlPr>
                            <a:rPr lang="es-CL" sz="2300" i="1">
                              <a:solidFill>
                                <a:schemeClr val="tx1"/>
                              </a:solidFill>
                              <a:latin typeface="Cambria Math" panose="02040503050406030204" pitchFamily="18" charset="0"/>
                            </a:rPr>
                          </m:ctrlPr>
                        </m:funcPr>
                        <m:fName>
                          <m:r>
                            <m:rPr>
                              <m:sty m:val="p"/>
                            </m:rPr>
                            <a:rPr lang="es-CL" sz="2300" i="0">
                              <a:solidFill>
                                <a:schemeClr val="tx1"/>
                              </a:solidFill>
                              <a:latin typeface="Cambria Math" panose="02040503050406030204" pitchFamily="18" charset="0"/>
                            </a:rPr>
                            <m:t>cos</m:t>
                          </m:r>
                        </m:fName>
                        <m:e>
                          <m:d>
                            <m:dPr>
                              <m:ctrlPr>
                                <a:rPr lang="es-CL" sz="2300" i="1">
                                  <a:solidFill>
                                    <a:schemeClr val="tx1"/>
                                  </a:solidFill>
                                  <a:latin typeface="Cambria Math" panose="02040503050406030204" pitchFamily="18" charset="0"/>
                                </a:rPr>
                              </m:ctrlPr>
                            </m:dPr>
                            <m:e>
                              <m:f>
                                <m:fPr>
                                  <m:ctrlPr>
                                    <a:rPr lang="es-CL" sz="2300" i="1">
                                      <a:solidFill>
                                        <a:schemeClr val="tx1"/>
                                      </a:solidFill>
                                      <a:latin typeface="Cambria Math" panose="02040503050406030204" pitchFamily="18" charset="0"/>
                                    </a:rPr>
                                  </m:ctrlPr>
                                </m:fPr>
                                <m:num>
                                  <m:r>
                                    <a:rPr lang="es-CL" sz="2300" i="0">
                                      <a:solidFill>
                                        <a:schemeClr val="tx1"/>
                                      </a:solidFill>
                                      <a:latin typeface="Cambria Math" panose="02040503050406030204" pitchFamily="18" charset="0"/>
                                    </a:rPr>
                                    <m:t>2</m:t>
                                  </m:r>
                                  <m:r>
                                    <a:rPr lang="es-CL" sz="2300" i="1">
                                      <a:solidFill>
                                        <a:schemeClr val="tx1"/>
                                      </a:solidFill>
                                      <a:latin typeface="Cambria Math" panose="02040503050406030204" pitchFamily="18" charset="0"/>
                                    </a:rPr>
                                    <m:t>𝜋</m:t>
                                  </m:r>
                                  <m:r>
                                    <a:rPr lang="es-CL" sz="2300" i="0">
                                      <a:solidFill>
                                        <a:schemeClr val="tx1"/>
                                      </a:solidFill>
                                      <a:latin typeface="Cambria Math" panose="02040503050406030204" pitchFamily="18" charset="0"/>
                                    </a:rPr>
                                    <m:t>⋅10</m:t>
                                  </m:r>
                                </m:num>
                                <m:den>
                                  <m:r>
                                    <a:rPr lang="es-CL" sz="2300" i="0">
                                      <a:solidFill>
                                        <a:schemeClr val="tx1"/>
                                      </a:solidFill>
                                      <a:latin typeface="Cambria Math" panose="02040503050406030204" pitchFamily="18" charset="0"/>
                                    </a:rPr>
                                    <m:t>30</m:t>
                                  </m:r>
                                </m:den>
                              </m:f>
                            </m:e>
                          </m:d>
                        </m:e>
                      </m:func>
                    </m:oMath>
                  </m:oMathPara>
                </a14:m>
                <a:endParaRPr lang="es-CL" sz="2300" dirty="0">
                  <a:solidFill>
                    <a:schemeClr val="tx1"/>
                  </a:solidFill>
                </a:endParaRPr>
              </a:p>
              <a:p>
                <a:r>
                  <a:rPr lang="es-CL" sz="2300" dirty="0">
                    <a:solidFill>
                      <a:schemeClr val="tx1"/>
                    </a:solidFill>
                  </a:rPr>
                  <a:t>              </a:t>
                </a:r>
                <a14:m>
                  <m:oMath xmlns:m="http://schemas.openxmlformats.org/officeDocument/2006/math">
                    <m:r>
                      <a:rPr lang="es-MX" sz="2300" b="0" i="0" dirty="0" smtClean="0">
                        <a:solidFill>
                          <a:schemeClr val="tx1"/>
                        </a:solidFill>
                        <a:latin typeface="Cambria Math" panose="02040503050406030204" pitchFamily="18" charset="0"/>
                      </a:rPr>
                      <m:t>=</m:t>
                    </m:r>
                    <m:r>
                      <a:rPr lang="es-CL" sz="2300" dirty="0" smtClean="0">
                        <a:solidFill>
                          <a:schemeClr val="tx1"/>
                        </a:solidFill>
                        <a:latin typeface="Cambria Math" panose="02040503050406030204" pitchFamily="18" charset="0"/>
                      </a:rPr>
                      <m:t>75</m:t>
                    </m:r>
                    <m:r>
                      <a:rPr lang="es-CL" sz="2300" i="0" dirty="0">
                        <a:solidFill>
                          <a:schemeClr val="tx1"/>
                        </a:solidFill>
                        <a:latin typeface="Cambria Math" panose="02040503050406030204" pitchFamily="18" charset="0"/>
                      </a:rPr>
                      <m:t>−60⋅</m:t>
                    </m:r>
                    <m:func>
                      <m:funcPr>
                        <m:ctrlPr>
                          <a:rPr lang="es-CL" sz="2300" i="1" dirty="0">
                            <a:solidFill>
                              <a:schemeClr val="tx1"/>
                            </a:solidFill>
                            <a:latin typeface="Cambria Math" panose="02040503050406030204" pitchFamily="18" charset="0"/>
                          </a:rPr>
                        </m:ctrlPr>
                      </m:funcPr>
                      <m:fName>
                        <m:r>
                          <m:rPr>
                            <m:sty m:val="p"/>
                          </m:rPr>
                          <a:rPr lang="es-CL" sz="2300" i="0" dirty="0">
                            <a:solidFill>
                              <a:schemeClr val="tx1"/>
                            </a:solidFill>
                            <a:latin typeface="Cambria Math" panose="02040503050406030204" pitchFamily="18" charset="0"/>
                          </a:rPr>
                          <m:t>cos</m:t>
                        </m:r>
                      </m:fName>
                      <m:e>
                        <m:d>
                          <m:dPr>
                            <m:ctrlPr>
                              <a:rPr lang="es-CL" sz="2300" i="1" dirty="0">
                                <a:solidFill>
                                  <a:schemeClr val="tx1"/>
                                </a:solidFill>
                                <a:latin typeface="Cambria Math" panose="02040503050406030204" pitchFamily="18" charset="0"/>
                              </a:rPr>
                            </m:ctrlPr>
                          </m:dPr>
                          <m:e>
                            <m:f>
                              <m:fPr>
                                <m:ctrlPr>
                                  <a:rPr lang="es-CL" sz="2300" i="1" dirty="0">
                                    <a:solidFill>
                                      <a:schemeClr val="tx1"/>
                                    </a:solidFill>
                                    <a:latin typeface="Cambria Math" panose="02040503050406030204" pitchFamily="18" charset="0"/>
                                  </a:rPr>
                                </m:ctrlPr>
                              </m:fPr>
                              <m:num>
                                <m:r>
                                  <a:rPr lang="es-CL" sz="2300" i="0" dirty="0">
                                    <a:solidFill>
                                      <a:schemeClr val="tx1"/>
                                    </a:solidFill>
                                    <a:latin typeface="Cambria Math" panose="02040503050406030204" pitchFamily="18" charset="0"/>
                                  </a:rPr>
                                  <m:t>2</m:t>
                                </m:r>
                                <m:r>
                                  <a:rPr lang="es-CL" sz="2300" i="1" dirty="0">
                                    <a:solidFill>
                                      <a:schemeClr val="tx1"/>
                                    </a:solidFill>
                                    <a:latin typeface="Cambria Math" panose="02040503050406030204" pitchFamily="18" charset="0"/>
                                  </a:rPr>
                                  <m:t>𝜋</m:t>
                                </m:r>
                              </m:num>
                              <m:den>
                                <m:r>
                                  <a:rPr lang="es-CL" sz="2300" i="0" dirty="0">
                                    <a:solidFill>
                                      <a:schemeClr val="tx1"/>
                                    </a:solidFill>
                                    <a:latin typeface="Cambria Math" panose="02040503050406030204" pitchFamily="18" charset="0"/>
                                  </a:rPr>
                                  <m:t>3</m:t>
                                </m:r>
                              </m:den>
                            </m:f>
                          </m:e>
                        </m:d>
                      </m:e>
                    </m:func>
                  </m:oMath>
                </a14:m>
                <a:endParaRPr lang="es-MX" sz="2300" dirty="0">
                  <a:solidFill>
                    <a:schemeClr val="tx1"/>
                  </a:solidFill>
                </a:endParaRPr>
              </a:p>
              <a:p>
                <a:pPr/>
                <a14:m>
                  <m:oMathPara xmlns:m="http://schemas.openxmlformats.org/officeDocument/2006/math">
                    <m:oMathParaPr>
                      <m:jc m:val="centerGroup"/>
                    </m:oMathParaPr>
                    <m:oMath xmlns:m="http://schemas.openxmlformats.org/officeDocument/2006/math">
                      <m:r>
                        <a:rPr lang="es-MX" sz="2300" b="0" i="1" smtClean="0">
                          <a:solidFill>
                            <a:schemeClr val="tx1"/>
                          </a:solidFill>
                          <a:latin typeface="Cambria Math" panose="02040503050406030204" pitchFamily="18" charset="0"/>
                        </a:rPr>
                        <m:t>=</m:t>
                      </m:r>
                      <m:r>
                        <a:rPr lang="es-CL" sz="2300" i="1" smtClean="0">
                          <a:solidFill>
                            <a:schemeClr val="tx1"/>
                          </a:solidFill>
                          <a:latin typeface="Cambria Math" panose="02040503050406030204" pitchFamily="18" charset="0"/>
                        </a:rPr>
                        <m:t>75−60⋅</m:t>
                      </m:r>
                      <m:d>
                        <m:dPr>
                          <m:ctrlPr>
                            <a:rPr lang="es-CL" sz="2300" i="1" smtClean="0">
                              <a:solidFill>
                                <a:schemeClr val="tx1"/>
                              </a:solidFill>
                              <a:latin typeface="Cambria Math" panose="02040503050406030204" pitchFamily="18" charset="0"/>
                            </a:rPr>
                          </m:ctrlPr>
                        </m:dPr>
                        <m:e>
                          <m:r>
                            <a:rPr lang="es-CL" sz="2300" i="1" smtClean="0">
                              <a:solidFill>
                                <a:schemeClr val="tx1"/>
                              </a:solidFill>
                              <a:latin typeface="Cambria Math" panose="02040503050406030204" pitchFamily="18" charset="0"/>
                            </a:rPr>
                            <m:t>−</m:t>
                          </m:r>
                          <m:f>
                            <m:fPr>
                              <m:ctrlPr>
                                <a:rPr lang="es-CL" sz="2300" i="1" smtClean="0">
                                  <a:solidFill>
                                    <a:schemeClr val="tx1"/>
                                  </a:solidFill>
                                  <a:latin typeface="Cambria Math" panose="02040503050406030204" pitchFamily="18" charset="0"/>
                                </a:rPr>
                              </m:ctrlPr>
                            </m:fPr>
                            <m:num>
                              <m:r>
                                <a:rPr lang="es-CL" sz="2300" i="1" smtClean="0">
                                  <a:solidFill>
                                    <a:schemeClr val="tx1"/>
                                  </a:solidFill>
                                  <a:latin typeface="Cambria Math" panose="02040503050406030204" pitchFamily="18" charset="0"/>
                                </a:rPr>
                                <m:t>1</m:t>
                              </m:r>
                            </m:num>
                            <m:den>
                              <m:r>
                                <a:rPr lang="es-CL" sz="2300" i="1" smtClean="0">
                                  <a:solidFill>
                                    <a:schemeClr val="tx1"/>
                                  </a:solidFill>
                                  <a:latin typeface="Cambria Math" panose="02040503050406030204" pitchFamily="18" charset="0"/>
                                </a:rPr>
                                <m:t>2</m:t>
                              </m:r>
                            </m:den>
                          </m:f>
                        </m:e>
                      </m:d>
                    </m:oMath>
                  </m:oMathPara>
                </a14:m>
                <a:endParaRPr lang="es-CL" sz="2300" dirty="0">
                  <a:solidFill>
                    <a:schemeClr val="tx1"/>
                  </a:solidFill>
                </a:endParaRPr>
              </a:p>
              <a:p>
                <a:r>
                  <a:rPr lang="es-MX" sz="2300" b="0" dirty="0">
                    <a:solidFill>
                      <a:schemeClr val="tx1"/>
                    </a:solidFill>
                  </a:rPr>
                  <a:t>              </a:t>
                </a:r>
                <a14:m>
                  <m:oMath xmlns:m="http://schemas.openxmlformats.org/officeDocument/2006/math">
                    <m:r>
                      <a:rPr lang="es-MX" sz="2300" b="0" i="1" smtClean="0">
                        <a:solidFill>
                          <a:schemeClr val="tx1"/>
                        </a:solidFill>
                        <a:latin typeface="Cambria Math" panose="02040503050406030204" pitchFamily="18" charset="0"/>
                      </a:rPr>
                      <m:t>=105 </m:t>
                    </m:r>
                  </m:oMath>
                </a14:m>
                <a:r>
                  <a:rPr lang="es-CL" sz="2300" dirty="0">
                    <a:solidFill>
                      <a:schemeClr val="tx1"/>
                    </a:solidFill>
                  </a:rPr>
                  <a:t>m</a:t>
                </a:r>
              </a:p>
            </p:txBody>
          </p:sp>
        </mc:Choice>
        <mc:Fallback xmlns="">
          <p:sp>
            <p:nvSpPr>
              <p:cNvPr id="2" name="TextBox 1">
                <a:extLst>
                  <a:ext uri="{FF2B5EF4-FFF2-40B4-BE49-F238E27FC236}">
                    <a16:creationId xmlns:a16="http://schemas.microsoft.com/office/drawing/2014/main" id="{56BEB189-AEAF-86C1-421A-D81E5BC6A56D}"/>
                  </a:ext>
                </a:extLst>
              </p:cNvPr>
              <p:cNvSpPr txBox="1">
                <a:spLocks noRot="1" noChangeAspect="1" noMove="1" noResize="1" noEditPoints="1" noAdjustHandles="1" noChangeArrowheads="1" noChangeShapeType="1" noTextEdit="1"/>
              </p:cNvSpPr>
              <p:nvPr/>
            </p:nvSpPr>
            <p:spPr>
              <a:xfrm>
                <a:off x="3462154" y="2516898"/>
                <a:ext cx="4495718" cy="2474203"/>
              </a:xfrm>
              <a:prstGeom prst="rect">
                <a:avLst/>
              </a:prstGeom>
              <a:blipFill>
                <a:blip r:embed="rId4"/>
                <a:stretch>
                  <a:fillRect b="-6158"/>
                </a:stretch>
              </a:blipFill>
            </p:spPr>
            <p:txBody>
              <a:bodyPr/>
              <a:lstStyle/>
              <a:p>
                <a:r>
                  <a:rPr lang="es-CL">
                    <a:noFill/>
                  </a:rPr>
                  <a:t> </a:t>
                </a:r>
              </a:p>
            </p:txBody>
          </p:sp>
        </mc:Fallback>
      </mc:AlternateContent>
      <p:pic>
        <p:nvPicPr>
          <p:cNvPr id="3074" name="Picture 2">
            <a:extLst>
              <a:ext uri="{FF2B5EF4-FFF2-40B4-BE49-F238E27FC236}">
                <a16:creationId xmlns:a16="http://schemas.microsoft.com/office/drawing/2014/main" id="{04799926-482C-D833-B87E-03607AE04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98" y="2566046"/>
            <a:ext cx="2574949" cy="2437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8"/>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2000" b="1" dirty="0">
                <a:solidFill>
                  <a:schemeClr val="dk1"/>
                </a:solidFill>
                <a:latin typeface="Calibri"/>
                <a:ea typeface="Calibri"/>
                <a:cs typeface="Calibri"/>
                <a:sym typeface="Calibri"/>
              </a:rPr>
              <a:t>¿En qué tiempos la cabina se encuentra a 80 metros de altura?</a:t>
            </a:r>
            <a:endParaRPr sz="2000" b="1" dirty="0">
              <a:solidFill>
                <a:schemeClr val="dk1"/>
              </a:solidFill>
              <a:latin typeface="Calibri"/>
              <a:ea typeface="Calibri"/>
              <a:cs typeface="Calibri"/>
              <a:sym typeface="Calibri"/>
            </a:endParaRPr>
          </a:p>
        </p:txBody>
      </p:sp>
      <p:sp>
        <p:nvSpPr>
          <p:cNvPr id="284" name="Google Shape;284;p48"/>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1800" b="1" dirty="0">
                <a:solidFill>
                  <a:schemeClr val="dk1"/>
                </a:solidFill>
                <a:latin typeface="Calibri"/>
                <a:ea typeface="Calibri"/>
                <a:cs typeface="Calibri"/>
                <a:sym typeface="Calibri"/>
              </a:rPr>
              <a:t>Responde las siguientes preguntas e interpreta los resultados: </a:t>
            </a:r>
            <a:endParaRPr sz="18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1800" b="1" dirty="0">
                <a:solidFill>
                  <a:schemeClr val="dk1"/>
                </a:solidFill>
                <a:latin typeface="Calibri"/>
                <a:ea typeface="Calibri"/>
                <a:cs typeface="Calibri"/>
                <a:sym typeface="Calibri"/>
              </a:rPr>
              <a:t>¿En qué tiempos la cabina se encuentra a 80 metros de altura?</a:t>
            </a:r>
            <a:endParaRPr sz="1800" b="1" dirty="0">
              <a:solidFill>
                <a:schemeClr val="dk1"/>
              </a:solidFill>
              <a:latin typeface="Calibri"/>
              <a:ea typeface="Calibri"/>
              <a:cs typeface="Calibri"/>
              <a:sym typeface="Calibri"/>
            </a:endParaRPr>
          </a:p>
        </p:txBody>
      </p:sp>
      <p:sp>
        <p:nvSpPr>
          <p:cNvPr id="297" name="Google Shape;297;p49"/>
          <p:cNvSpPr txBox="1"/>
          <p:nvPr/>
        </p:nvSpPr>
        <p:spPr>
          <a:xfrm>
            <a:off x="399900" y="485096"/>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endParaRPr sz="2700" b="1" i="0" u="none" strike="noStrike" cap="none" dirty="0">
              <a:solidFill>
                <a:srgbClr val="423B71"/>
              </a:solidFill>
              <a:latin typeface="Calibri"/>
              <a:ea typeface="Calibri"/>
              <a:cs typeface="Calibri"/>
              <a:sym typeface="Calibri"/>
            </a:endParaRPr>
          </a:p>
        </p:txBody>
      </p:sp>
      <p:pic>
        <p:nvPicPr>
          <p:cNvPr id="4098" name="Picture 2">
            <a:extLst>
              <a:ext uri="{FF2B5EF4-FFF2-40B4-BE49-F238E27FC236}">
                <a16:creationId xmlns:a16="http://schemas.microsoft.com/office/drawing/2014/main" id="{7F223C43-1FE5-8625-58E5-6B18BF7C1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302" y="2252850"/>
            <a:ext cx="3041396" cy="2713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2000" b="1" dirty="0">
                <a:solidFill>
                  <a:schemeClr val="dk1"/>
                </a:solidFill>
                <a:latin typeface="Calibri"/>
                <a:ea typeface="Calibri"/>
                <a:cs typeface="Calibri"/>
                <a:sym typeface="Calibri"/>
              </a:rPr>
              <a:t>¿En qué tiempos la cabina se encuentra a 80 metros de altura?</a:t>
            </a:r>
            <a:endParaRPr sz="2000" b="1" dirty="0">
              <a:solidFill>
                <a:schemeClr val="dk1"/>
              </a:solidFill>
              <a:latin typeface="Calibri"/>
              <a:ea typeface="Calibri"/>
              <a:cs typeface="Calibri"/>
              <a:sym typeface="Calibri"/>
            </a:endParaRPr>
          </a:p>
        </p:txBody>
      </p:sp>
      <p:sp>
        <p:nvSpPr>
          <p:cNvPr id="307" name="Google Shape;307;p50"/>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0A29AB-F563-61B3-8214-64D52833C44E}"/>
                  </a:ext>
                </a:extLst>
              </p:cNvPr>
              <p:cNvSpPr txBox="1"/>
              <p:nvPr/>
            </p:nvSpPr>
            <p:spPr>
              <a:xfrm>
                <a:off x="3061490" y="2252850"/>
                <a:ext cx="3021020" cy="3127908"/>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s-MX" sz="1800" b="0" i="1" smtClean="0">
                          <a:solidFill>
                            <a:schemeClr val="tx1"/>
                          </a:solidFill>
                          <a:latin typeface="Cambria Math" panose="02040503050406030204" pitchFamily="18" charset="0"/>
                        </a:rPr>
                        <m:t>80 </m:t>
                      </m:r>
                      <m:r>
                        <a:rPr lang="es-CL" sz="1800" i="0">
                          <a:solidFill>
                            <a:schemeClr val="tx1"/>
                          </a:solidFill>
                          <a:latin typeface="Cambria Math" panose="02040503050406030204" pitchFamily="18" charset="0"/>
                        </a:rPr>
                        <m:t>=75−60⋅</m:t>
                      </m:r>
                      <m:func>
                        <m:funcPr>
                          <m:ctrlPr>
                            <a:rPr lang="es-CL" sz="1800" i="1">
                              <a:solidFill>
                                <a:schemeClr val="tx1"/>
                              </a:solidFill>
                              <a:latin typeface="Cambria Math" panose="02040503050406030204" pitchFamily="18" charset="0"/>
                            </a:rPr>
                          </m:ctrlPr>
                        </m:funcPr>
                        <m:fName>
                          <m:r>
                            <m:rPr>
                              <m:sty m:val="p"/>
                            </m:rPr>
                            <a:rPr lang="es-CL" sz="1800" i="0">
                              <a:solidFill>
                                <a:schemeClr val="tx1"/>
                              </a:solidFill>
                              <a:latin typeface="Cambria Math" panose="02040503050406030204" pitchFamily="18" charset="0"/>
                            </a:rPr>
                            <m:t>cos</m:t>
                          </m:r>
                        </m:fName>
                        <m:e>
                          <m:d>
                            <m:dPr>
                              <m:ctrlPr>
                                <a:rPr lang="es-CL" sz="1800" i="1">
                                  <a:solidFill>
                                    <a:schemeClr val="tx1"/>
                                  </a:solidFill>
                                  <a:latin typeface="Cambria Math" panose="02040503050406030204" pitchFamily="18" charset="0"/>
                                </a:rPr>
                              </m:ctrlPr>
                            </m:dPr>
                            <m:e>
                              <m:f>
                                <m:fPr>
                                  <m:ctrlPr>
                                    <a:rPr lang="es-CL" sz="1800" i="1">
                                      <a:solidFill>
                                        <a:schemeClr val="tx1"/>
                                      </a:solidFill>
                                      <a:latin typeface="Cambria Math" panose="02040503050406030204" pitchFamily="18" charset="0"/>
                                    </a:rPr>
                                  </m:ctrlPr>
                                </m:fPr>
                                <m:num>
                                  <m:r>
                                    <a:rPr lang="es-CL" sz="1800" i="0">
                                      <a:solidFill>
                                        <a:schemeClr val="tx1"/>
                                      </a:solidFill>
                                      <a:latin typeface="Cambria Math" panose="02040503050406030204" pitchFamily="18" charset="0"/>
                                    </a:rPr>
                                    <m:t>2</m:t>
                                  </m:r>
                                  <m:r>
                                    <a:rPr lang="es-CL" sz="1800" i="1">
                                      <a:solidFill>
                                        <a:schemeClr val="tx1"/>
                                      </a:solidFill>
                                      <a:latin typeface="Cambria Math" panose="02040503050406030204" pitchFamily="18" charset="0"/>
                                    </a:rPr>
                                    <m:t>𝜋</m:t>
                                  </m:r>
                                  <m:r>
                                    <a:rPr lang="es-CL" sz="1800" i="0">
                                      <a:solidFill>
                                        <a:schemeClr val="tx1"/>
                                      </a:solidFill>
                                      <a:latin typeface="Cambria Math" panose="02040503050406030204" pitchFamily="18" charset="0"/>
                                    </a:rPr>
                                    <m:t>⋅</m:t>
                                  </m:r>
                                  <m:r>
                                    <a:rPr lang="es-MX" sz="1800" b="0" i="1" smtClean="0">
                                      <a:solidFill>
                                        <a:schemeClr val="tx1"/>
                                      </a:solidFill>
                                      <a:latin typeface="Cambria Math" panose="02040503050406030204" pitchFamily="18" charset="0"/>
                                    </a:rPr>
                                    <m:t>𝑡</m:t>
                                  </m:r>
                                </m:num>
                                <m:den>
                                  <m:r>
                                    <a:rPr lang="es-CL" sz="1800" i="0">
                                      <a:solidFill>
                                        <a:schemeClr val="tx1"/>
                                      </a:solidFill>
                                      <a:latin typeface="Cambria Math" panose="02040503050406030204" pitchFamily="18" charset="0"/>
                                    </a:rPr>
                                    <m:t>30</m:t>
                                  </m:r>
                                </m:den>
                              </m:f>
                            </m:e>
                          </m:d>
                        </m:e>
                      </m:func>
                    </m:oMath>
                  </m:oMathPara>
                </a14:m>
                <a:endParaRPr lang="es-CL" sz="1800" dirty="0">
                  <a:solidFill>
                    <a:schemeClr val="tx1"/>
                  </a:solidFill>
                </a:endParaRPr>
              </a:p>
              <a:p>
                <a:pPr algn="ctr"/>
                <a14:m>
                  <m:oMathPara xmlns:m="http://schemas.openxmlformats.org/officeDocument/2006/math">
                    <m:oMathParaPr>
                      <m:jc m:val="centerGroup"/>
                    </m:oMathParaPr>
                    <m:oMath xmlns:m="http://schemas.openxmlformats.org/officeDocument/2006/math">
                      <m:r>
                        <a:rPr lang="es-CL" sz="1800">
                          <a:solidFill>
                            <a:schemeClr val="tx1"/>
                          </a:solidFill>
                          <a:latin typeface="Cambria Math" panose="02040503050406030204" pitchFamily="18" charset="0"/>
                        </a:rPr>
                        <m:t>60⋅</m:t>
                      </m:r>
                      <m:func>
                        <m:funcPr>
                          <m:ctrlPr>
                            <a:rPr lang="es-CL" sz="1800" i="1">
                              <a:solidFill>
                                <a:schemeClr val="tx1"/>
                              </a:solidFill>
                              <a:latin typeface="Cambria Math" panose="02040503050406030204" pitchFamily="18" charset="0"/>
                            </a:rPr>
                          </m:ctrlPr>
                        </m:funcPr>
                        <m:fName>
                          <m:r>
                            <m:rPr>
                              <m:sty m:val="p"/>
                            </m:rPr>
                            <a:rPr lang="es-CL" sz="1800">
                              <a:solidFill>
                                <a:schemeClr val="tx1"/>
                              </a:solidFill>
                              <a:latin typeface="Cambria Math" panose="02040503050406030204" pitchFamily="18" charset="0"/>
                            </a:rPr>
                            <m:t>cos</m:t>
                          </m:r>
                        </m:fName>
                        <m:e>
                          <m:d>
                            <m:dPr>
                              <m:ctrlPr>
                                <a:rPr lang="es-CL" sz="1800" i="1">
                                  <a:solidFill>
                                    <a:schemeClr val="tx1"/>
                                  </a:solidFill>
                                  <a:latin typeface="Cambria Math" panose="02040503050406030204" pitchFamily="18" charset="0"/>
                                </a:rPr>
                              </m:ctrlPr>
                            </m:dPr>
                            <m:e>
                              <m:f>
                                <m:fPr>
                                  <m:ctrlPr>
                                    <a:rPr lang="es-CL" sz="1800" i="1">
                                      <a:solidFill>
                                        <a:schemeClr val="tx1"/>
                                      </a:solidFill>
                                      <a:latin typeface="Cambria Math" panose="02040503050406030204" pitchFamily="18" charset="0"/>
                                    </a:rPr>
                                  </m:ctrlPr>
                                </m:fPr>
                                <m:num>
                                  <m:r>
                                    <a:rPr lang="es-CL" sz="1800">
                                      <a:solidFill>
                                        <a:schemeClr val="tx1"/>
                                      </a:solidFill>
                                      <a:latin typeface="Cambria Math" panose="02040503050406030204" pitchFamily="18" charset="0"/>
                                    </a:rPr>
                                    <m:t>2</m:t>
                                  </m:r>
                                  <m:r>
                                    <a:rPr lang="es-CL" sz="1800" i="1">
                                      <a:solidFill>
                                        <a:schemeClr val="tx1"/>
                                      </a:solidFill>
                                      <a:latin typeface="Cambria Math" panose="02040503050406030204" pitchFamily="18" charset="0"/>
                                    </a:rPr>
                                    <m:t>𝜋</m:t>
                                  </m:r>
                                  <m:r>
                                    <a:rPr lang="es-CL" sz="1800">
                                      <a:solidFill>
                                        <a:schemeClr val="tx1"/>
                                      </a:solidFill>
                                      <a:latin typeface="Cambria Math" panose="02040503050406030204" pitchFamily="18" charset="0"/>
                                    </a:rPr>
                                    <m:t>⋅</m:t>
                                  </m:r>
                                  <m:r>
                                    <a:rPr lang="es-MX" sz="1800" i="1">
                                      <a:solidFill>
                                        <a:schemeClr val="tx1"/>
                                      </a:solidFill>
                                      <a:latin typeface="Cambria Math" panose="02040503050406030204" pitchFamily="18" charset="0"/>
                                    </a:rPr>
                                    <m:t>𝑡</m:t>
                                  </m:r>
                                </m:num>
                                <m:den>
                                  <m:r>
                                    <a:rPr lang="es-CL" sz="1800">
                                      <a:solidFill>
                                        <a:schemeClr val="tx1"/>
                                      </a:solidFill>
                                      <a:latin typeface="Cambria Math" panose="02040503050406030204" pitchFamily="18" charset="0"/>
                                    </a:rPr>
                                    <m:t>30</m:t>
                                  </m:r>
                                </m:den>
                              </m:f>
                            </m:e>
                          </m:d>
                        </m:e>
                      </m:func>
                      <m:r>
                        <a:rPr lang="es-MX" sz="1800" b="0" i="0" dirty="0" smtClean="0">
                          <a:solidFill>
                            <a:schemeClr val="tx1"/>
                          </a:solidFill>
                          <a:latin typeface="Cambria Math" panose="02040503050406030204" pitchFamily="18" charset="0"/>
                        </a:rPr>
                        <m:t>=</m:t>
                      </m:r>
                      <m:r>
                        <a:rPr lang="es-CL" sz="1800" dirty="0" smtClean="0">
                          <a:solidFill>
                            <a:schemeClr val="tx1"/>
                          </a:solidFill>
                          <a:latin typeface="Cambria Math" panose="02040503050406030204" pitchFamily="18" charset="0"/>
                        </a:rPr>
                        <m:t>75</m:t>
                      </m:r>
                      <m:r>
                        <a:rPr lang="es-CL" sz="1800" i="0" dirty="0">
                          <a:solidFill>
                            <a:schemeClr val="tx1"/>
                          </a:solidFill>
                          <a:latin typeface="Cambria Math" panose="02040503050406030204" pitchFamily="18" charset="0"/>
                        </a:rPr>
                        <m:t>−</m:t>
                      </m:r>
                      <m:r>
                        <a:rPr lang="es-MX" sz="1800" b="0" i="1" dirty="0" smtClean="0">
                          <a:solidFill>
                            <a:schemeClr val="tx1"/>
                          </a:solidFill>
                          <a:latin typeface="Cambria Math" panose="02040503050406030204" pitchFamily="18" charset="0"/>
                        </a:rPr>
                        <m:t>80</m:t>
                      </m:r>
                    </m:oMath>
                  </m:oMathPara>
                </a14:m>
                <a:endParaRPr lang="es-MX" sz="1800" dirty="0">
                  <a:solidFill>
                    <a:schemeClr val="tx1"/>
                  </a:solidFill>
                </a:endParaRPr>
              </a:p>
              <a:p>
                <a:pPr algn="ctr"/>
                <a14:m>
                  <m:oMathPara xmlns:m="http://schemas.openxmlformats.org/officeDocument/2006/math">
                    <m:oMathParaPr>
                      <m:jc m:val="centerGroup"/>
                    </m:oMathParaPr>
                    <m:oMath xmlns:m="http://schemas.openxmlformats.org/officeDocument/2006/math">
                      <m:func>
                        <m:funcPr>
                          <m:ctrlPr>
                            <a:rPr lang="es-CL" sz="1800" i="1">
                              <a:solidFill>
                                <a:schemeClr val="tx1"/>
                              </a:solidFill>
                              <a:latin typeface="Cambria Math" panose="02040503050406030204" pitchFamily="18" charset="0"/>
                            </a:rPr>
                          </m:ctrlPr>
                        </m:funcPr>
                        <m:fName>
                          <m:r>
                            <m:rPr>
                              <m:sty m:val="p"/>
                            </m:rPr>
                            <a:rPr lang="es-CL" sz="1800">
                              <a:solidFill>
                                <a:schemeClr val="tx1"/>
                              </a:solidFill>
                              <a:latin typeface="Cambria Math" panose="02040503050406030204" pitchFamily="18" charset="0"/>
                            </a:rPr>
                            <m:t>cos</m:t>
                          </m:r>
                        </m:fName>
                        <m:e>
                          <m:d>
                            <m:dPr>
                              <m:ctrlPr>
                                <a:rPr lang="es-CL" sz="1800" i="1">
                                  <a:solidFill>
                                    <a:schemeClr val="tx1"/>
                                  </a:solidFill>
                                  <a:latin typeface="Cambria Math" panose="02040503050406030204" pitchFamily="18" charset="0"/>
                                </a:rPr>
                              </m:ctrlPr>
                            </m:dPr>
                            <m:e>
                              <m:f>
                                <m:fPr>
                                  <m:ctrlPr>
                                    <a:rPr lang="es-CL" sz="1800" i="1">
                                      <a:solidFill>
                                        <a:schemeClr val="tx1"/>
                                      </a:solidFill>
                                      <a:latin typeface="Cambria Math" panose="02040503050406030204" pitchFamily="18" charset="0"/>
                                    </a:rPr>
                                  </m:ctrlPr>
                                </m:fPr>
                                <m:num>
                                  <m:r>
                                    <a:rPr lang="es-CL" sz="1800">
                                      <a:solidFill>
                                        <a:schemeClr val="tx1"/>
                                      </a:solidFill>
                                      <a:latin typeface="Cambria Math" panose="02040503050406030204" pitchFamily="18" charset="0"/>
                                    </a:rPr>
                                    <m:t>2</m:t>
                                  </m:r>
                                  <m:r>
                                    <a:rPr lang="es-CL" sz="1800" i="1">
                                      <a:solidFill>
                                        <a:schemeClr val="tx1"/>
                                      </a:solidFill>
                                      <a:latin typeface="Cambria Math" panose="02040503050406030204" pitchFamily="18" charset="0"/>
                                    </a:rPr>
                                    <m:t>𝜋</m:t>
                                  </m:r>
                                  <m:r>
                                    <a:rPr lang="es-CL" sz="1800">
                                      <a:solidFill>
                                        <a:schemeClr val="tx1"/>
                                      </a:solidFill>
                                      <a:latin typeface="Cambria Math" panose="02040503050406030204" pitchFamily="18" charset="0"/>
                                    </a:rPr>
                                    <m:t>⋅</m:t>
                                  </m:r>
                                  <m:r>
                                    <a:rPr lang="es-MX" sz="1800" i="1">
                                      <a:solidFill>
                                        <a:schemeClr val="tx1"/>
                                      </a:solidFill>
                                      <a:latin typeface="Cambria Math" panose="02040503050406030204" pitchFamily="18" charset="0"/>
                                    </a:rPr>
                                    <m:t>𝑡</m:t>
                                  </m:r>
                                </m:num>
                                <m:den>
                                  <m:r>
                                    <a:rPr lang="es-CL" sz="1800">
                                      <a:solidFill>
                                        <a:schemeClr val="tx1"/>
                                      </a:solidFill>
                                      <a:latin typeface="Cambria Math" panose="02040503050406030204" pitchFamily="18" charset="0"/>
                                    </a:rPr>
                                    <m:t>30</m:t>
                                  </m:r>
                                </m:den>
                              </m:f>
                            </m:e>
                          </m:d>
                        </m:e>
                      </m:func>
                      <m:r>
                        <a:rPr lang="es-MX" sz="1800" b="0" i="1" smtClean="0">
                          <a:solidFill>
                            <a:schemeClr val="tx1"/>
                          </a:solidFill>
                          <a:latin typeface="Cambria Math" panose="02040503050406030204" pitchFamily="18" charset="0"/>
                        </a:rPr>
                        <m:t>=</m:t>
                      </m:r>
                      <m:f>
                        <m:fPr>
                          <m:ctrlPr>
                            <a:rPr lang="es-MX" sz="1800" b="0" i="1" smtClean="0">
                              <a:solidFill>
                                <a:schemeClr val="tx1"/>
                              </a:solidFill>
                              <a:latin typeface="Cambria Math" panose="02040503050406030204" pitchFamily="18" charset="0"/>
                            </a:rPr>
                          </m:ctrlPr>
                        </m:fPr>
                        <m:num>
                          <m:r>
                            <a:rPr lang="es-MX" sz="1800" b="0" i="1" smtClean="0">
                              <a:solidFill>
                                <a:schemeClr val="tx1"/>
                              </a:solidFill>
                              <a:latin typeface="Cambria Math" panose="02040503050406030204" pitchFamily="18" charset="0"/>
                            </a:rPr>
                            <m:t>75−80</m:t>
                          </m:r>
                        </m:num>
                        <m:den>
                          <m:r>
                            <a:rPr lang="es-MX" sz="1800" b="0" i="1" smtClean="0">
                              <a:solidFill>
                                <a:schemeClr val="tx1"/>
                              </a:solidFill>
                              <a:latin typeface="Cambria Math" panose="02040503050406030204" pitchFamily="18" charset="0"/>
                            </a:rPr>
                            <m:t>60</m:t>
                          </m:r>
                        </m:den>
                      </m:f>
                    </m:oMath>
                  </m:oMathPara>
                </a14:m>
                <a:endParaRPr lang="es-MX" sz="1800" b="0" dirty="0">
                  <a:solidFill>
                    <a:schemeClr val="tx1"/>
                  </a:solidFill>
                </a:endParaRPr>
              </a:p>
              <a:p>
                <a:pPr algn="ctr"/>
                <a:endParaRPr lang="es-CL" sz="1800" dirty="0">
                  <a:solidFill>
                    <a:schemeClr val="tx1"/>
                  </a:solidFill>
                </a:endParaRPr>
              </a:p>
              <a:p>
                <a:pPr algn="ctr"/>
                <a:r>
                  <a:rPr lang="es-MX" sz="2000" b="0" dirty="0">
                    <a:solidFill>
                      <a:schemeClr val="tx1"/>
                    </a:solidFill>
                  </a:rPr>
                  <a:t> </a:t>
                </a:r>
                <a14:m>
                  <m:oMath xmlns:m="http://schemas.openxmlformats.org/officeDocument/2006/math">
                    <m:func>
                      <m:funcPr>
                        <m:ctrlPr>
                          <a:rPr lang="es-CL" sz="2000" i="1">
                            <a:solidFill>
                              <a:schemeClr val="tx1"/>
                            </a:solidFill>
                            <a:latin typeface="Cambria Math" panose="02040503050406030204" pitchFamily="18" charset="0"/>
                          </a:rPr>
                        </m:ctrlPr>
                      </m:funcPr>
                      <m:fName>
                        <m:r>
                          <m:rPr>
                            <m:sty m:val="p"/>
                          </m:rPr>
                          <a:rPr lang="es-CL" sz="2000">
                            <a:solidFill>
                              <a:schemeClr val="tx1"/>
                            </a:solidFill>
                            <a:latin typeface="Cambria Math" panose="02040503050406030204" pitchFamily="18" charset="0"/>
                          </a:rPr>
                          <m:t>cos</m:t>
                        </m:r>
                      </m:fName>
                      <m:e>
                        <m:d>
                          <m:dPr>
                            <m:ctrlPr>
                              <a:rPr lang="es-CL" sz="2000" i="1">
                                <a:solidFill>
                                  <a:schemeClr val="tx1"/>
                                </a:solidFill>
                                <a:latin typeface="Cambria Math" panose="02040503050406030204" pitchFamily="18" charset="0"/>
                              </a:rPr>
                            </m:ctrlPr>
                          </m:dPr>
                          <m:e>
                            <m:f>
                              <m:fPr>
                                <m:ctrlPr>
                                  <a:rPr lang="es-CL" sz="2000" i="1">
                                    <a:solidFill>
                                      <a:schemeClr val="tx1"/>
                                    </a:solidFill>
                                    <a:latin typeface="Cambria Math" panose="02040503050406030204" pitchFamily="18" charset="0"/>
                                  </a:rPr>
                                </m:ctrlPr>
                              </m:fPr>
                              <m:num>
                                <m:r>
                                  <a:rPr lang="es-CL" sz="2000">
                                    <a:solidFill>
                                      <a:schemeClr val="tx1"/>
                                    </a:solidFill>
                                    <a:latin typeface="Cambria Math" panose="02040503050406030204" pitchFamily="18" charset="0"/>
                                  </a:rPr>
                                  <m:t>2</m:t>
                                </m:r>
                                <m:r>
                                  <a:rPr lang="es-CL" sz="2000" i="1">
                                    <a:solidFill>
                                      <a:schemeClr val="tx1"/>
                                    </a:solidFill>
                                    <a:latin typeface="Cambria Math" panose="02040503050406030204" pitchFamily="18" charset="0"/>
                                  </a:rPr>
                                  <m:t>𝜋</m:t>
                                </m:r>
                                <m:r>
                                  <a:rPr lang="es-CL" sz="2000">
                                    <a:solidFill>
                                      <a:schemeClr val="tx1"/>
                                    </a:solidFill>
                                    <a:latin typeface="Cambria Math" panose="02040503050406030204" pitchFamily="18" charset="0"/>
                                  </a:rPr>
                                  <m:t>⋅</m:t>
                                </m:r>
                                <m:r>
                                  <a:rPr lang="es-MX" sz="2000" i="1">
                                    <a:solidFill>
                                      <a:schemeClr val="tx1"/>
                                    </a:solidFill>
                                    <a:latin typeface="Cambria Math" panose="02040503050406030204" pitchFamily="18" charset="0"/>
                                  </a:rPr>
                                  <m:t>𝑡</m:t>
                                </m:r>
                              </m:num>
                              <m:den>
                                <m:r>
                                  <a:rPr lang="es-CL" sz="2000">
                                    <a:solidFill>
                                      <a:schemeClr val="tx1"/>
                                    </a:solidFill>
                                    <a:latin typeface="Cambria Math" panose="02040503050406030204" pitchFamily="18" charset="0"/>
                                  </a:rPr>
                                  <m:t>30</m:t>
                                </m:r>
                              </m:den>
                            </m:f>
                          </m:e>
                        </m:d>
                      </m:e>
                    </m:func>
                    <m:r>
                      <a:rPr lang="es-CL" sz="2000" i="1">
                        <a:solidFill>
                          <a:schemeClr val="tx1"/>
                        </a:solidFill>
                        <a:latin typeface="Cambria Math" panose="02040503050406030204" pitchFamily="18" charset="0"/>
                      </a:rPr>
                      <m:t> </m:t>
                    </m:r>
                    <m:r>
                      <a:rPr lang="es-MX" sz="2000" b="0" i="1" smtClean="0">
                        <a:solidFill>
                          <a:schemeClr val="tx1"/>
                        </a:solidFill>
                        <a:latin typeface="Cambria Math" panose="02040503050406030204" pitchFamily="18" charset="0"/>
                      </a:rPr>
                      <m:t>=−</m:t>
                    </m:r>
                    <m:f>
                      <m:fPr>
                        <m:ctrlPr>
                          <a:rPr lang="es-MX" sz="2000" b="0" i="1" smtClean="0">
                            <a:solidFill>
                              <a:schemeClr val="tx1"/>
                            </a:solidFill>
                            <a:latin typeface="Cambria Math" panose="02040503050406030204" pitchFamily="18" charset="0"/>
                          </a:rPr>
                        </m:ctrlPr>
                      </m:fPr>
                      <m:num>
                        <m:r>
                          <a:rPr lang="es-MX" sz="2000" b="0" i="1" smtClean="0">
                            <a:solidFill>
                              <a:schemeClr val="tx1"/>
                            </a:solidFill>
                            <a:latin typeface="Cambria Math" panose="02040503050406030204" pitchFamily="18" charset="0"/>
                          </a:rPr>
                          <m:t>1</m:t>
                        </m:r>
                      </m:num>
                      <m:den>
                        <m:r>
                          <a:rPr lang="es-MX" sz="2000" b="0" i="1" smtClean="0">
                            <a:solidFill>
                              <a:schemeClr val="tx1"/>
                            </a:solidFill>
                            <a:latin typeface="Cambria Math" panose="02040503050406030204" pitchFamily="18" charset="0"/>
                          </a:rPr>
                          <m:t>12</m:t>
                        </m:r>
                      </m:den>
                    </m:f>
                  </m:oMath>
                </a14:m>
                <a:endParaRPr lang="es-MX" sz="2000" b="0" dirty="0">
                  <a:solidFill>
                    <a:schemeClr val="tx1"/>
                  </a:solidFill>
                </a:endParaRPr>
              </a:p>
              <a:p>
                <a:endParaRPr lang="es-CL" sz="1400" dirty="0">
                  <a:solidFill>
                    <a:schemeClr val="tx1"/>
                  </a:solidFill>
                </a:endParaRPr>
              </a:p>
              <a:p>
                <a:endParaRPr lang="es-CL" dirty="0"/>
              </a:p>
            </p:txBody>
          </p:sp>
        </mc:Choice>
        <mc:Fallback xmlns="">
          <p:sp>
            <p:nvSpPr>
              <p:cNvPr id="2" name="TextBox 1">
                <a:extLst>
                  <a:ext uri="{FF2B5EF4-FFF2-40B4-BE49-F238E27FC236}">
                    <a16:creationId xmlns:a16="http://schemas.microsoft.com/office/drawing/2014/main" id="{810A29AB-F563-61B3-8214-64D52833C44E}"/>
                  </a:ext>
                </a:extLst>
              </p:cNvPr>
              <p:cNvSpPr txBox="1">
                <a:spLocks noRot="1" noChangeAspect="1" noMove="1" noResize="1" noEditPoints="1" noAdjustHandles="1" noChangeArrowheads="1" noChangeShapeType="1" noTextEdit="1"/>
              </p:cNvSpPr>
              <p:nvPr/>
            </p:nvSpPr>
            <p:spPr>
              <a:xfrm>
                <a:off x="3061490" y="2252850"/>
                <a:ext cx="3021020" cy="3127908"/>
              </a:xfrm>
              <a:prstGeom prst="rect">
                <a:avLst/>
              </a:prstGeom>
              <a:blipFill>
                <a:blip r:embed="rId3"/>
                <a:stretch>
                  <a:fillRect/>
                </a:stretch>
              </a:blipFill>
            </p:spPr>
            <p:txBody>
              <a:bodyPr/>
              <a:lstStyle/>
              <a:p>
                <a:r>
                  <a:rPr lang="es-CL">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2000" b="1" dirty="0">
                <a:solidFill>
                  <a:schemeClr val="dk1"/>
                </a:solidFill>
                <a:latin typeface="Calibri"/>
                <a:ea typeface="Calibri"/>
                <a:cs typeface="Calibri"/>
                <a:sym typeface="Calibri"/>
              </a:rPr>
              <a:t>¿En qué tiempos la cabina se encuentra a 80 metros de altura?</a:t>
            </a:r>
            <a:endParaRPr sz="2000" b="1" dirty="0">
              <a:solidFill>
                <a:schemeClr val="dk1"/>
              </a:solidFill>
              <a:latin typeface="Calibri"/>
              <a:ea typeface="Calibri"/>
              <a:cs typeface="Calibri"/>
              <a:sym typeface="Calibri"/>
            </a:endParaRPr>
          </a:p>
        </p:txBody>
      </p:sp>
      <p:cxnSp>
        <p:nvCxnSpPr>
          <p:cNvPr id="315" name="Google Shape;315;p51"/>
          <p:cNvCxnSpPr/>
          <p:nvPr/>
        </p:nvCxnSpPr>
        <p:spPr>
          <a:xfrm>
            <a:off x="3812244" y="2865417"/>
            <a:ext cx="695100" cy="0"/>
          </a:xfrm>
          <a:prstGeom prst="straightConnector1">
            <a:avLst/>
          </a:prstGeom>
          <a:noFill/>
          <a:ln w="28575" cap="flat" cmpd="sng">
            <a:solidFill>
              <a:srgbClr val="423B71"/>
            </a:solidFill>
            <a:prstDash val="solid"/>
            <a:round/>
            <a:headEnd type="none" w="med" len="med"/>
            <a:tailEnd type="triangle" w="med" len="med"/>
          </a:ln>
        </p:spPr>
      </p:cxnSp>
      <p:sp>
        <p:nvSpPr>
          <p:cNvPr id="316" name="Google Shape;316;p51"/>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B927EFB-C98B-DD0C-5E03-EFFDA651C131}"/>
                  </a:ext>
                </a:extLst>
              </p:cNvPr>
              <p:cNvSpPr txBox="1"/>
              <p:nvPr/>
            </p:nvSpPr>
            <p:spPr>
              <a:xfrm>
                <a:off x="840468" y="2424323"/>
                <a:ext cx="7956089" cy="1392945"/>
              </a:xfrm>
              <a:prstGeom prst="rect">
                <a:avLst/>
              </a:prstGeom>
              <a:noFill/>
            </p:spPr>
            <p:txBody>
              <a:bodyPr wrap="none" rtlCol="0">
                <a:spAutoFit/>
              </a:bodyPr>
              <a:lstStyle/>
              <a:p>
                <a14:m>
                  <m:oMath xmlns:m="http://schemas.openxmlformats.org/officeDocument/2006/math">
                    <m:func>
                      <m:funcPr>
                        <m:ctrlPr>
                          <a:rPr lang="es-CL" sz="2800" i="1" smtClean="0">
                            <a:solidFill>
                              <a:schemeClr val="tx1"/>
                            </a:solidFill>
                            <a:latin typeface="Cambria Math" panose="02040503050406030204" pitchFamily="18" charset="0"/>
                          </a:rPr>
                        </m:ctrlPr>
                      </m:funcPr>
                      <m:fName>
                        <m:r>
                          <m:rPr>
                            <m:sty m:val="p"/>
                          </m:rPr>
                          <a:rPr lang="es-CL" sz="2800">
                            <a:solidFill>
                              <a:schemeClr val="tx1"/>
                            </a:solidFill>
                            <a:latin typeface="Cambria Math" panose="02040503050406030204" pitchFamily="18" charset="0"/>
                          </a:rPr>
                          <m:t>cos</m:t>
                        </m:r>
                      </m:fName>
                      <m:e>
                        <m:d>
                          <m:dPr>
                            <m:ctrlPr>
                              <a:rPr lang="es-CL" sz="2800" i="1">
                                <a:solidFill>
                                  <a:schemeClr val="tx1"/>
                                </a:solidFill>
                                <a:latin typeface="Cambria Math" panose="02040503050406030204" pitchFamily="18" charset="0"/>
                              </a:rPr>
                            </m:ctrlPr>
                          </m:dPr>
                          <m:e>
                            <m:f>
                              <m:fPr>
                                <m:ctrlPr>
                                  <a:rPr lang="es-CL" sz="2800" i="1">
                                    <a:solidFill>
                                      <a:schemeClr val="tx1"/>
                                    </a:solidFill>
                                    <a:latin typeface="Cambria Math" panose="02040503050406030204" pitchFamily="18" charset="0"/>
                                  </a:rPr>
                                </m:ctrlPr>
                              </m:fPr>
                              <m:num>
                                <m:r>
                                  <a:rPr lang="es-CL" sz="2800">
                                    <a:solidFill>
                                      <a:schemeClr val="tx1"/>
                                    </a:solidFill>
                                    <a:latin typeface="Cambria Math" panose="02040503050406030204" pitchFamily="18" charset="0"/>
                                  </a:rPr>
                                  <m:t>2</m:t>
                                </m:r>
                                <m:r>
                                  <a:rPr lang="es-CL" sz="2800" i="1">
                                    <a:solidFill>
                                      <a:schemeClr val="tx1"/>
                                    </a:solidFill>
                                    <a:latin typeface="Cambria Math" panose="02040503050406030204" pitchFamily="18" charset="0"/>
                                  </a:rPr>
                                  <m:t>𝜋</m:t>
                                </m:r>
                                <m:r>
                                  <a:rPr lang="es-CL" sz="2800">
                                    <a:solidFill>
                                      <a:schemeClr val="tx1"/>
                                    </a:solidFill>
                                    <a:latin typeface="Cambria Math" panose="02040503050406030204" pitchFamily="18" charset="0"/>
                                  </a:rPr>
                                  <m:t>⋅</m:t>
                                </m:r>
                                <m:r>
                                  <a:rPr lang="es-MX" sz="2800" i="1">
                                    <a:solidFill>
                                      <a:schemeClr val="tx1"/>
                                    </a:solidFill>
                                    <a:latin typeface="Cambria Math" panose="02040503050406030204" pitchFamily="18" charset="0"/>
                                  </a:rPr>
                                  <m:t>𝑡</m:t>
                                </m:r>
                              </m:num>
                              <m:den>
                                <m:r>
                                  <a:rPr lang="es-CL" sz="2800">
                                    <a:solidFill>
                                      <a:schemeClr val="tx1"/>
                                    </a:solidFill>
                                    <a:latin typeface="Cambria Math" panose="02040503050406030204" pitchFamily="18" charset="0"/>
                                  </a:rPr>
                                  <m:t>30</m:t>
                                </m:r>
                              </m:den>
                            </m:f>
                          </m:e>
                        </m:d>
                      </m:e>
                    </m:func>
                    <m:r>
                      <a:rPr lang="es-CL" sz="2800" i="1">
                        <a:solidFill>
                          <a:schemeClr val="tx1"/>
                        </a:solidFill>
                        <a:latin typeface="Cambria Math" panose="02040503050406030204" pitchFamily="18" charset="0"/>
                      </a:rPr>
                      <m:t> </m:t>
                    </m:r>
                    <m:r>
                      <a:rPr lang="es-MX" sz="2800" b="0" i="1" smtClean="0">
                        <a:solidFill>
                          <a:schemeClr val="tx1"/>
                        </a:solidFill>
                        <a:latin typeface="Cambria Math" panose="02040503050406030204" pitchFamily="18" charset="0"/>
                      </a:rPr>
                      <m:t>=−</m:t>
                    </m:r>
                    <m:f>
                      <m:fPr>
                        <m:ctrlPr>
                          <a:rPr lang="es-MX" sz="2800" b="0" i="1" smtClean="0">
                            <a:solidFill>
                              <a:schemeClr val="tx1"/>
                            </a:solidFill>
                            <a:latin typeface="Cambria Math" panose="02040503050406030204" pitchFamily="18" charset="0"/>
                          </a:rPr>
                        </m:ctrlPr>
                      </m:fPr>
                      <m:num>
                        <m:r>
                          <a:rPr lang="es-MX" sz="2800" b="0" i="1" smtClean="0">
                            <a:solidFill>
                              <a:schemeClr val="tx1"/>
                            </a:solidFill>
                            <a:latin typeface="Cambria Math" panose="02040503050406030204" pitchFamily="18" charset="0"/>
                          </a:rPr>
                          <m:t>1</m:t>
                        </m:r>
                      </m:num>
                      <m:den>
                        <m:r>
                          <a:rPr lang="es-MX" sz="2800" b="0" i="1" smtClean="0">
                            <a:solidFill>
                              <a:schemeClr val="tx1"/>
                            </a:solidFill>
                            <a:latin typeface="Cambria Math" panose="02040503050406030204" pitchFamily="18" charset="0"/>
                          </a:rPr>
                          <m:t>12</m:t>
                        </m:r>
                      </m:den>
                    </m:f>
                  </m:oMath>
                </a14:m>
                <a:r>
                  <a:rPr lang="es-CL" sz="2800" dirty="0">
                    <a:solidFill>
                      <a:schemeClr val="tx1"/>
                    </a:solidFill>
                    <a:ea typeface="Cambria Math" panose="02040503050406030204" pitchFamily="18" charset="0"/>
                  </a:rPr>
                  <a:t>             </a:t>
                </a:r>
                <a14:m>
                  <m:oMath xmlns:m="http://schemas.openxmlformats.org/officeDocument/2006/math">
                    <m:f>
                      <m:fPr>
                        <m:ctrlPr>
                          <a:rPr lang="es-CL" sz="2800" i="1">
                            <a:solidFill>
                              <a:schemeClr val="tx1"/>
                            </a:solidFill>
                            <a:latin typeface="Cambria Math" panose="02040503050406030204" pitchFamily="18" charset="0"/>
                            <a:ea typeface="Cambria Math" panose="02040503050406030204" pitchFamily="18" charset="0"/>
                          </a:rPr>
                        </m:ctrlPr>
                      </m:fPr>
                      <m:num>
                        <m:r>
                          <a:rPr lang="es-CL" sz="2800" i="1">
                            <a:solidFill>
                              <a:schemeClr val="tx1"/>
                            </a:solidFill>
                            <a:latin typeface="Cambria Math" panose="02040503050406030204" pitchFamily="18" charset="0"/>
                            <a:ea typeface="Cambria Math" panose="02040503050406030204" pitchFamily="18" charset="0"/>
                          </a:rPr>
                          <m:t>2</m:t>
                        </m:r>
                        <m:r>
                          <a:rPr lang="es-CL" sz="2800" i="1">
                            <a:solidFill>
                              <a:schemeClr val="tx1"/>
                            </a:solidFill>
                            <a:latin typeface="Cambria Math" panose="02040503050406030204" pitchFamily="18" charset="0"/>
                            <a:ea typeface="Cambria Math" panose="02040503050406030204" pitchFamily="18" charset="0"/>
                          </a:rPr>
                          <m:t>𝜋</m:t>
                        </m:r>
                        <m:r>
                          <a:rPr lang="es-CL" sz="2800">
                            <a:solidFill>
                              <a:schemeClr val="tx1"/>
                            </a:solidFill>
                            <a:latin typeface="Cambria Math" panose="02040503050406030204" pitchFamily="18" charset="0"/>
                            <a:ea typeface="Cambria Math" panose="02040503050406030204" pitchFamily="18" charset="0"/>
                          </a:rPr>
                          <m:t>⋅</m:t>
                        </m:r>
                        <m:r>
                          <a:rPr lang="es-MX" sz="2800" i="1">
                            <a:solidFill>
                              <a:schemeClr val="tx1"/>
                            </a:solidFill>
                            <a:latin typeface="Cambria Math" panose="02040503050406030204" pitchFamily="18" charset="0"/>
                            <a:ea typeface="Cambria Math" panose="02040503050406030204" pitchFamily="18" charset="0"/>
                          </a:rPr>
                          <m:t>𝑡</m:t>
                        </m:r>
                      </m:num>
                      <m:den>
                        <m:r>
                          <a:rPr lang="es-CL" sz="2800" i="1">
                            <a:solidFill>
                              <a:schemeClr val="tx1"/>
                            </a:solidFill>
                            <a:latin typeface="Cambria Math" panose="02040503050406030204" pitchFamily="18" charset="0"/>
                            <a:ea typeface="Cambria Math" panose="02040503050406030204" pitchFamily="18" charset="0"/>
                          </a:rPr>
                          <m:t>30</m:t>
                        </m:r>
                      </m:den>
                    </m:f>
                    <m:r>
                      <a:rPr lang="es-CL" sz="2800" i="1">
                        <a:solidFill>
                          <a:schemeClr val="tx1"/>
                        </a:solidFill>
                        <a:latin typeface="Cambria Math" panose="02040503050406030204" pitchFamily="18" charset="0"/>
                        <a:ea typeface="Cambria Math" panose="02040503050406030204" pitchFamily="18" charset="0"/>
                      </a:rPr>
                      <m:t> </m:t>
                    </m:r>
                    <m:r>
                      <a:rPr lang="es-MX" sz="2800" i="1">
                        <a:solidFill>
                          <a:schemeClr val="tx1"/>
                        </a:solidFill>
                        <a:latin typeface="Cambria Math" panose="02040503050406030204" pitchFamily="18" charset="0"/>
                        <a:ea typeface="Cambria Math" panose="02040503050406030204" pitchFamily="18" charset="0"/>
                      </a:rPr>
                      <m:t>=</m:t>
                    </m:r>
                  </m:oMath>
                </a14:m>
                <a:r>
                  <a:rPr lang="es-CL" sz="2800" dirty="0">
                    <a:solidFill>
                      <a:schemeClr val="tx1"/>
                    </a:solidFill>
                    <a:ea typeface="Cambria Math" panose="02040503050406030204" pitchFamily="18" charset="0"/>
                  </a:rPr>
                  <a:t> </a:t>
                </a:r>
                <a14:m>
                  <m:oMath xmlns:m="http://schemas.openxmlformats.org/officeDocument/2006/math">
                    <m:func>
                      <m:funcPr>
                        <m:ctrlPr>
                          <a:rPr lang="es-CL" sz="2800" i="1">
                            <a:solidFill>
                              <a:schemeClr val="tx1"/>
                            </a:solidFill>
                            <a:latin typeface="Cambria Math" panose="02040503050406030204" pitchFamily="18" charset="0"/>
                            <a:ea typeface="Cambria Math" panose="02040503050406030204" pitchFamily="18" charset="0"/>
                          </a:rPr>
                        </m:ctrlPr>
                      </m:funcPr>
                      <m:fName>
                        <m:r>
                          <m:rPr>
                            <m:nor/>
                          </m:rPr>
                          <a:rPr lang="es" sz="2800" dirty="0" smtClean="0">
                            <a:solidFill>
                              <a:schemeClr val="dk1"/>
                            </a:solidFill>
                            <a:latin typeface="Cambria Math" panose="02040503050406030204" pitchFamily="18" charset="0"/>
                            <a:ea typeface="Cambria Math" panose="02040503050406030204" pitchFamily="18" charset="0"/>
                            <a:cs typeface="Calibri"/>
                            <a:sym typeface="Calibri"/>
                          </a:rPr>
                          <m:t>arcocoseno</m:t>
                        </m:r>
                      </m:fName>
                      <m:e>
                        <m:d>
                          <m:dPr>
                            <m:ctrlPr>
                              <a:rPr lang="es-CL" sz="2800" i="1">
                                <a:solidFill>
                                  <a:schemeClr val="tx1"/>
                                </a:solidFill>
                                <a:latin typeface="Cambria Math" panose="02040503050406030204" pitchFamily="18" charset="0"/>
                                <a:ea typeface="Cambria Math" panose="02040503050406030204" pitchFamily="18" charset="0"/>
                              </a:rPr>
                            </m:ctrlPr>
                          </m:dPr>
                          <m:e>
                            <m:r>
                              <a:rPr lang="es-MX" sz="2800" i="1">
                                <a:solidFill>
                                  <a:schemeClr val="tx1"/>
                                </a:solidFill>
                                <a:latin typeface="Cambria Math" panose="02040503050406030204" pitchFamily="18" charset="0"/>
                                <a:ea typeface="Cambria Math" panose="02040503050406030204" pitchFamily="18" charset="0"/>
                              </a:rPr>
                              <m:t>−</m:t>
                            </m:r>
                            <m:f>
                              <m:fPr>
                                <m:ctrlPr>
                                  <a:rPr lang="es-CL" sz="2800" i="1">
                                    <a:solidFill>
                                      <a:schemeClr val="tx1"/>
                                    </a:solidFill>
                                    <a:latin typeface="Cambria Math" panose="02040503050406030204" pitchFamily="18" charset="0"/>
                                    <a:ea typeface="Cambria Math" panose="02040503050406030204" pitchFamily="18" charset="0"/>
                                  </a:rPr>
                                </m:ctrlPr>
                              </m:fPr>
                              <m:num>
                                <m:r>
                                  <a:rPr lang="es-MX" sz="2800">
                                    <a:solidFill>
                                      <a:schemeClr val="tx1"/>
                                    </a:solidFill>
                                    <a:latin typeface="Cambria Math" panose="02040503050406030204" pitchFamily="18" charset="0"/>
                                    <a:ea typeface="Cambria Math" panose="02040503050406030204" pitchFamily="18" charset="0"/>
                                  </a:rPr>
                                  <m:t>1</m:t>
                                </m:r>
                              </m:num>
                              <m:den>
                                <m:r>
                                  <a:rPr lang="es-MX" sz="2800">
                                    <a:solidFill>
                                      <a:schemeClr val="tx1"/>
                                    </a:solidFill>
                                    <a:latin typeface="Cambria Math" panose="02040503050406030204" pitchFamily="18" charset="0"/>
                                    <a:ea typeface="Cambria Math" panose="02040503050406030204" pitchFamily="18" charset="0"/>
                                  </a:rPr>
                                  <m:t>12</m:t>
                                </m:r>
                              </m:den>
                            </m:f>
                          </m:e>
                        </m:d>
                      </m:e>
                    </m:func>
                  </m:oMath>
                </a14:m>
                <a:endParaRPr lang="es-CL" sz="2800" dirty="0"/>
              </a:p>
              <a:p>
                <a:r>
                  <a:rPr lang="es-CL" sz="3000" dirty="0"/>
                  <a:t>				 </a:t>
                </a:r>
                <a:r>
                  <a:rPr lang="es-CL" sz="3000" dirty="0">
                    <a:solidFill>
                      <a:schemeClr val="tx1"/>
                    </a:solidFill>
                    <a:ea typeface="Cambria Math" panose="02040503050406030204" pitchFamily="18" charset="0"/>
                  </a:rPr>
                  <a:t> </a:t>
                </a:r>
                <a14:m>
                  <m:oMath xmlns:m="http://schemas.openxmlformats.org/officeDocument/2006/math">
                    <m:f>
                      <m:fPr>
                        <m:ctrlPr>
                          <a:rPr lang="es-CL" sz="3000" i="1">
                            <a:solidFill>
                              <a:schemeClr val="tx1"/>
                            </a:solidFill>
                            <a:latin typeface="Cambria Math" panose="02040503050406030204" pitchFamily="18" charset="0"/>
                            <a:ea typeface="Cambria Math" panose="02040503050406030204" pitchFamily="18" charset="0"/>
                          </a:rPr>
                        </m:ctrlPr>
                      </m:fPr>
                      <m:num>
                        <m:r>
                          <a:rPr lang="es-CL" sz="3000" i="1">
                            <a:solidFill>
                              <a:schemeClr val="tx1"/>
                            </a:solidFill>
                            <a:latin typeface="Cambria Math" panose="02040503050406030204" pitchFamily="18" charset="0"/>
                            <a:ea typeface="Cambria Math" panose="02040503050406030204" pitchFamily="18" charset="0"/>
                          </a:rPr>
                          <m:t>2</m:t>
                        </m:r>
                        <m:r>
                          <a:rPr lang="es-CL" sz="3000" i="1">
                            <a:solidFill>
                              <a:schemeClr val="tx1"/>
                            </a:solidFill>
                            <a:latin typeface="Cambria Math" panose="02040503050406030204" pitchFamily="18" charset="0"/>
                            <a:ea typeface="Cambria Math" panose="02040503050406030204" pitchFamily="18" charset="0"/>
                          </a:rPr>
                          <m:t>𝜋</m:t>
                        </m:r>
                        <m:r>
                          <a:rPr lang="es-CL" sz="3000">
                            <a:solidFill>
                              <a:schemeClr val="tx1"/>
                            </a:solidFill>
                            <a:latin typeface="Cambria Math" panose="02040503050406030204" pitchFamily="18" charset="0"/>
                            <a:ea typeface="Cambria Math" panose="02040503050406030204" pitchFamily="18" charset="0"/>
                          </a:rPr>
                          <m:t>⋅</m:t>
                        </m:r>
                        <m:r>
                          <a:rPr lang="es-MX" sz="3000" i="1">
                            <a:solidFill>
                              <a:schemeClr val="tx1"/>
                            </a:solidFill>
                            <a:latin typeface="Cambria Math" panose="02040503050406030204" pitchFamily="18" charset="0"/>
                            <a:ea typeface="Cambria Math" panose="02040503050406030204" pitchFamily="18" charset="0"/>
                          </a:rPr>
                          <m:t>𝑡</m:t>
                        </m:r>
                      </m:num>
                      <m:den>
                        <m:r>
                          <a:rPr lang="es-CL" sz="3000" i="1">
                            <a:solidFill>
                              <a:schemeClr val="tx1"/>
                            </a:solidFill>
                            <a:latin typeface="Cambria Math" panose="02040503050406030204" pitchFamily="18" charset="0"/>
                            <a:ea typeface="Cambria Math" panose="02040503050406030204" pitchFamily="18" charset="0"/>
                          </a:rPr>
                          <m:t>30</m:t>
                        </m:r>
                      </m:den>
                    </m:f>
                    <m:r>
                      <a:rPr lang="es-MX" sz="3000" b="0" i="1" smtClean="0">
                        <a:solidFill>
                          <a:schemeClr val="tx1"/>
                        </a:solidFill>
                        <a:latin typeface="Cambria Math" panose="02040503050406030204" pitchFamily="18" charset="0"/>
                        <a:ea typeface="Cambria Math" panose="02040503050406030204" pitchFamily="18" charset="0"/>
                      </a:rPr>
                      <m:t>=1,654</m:t>
                    </m:r>
                  </m:oMath>
                </a14:m>
                <a:endParaRPr lang="es-CL" sz="3000" dirty="0"/>
              </a:p>
            </p:txBody>
          </p:sp>
        </mc:Choice>
        <mc:Fallback xmlns="">
          <p:sp>
            <p:nvSpPr>
              <p:cNvPr id="2" name="TextBox 1">
                <a:extLst>
                  <a:ext uri="{FF2B5EF4-FFF2-40B4-BE49-F238E27FC236}">
                    <a16:creationId xmlns:a16="http://schemas.microsoft.com/office/drawing/2014/main" id="{2B927EFB-C98B-DD0C-5E03-EFFDA651C131}"/>
                  </a:ext>
                </a:extLst>
              </p:cNvPr>
              <p:cNvSpPr txBox="1">
                <a:spLocks noRot="1" noChangeAspect="1" noMove="1" noResize="1" noEditPoints="1" noAdjustHandles="1" noChangeArrowheads="1" noChangeShapeType="1" noTextEdit="1"/>
              </p:cNvSpPr>
              <p:nvPr/>
            </p:nvSpPr>
            <p:spPr>
              <a:xfrm>
                <a:off x="840468" y="2424323"/>
                <a:ext cx="7956089" cy="1392945"/>
              </a:xfrm>
              <a:prstGeom prst="rect">
                <a:avLst/>
              </a:prstGeom>
              <a:blipFill>
                <a:blip r:embed="rId3"/>
                <a:stretch>
                  <a:fillRect/>
                </a:stretch>
              </a:blipFill>
            </p:spPr>
            <p:txBody>
              <a:bodyPr/>
              <a:lstStyle/>
              <a:p>
                <a:r>
                  <a:rPr lang="es-CL">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2"/>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2000" b="1" dirty="0">
                <a:solidFill>
                  <a:schemeClr val="dk1"/>
                </a:solidFill>
                <a:latin typeface="Calibri"/>
                <a:ea typeface="Calibri"/>
                <a:cs typeface="Calibri"/>
                <a:sym typeface="Calibri"/>
              </a:rPr>
              <a:t>¿En qué tiempos la cabina se encuentra a 80 metros de altura?</a:t>
            </a:r>
            <a:endParaRPr sz="2000" b="1" dirty="0">
              <a:solidFill>
                <a:schemeClr val="dk1"/>
              </a:solidFill>
              <a:latin typeface="Calibri"/>
              <a:ea typeface="Calibri"/>
              <a:cs typeface="Calibri"/>
              <a:sym typeface="Calibri"/>
            </a:endParaRPr>
          </a:p>
        </p:txBody>
      </p:sp>
      <p:pic>
        <p:nvPicPr>
          <p:cNvPr id="322" name="Google Shape;322;p52"/>
          <p:cNvPicPr preferRelativeResize="0"/>
          <p:nvPr/>
        </p:nvPicPr>
        <p:blipFill>
          <a:blip r:embed="rId3">
            <a:alphaModFix/>
          </a:blip>
          <a:stretch>
            <a:fillRect/>
          </a:stretch>
        </p:blipFill>
        <p:spPr>
          <a:xfrm>
            <a:off x="560200" y="2524900"/>
            <a:ext cx="5488426" cy="2312725"/>
          </a:xfrm>
          <a:prstGeom prst="rect">
            <a:avLst/>
          </a:prstGeom>
          <a:noFill/>
          <a:ln>
            <a:noFill/>
          </a:ln>
        </p:spPr>
      </p:pic>
      <p:sp>
        <p:nvSpPr>
          <p:cNvPr id="323" name="Google Shape;323;p52"/>
          <p:cNvSpPr txBox="1"/>
          <p:nvPr/>
        </p:nvSpPr>
        <p:spPr>
          <a:xfrm>
            <a:off x="6524400" y="2795700"/>
            <a:ext cx="25269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dirty="0">
                <a:latin typeface="Calibri"/>
                <a:ea typeface="Calibri"/>
                <a:cs typeface="Calibri"/>
                <a:sym typeface="Calibri"/>
              </a:rPr>
              <a:t>Nota que si α es solución, 2π − α también lo es.</a:t>
            </a:r>
            <a:endParaRPr sz="1700" b="1" dirty="0">
              <a:latin typeface="Calibri"/>
              <a:ea typeface="Calibri"/>
              <a:cs typeface="Calibri"/>
              <a:sym typeface="Calibri"/>
            </a:endParaRPr>
          </a:p>
        </p:txBody>
      </p:sp>
      <p:sp>
        <p:nvSpPr>
          <p:cNvPr id="324" name="Google Shape;324;p52"/>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2000" b="1" dirty="0">
                <a:solidFill>
                  <a:schemeClr val="dk1"/>
                </a:solidFill>
                <a:latin typeface="Calibri"/>
                <a:ea typeface="Calibri"/>
                <a:cs typeface="Calibri"/>
                <a:sym typeface="Calibri"/>
              </a:rPr>
              <a:t>¿En qué tiempos la cabina se encuentra a 80 metros de altura?</a:t>
            </a:r>
            <a:endParaRPr sz="2000" b="1" dirty="0">
              <a:solidFill>
                <a:schemeClr val="dk1"/>
              </a:solidFill>
              <a:latin typeface="Calibri"/>
              <a:ea typeface="Calibri"/>
              <a:cs typeface="Calibri"/>
              <a:sym typeface="Calibri"/>
            </a:endParaRPr>
          </a:p>
        </p:txBody>
      </p:sp>
      <p:sp>
        <p:nvSpPr>
          <p:cNvPr id="332" name="Google Shape;332;p53"/>
          <p:cNvSpPr txBox="1"/>
          <p:nvPr/>
        </p:nvSpPr>
        <p:spPr>
          <a:xfrm>
            <a:off x="399900" y="2281625"/>
            <a:ext cx="6599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dirty="0">
                <a:latin typeface="Calibri"/>
                <a:ea typeface="Calibri"/>
                <a:cs typeface="Calibri"/>
                <a:sym typeface="Calibri"/>
              </a:rPr>
              <a:t>Luego, las soluciones están dadas por las siguientes ecuaciones:</a:t>
            </a:r>
            <a:endParaRPr sz="1700" b="1" dirty="0">
              <a:latin typeface="Calibri"/>
              <a:ea typeface="Calibri"/>
              <a:cs typeface="Calibri"/>
              <a:sym typeface="Calibri"/>
            </a:endParaRPr>
          </a:p>
        </p:txBody>
      </p:sp>
      <p:sp>
        <p:nvSpPr>
          <p:cNvPr id="333" name="Google Shape;333;p53"/>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A251F93-A119-5EE4-B710-C57BC75C1F0B}"/>
                  </a:ext>
                </a:extLst>
              </p:cNvPr>
              <p:cNvSpPr txBox="1"/>
              <p:nvPr/>
            </p:nvSpPr>
            <p:spPr>
              <a:xfrm>
                <a:off x="994729" y="2791664"/>
                <a:ext cx="3821111" cy="194271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s-CL" sz="3200" i="1" smtClean="0">
                              <a:solidFill>
                                <a:schemeClr val="tx1"/>
                              </a:solidFill>
                              <a:latin typeface="Cambria Math" panose="02040503050406030204" pitchFamily="18" charset="0"/>
                              <a:ea typeface="Cambria Math" panose="02040503050406030204" pitchFamily="18" charset="0"/>
                            </a:rPr>
                          </m:ctrlPr>
                        </m:fPr>
                        <m:num>
                          <m:r>
                            <a:rPr lang="es-CL" sz="3200" i="1">
                              <a:solidFill>
                                <a:schemeClr val="tx1"/>
                              </a:solidFill>
                              <a:latin typeface="Cambria Math" panose="02040503050406030204" pitchFamily="18" charset="0"/>
                              <a:ea typeface="Cambria Math" panose="02040503050406030204" pitchFamily="18" charset="0"/>
                            </a:rPr>
                            <m:t>2</m:t>
                          </m:r>
                          <m:r>
                            <a:rPr lang="es-CL" sz="3200" i="1">
                              <a:solidFill>
                                <a:schemeClr val="tx1"/>
                              </a:solidFill>
                              <a:latin typeface="Cambria Math" panose="02040503050406030204" pitchFamily="18" charset="0"/>
                              <a:ea typeface="Cambria Math" panose="02040503050406030204" pitchFamily="18" charset="0"/>
                            </a:rPr>
                            <m:t>𝜋</m:t>
                          </m:r>
                          <m:r>
                            <a:rPr lang="es-CL" sz="3200">
                              <a:solidFill>
                                <a:schemeClr val="tx1"/>
                              </a:solidFill>
                              <a:latin typeface="Cambria Math" panose="02040503050406030204" pitchFamily="18" charset="0"/>
                              <a:ea typeface="Cambria Math" panose="02040503050406030204" pitchFamily="18" charset="0"/>
                            </a:rPr>
                            <m:t>⋅</m:t>
                          </m:r>
                          <m:r>
                            <a:rPr lang="es-MX" sz="3200" i="1">
                              <a:solidFill>
                                <a:schemeClr val="tx1"/>
                              </a:solidFill>
                              <a:latin typeface="Cambria Math" panose="02040503050406030204" pitchFamily="18" charset="0"/>
                              <a:ea typeface="Cambria Math" panose="02040503050406030204" pitchFamily="18" charset="0"/>
                            </a:rPr>
                            <m:t>𝑡</m:t>
                          </m:r>
                        </m:num>
                        <m:den>
                          <m:r>
                            <a:rPr lang="es-CL" sz="3200" i="1">
                              <a:solidFill>
                                <a:schemeClr val="tx1"/>
                              </a:solidFill>
                              <a:latin typeface="Cambria Math" panose="02040503050406030204" pitchFamily="18" charset="0"/>
                              <a:ea typeface="Cambria Math" panose="02040503050406030204" pitchFamily="18" charset="0"/>
                            </a:rPr>
                            <m:t>30</m:t>
                          </m:r>
                        </m:den>
                      </m:f>
                      <m:r>
                        <a:rPr lang="es-MX" sz="3200" b="0" i="1" smtClean="0">
                          <a:solidFill>
                            <a:schemeClr val="tx1"/>
                          </a:solidFill>
                          <a:latin typeface="Cambria Math" panose="02040503050406030204" pitchFamily="18" charset="0"/>
                          <a:ea typeface="Cambria Math" panose="02040503050406030204" pitchFamily="18" charset="0"/>
                        </a:rPr>
                        <m:t>=1,654</m:t>
                      </m:r>
                    </m:oMath>
                  </m:oMathPara>
                </a14:m>
                <a:endParaRPr lang="es-CL" sz="3200" dirty="0"/>
              </a:p>
              <a:p>
                <a:pPr/>
                <a14:m>
                  <m:oMathPara xmlns:m="http://schemas.openxmlformats.org/officeDocument/2006/math">
                    <m:oMathParaPr>
                      <m:jc m:val="left"/>
                    </m:oMathParaPr>
                    <m:oMath xmlns:m="http://schemas.openxmlformats.org/officeDocument/2006/math">
                      <m:f>
                        <m:fPr>
                          <m:ctrlPr>
                            <a:rPr lang="es-CL" sz="3200" i="1" smtClean="0">
                              <a:solidFill>
                                <a:schemeClr val="tx1"/>
                              </a:solidFill>
                              <a:latin typeface="Cambria Math" panose="02040503050406030204" pitchFamily="18" charset="0"/>
                              <a:ea typeface="Cambria Math" panose="02040503050406030204" pitchFamily="18" charset="0"/>
                            </a:rPr>
                          </m:ctrlPr>
                        </m:fPr>
                        <m:num>
                          <m:r>
                            <a:rPr lang="es-CL" sz="3200" i="1">
                              <a:solidFill>
                                <a:schemeClr val="tx1"/>
                              </a:solidFill>
                              <a:latin typeface="Cambria Math" panose="02040503050406030204" pitchFamily="18" charset="0"/>
                              <a:ea typeface="Cambria Math" panose="02040503050406030204" pitchFamily="18" charset="0"/>
                            </a:rPr>
                            <m:t>2</m:t>
                          </m:r>
                          <m:r>
                            <a:rPr lang="es-CL" sz="3200" i="1">
                              <a:solidFill>
                                <a:schemeClr val="tx1"/>
                              </a:solidFill>
                              <a:latin typeface="Cambria Math" panose="02040503050406030204" pitchFamily="18" charset="0"/>
                              <a:ea typeface="Cambria Math" panose="02040503050406030204" pitchFamily="18" charset="0"/>
                            </a:rPr>
                            <m:t>𝜋</m:t>
                          </m:r>
                          <m:r>
                            <a:rPr lang="es-CL" sz="3200">
                              <a:solidFill>
                                <a:schemeClr val="tx1"/>
                              </a:solidFill>
                              <a:latin typeface="Cambria Math" panose="02040503050406030204" pitchFamily="18" charset="0"/>
                              <a:ea typeface="Cambria Math" panose="02040503050406030204" pitchFamily="18" charset="0"/>
                            </a:rPr>
                            <m:t>⋅</m:t>
                          </m:r>
                          <m:r>
                            <a:rPr lang="es-MX" sz="3200" i="1">
                              <a:solidFill>
                                <a:schemeClr val="tx1"/>
                              </a:solidFill>
                              <a:latin typeface="Cambria Math" panose="02040503050406030204" pitchFamily="18" charset="0"/>
                              <a:ea typeface="Cambria Math" panose="02040503050406030204" pitchFamily="18" charset="0"/>
                            </a:rPr>
                            <m:t>𝑡</m:t>
                          </m:r>
                        </m:num>
                        <m:den>
                          <m:r>
                            <a:rPr lang="es-CL" sz="3200" i="1">
                              <a:solidFill>
                                <a:schemeClr val="tx1"/>
                              </a:solidFill>
                              <a:latin typeface="Cambria Math" panose="02040503050406030204" pitchFamily="18" charset="0"/>
                              <a:ea typeface="Cambria Math" panose="02040503050406030204" pitchFamily="18" charset="0"/>
                            </a:rPr>
                            <m:t>30</m:t>
                          </m:r>
                        </m:den>
                      </m:f>
                      <m:r>
                        <a:rPr lang="es-MX" sz="3200" b="0" i="1" smtClean="0">
                          <a:solidFill>
                            <a:schemeClr val="tx1"/>
                          </a:solidFill>
                          <a:latin typeface="Cambria Math" panose="02040503050406030204" pitchFamily="18" charset="0"/>
                          <a:ea typeface="Cambria Math" panose="02040503050406030204" pitchFamily="18" charset="0"/>
                        </a:rPr>
                        <m:t>=2</m:t>
                      </m:r>
                      <m:r>
                        <a:rPr lang="es-MX" sz="3200" b="0" i="1" smtClean="0">
                          <a:solidFill>
                            <a:schemeClr val="tx1"/>
                          </a:solidFill>
                          <a:latin typeface="Cambria Math" panose="02040503050406030204" pitchFamily="18" charset="0"/>
                          <a:ea typeface="Cambria Math" panose="02040503050406030204" pitchFamily="18" charset="0"/>
                        </a:rPr>
                        <m:t>𝜋</m:t>
                      </m:r>
                      <m:r>
                        <a:rPr lang="es-MX" sz="3200" b="0" i="1" smtClean="0">
                          <a:solidFill>
                            <a:schemeClr val="tx1"/>
                          </a:solidFill>
                          <a:latin typeface="Cambria Math" panose="02040503050406030204" pitchFamily="18" charset="0"/>
                          <a:ea typeface="Cambria Math" panose="02040503050406030204" pitchFamily="18" charset="0"/>
                        </a:rPr>
                        <m:t>−1,654</m:t>
                      </m:r>
                    </m:oMath>
                  </m:oMathPara>
                </a14:m>
                <a:endParaRPr lang="es-CL" sz="3200" dirty="0"/>
              </a:p>
            </p:txBody>
          </p:sp>
        </mc:Choice>
        <mc:Fallback>
          <p:sp>
            <p:nvSpPr>
              <p:cNvPr id="2" name="TextBox 1">
                <a:extLst>
                  <a:ext uri="{FF2B5EF4-FFF2-40B4-BE49-F238E27FC236}">
                    <a16:creationId xmlns:a16="http://schemas.microsoft.com/office/drawing/2014/main" id="{BA251F93-A119-5EE4-B710-C57BC75C1F0B}"/>
                  </a:ext>
                </a:extLst>
              </p:cNvPr>
              <p:cNvSpPr txBox="1">
                <a:spLocks noRot="1" noChangeAspect="1" noMove="1" noResize="1" noEditPoints="1" noAdjustHandles="1" noChangeArrowheads="1" noChangeShapeType="1" noTextEdit="1"/>
              </p:cNvSpPr>
              <p:nvPr/>
            </p:nvSpPr>
            <p:spPr>
              <a:xfrm>
                <a:off x="994729" y="2791664"/>
                <a:ext cx="3821111" cy="1942711"/>
              </a:xfrm>
              <a:prstGeom prst="rect">
                <a:avLst/>
              </a:prstGeom>
              <a:blipFill>
                <a:blip r:embed="rId3"/>
                <a:stretch>
                  <a:fillRect/>
                </a:stretch>
              </a:blipFill>
            </p:spPr>
            <p:txBody>
              <a:bodyPr/>
              <a:lstStyle/>
              <a:p>
                <a:r>
                  <a:rPr lang="es-CL">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4"/>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2000" b="1" dirty="0">
                <a:solidFill>
                  <a:schemeClr val="dk1"/>
                </a:solidFill>
                <a:latin typeface="Calibri"/>
                <a:ea typeface="Calibri"/>
                <a:cs typeface="Calibri"/>
                <a:sym typeface="Calibri"/>
              </a:rPr>
              <a:t>¿En qué tiempos la cabina se encuentra a 80 metros de altura?</a:t>
            </a:r>
            <a:endParaRPr sz="2000" b="1" dirty="0">
              <a:solidFill>
                <a:schemeClr val="dk1"/>
              </a:solidFill>
              <a:latin typeface="Calibri"/>
              <a:ea typeface="Calibri"/>
              <a:cs typeface="Calibri"/>
              <a:sym typeface="Calibri"/>
            </a:endParaRPr>
          </a:p>
        </p:txBody>
      </p:sp>
      <p:sp>
        <p:nvSpPr>
          <p:cNvPr id="341" name="Google Shape;341;p54"/>
          <p:cNvSpPr txBox="1"/>
          <p:nvPr/>
        </p:nvSpPr>
        <p:spPr>
          <a:xfrm>
            <a:off x="399900" y="2301111"/>
            <a:ext cx="6599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dirty="0">
                <a:latin typeface="Calibri"/>
                <a:ea typeface="Calibri"/>
                <a:cs typeface="Calibri"/>
                <a:sym typeface="Calibri"/>
              </a:rPr>
              <a:t>Luego, las soluciones están dadas por las siguientes ecuaciones:</a:t>
            </a:r>
            <a:endParaRPr sz="1700" b="1" dirty="0">
              <a:latin typeface="Calibri"/>
              <a:ea typeface="Calibri"/>
              <a:cs typeface="Calibri"/>
              <a:sym typeface="Calibri"/>
            </a:endParaRPr>
          </a:p>
        </p:txBody>
      </p:sp>
      <p:sp>
        <p:nvSpPr>
          <p:cNvPr id="344" name="Google Shape;344;p54"/>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B8F6652-EEEF-74FE-518B-20E2CFF5C16D}"/>
                  </a:ext>
                </a:extLst>
              </p:cNvPr>
              <p:cNvSpPr txBox="1"/>
              <p:nvPr/>
            </p:nvSpPr>
            <p:spPr>
              <a:xfrm>
                <a:off x="1055653" y="2890651"/>
                <a:ext cx="7179273" cy="1753429"/>
              </a:xfrm>
              <a:prstGeom prst="rect">
                <a:avLst/>
              </a:prstGeom>
              <a:noFill/>
            </p:spPr>
            <p:txBody>
              <a:bodyPr wrap="none" rtlCol="0">
                <a:spAutoFit/>
              </a:bodyPr>
              <a:lstStyle/>
              <a:p>
                <a14:m>
                  <m:oMath xmlns:m="http://schemas.openxmlformats.org/officeDocument/2006/math">
                    <m:f>
                      <m:fPr>
                        <m:ctrlPr>
                          <a:rPr lang="es-CL" sz="3800" i="1" smtClean="0">
                            <a:solidFill>
                              <a:schemeClr val="tx1"/>
                            </a:solidFill>
                            <a:latin typeface="Cambria Math" panose="02040503050406030204" pitchFamily="18" charset="0"/>
                            <a:ea typeface="Cambria Math" panose="02040503050406030204" pitchFamily="18" charset="0"/>
                          </a:rPr>
                        </m:ctrlPr>
                      </m:fPr>
                      <m:num>
                        <m:r>
                          <a:rPr lang="es-CL" sz="3800" i="1">
                            <a:solidFill>
                              <a:schemeClr val="tx1"/>
                            </a:solidFill>
                            <a:latin typeface="Cambria Math" panose="02040503050406030204" pitchFamily="18" charset="0"/>
                            <a:ea typeface="Cambria Math" panose="02040503050406030204" pitchFamily="18" charset="0"/>
                          </a:rPr>
                          <m:t>2</m:t>
                        </m:r>
                        <m:r>
                          <a:rPr lang="es-CL" sz="3800" i="1">
                            <a:solidFill>
                              <a:schemeClr val="tx1"/>
                            </a:solidFill>
                            <a:latin typeface="Cambria Math" panose="02040503050406030204" pitchFamily="18" charset="0"/>
                            <a:ea typeface="Cambria Math" panose="02040503050406030204" pitchFamily="18" charset="0"/>
                          </a:rPr>
                          <m:t>𝜋</m:t>
                        </m:r>
                        <m:r>
                          <a:rPr lang="es-CL" sz="3800">
                            <a:solidFill>
                              <a:schemeClr val="tx1"/>
                            </a:solidFill>
                            <a:latin typeface="Cambria Math" panose="02040503050406030204" pitchFamily="18" charset="0"/>
                            <a:ea typeface="Cambria Math" panose="02040503050406030204" pitchFamily="18" charset="0"/>
                          </a:rPr>
                          <m:t>⋅</m:t>
                        </m:r>
                        <m:r>
                          <a:rPr lang="es-MX" sz="3800" i="1">
                            <a:solidFill>
                              <a:schemeClr val="tx1"/>
                            </a:solidFill>
                            <a:latin typeface="Cambria Math" panose="02040503050406030204" pitchFamily="18" charset="0"/>
                            <a:ea typeface="Cambria Math" panose="02040503050406030204" pitchFamily="18" charset="0"/>
                          </a:rPr>
                          <m:t>𝑡</m:t>
                        </m:r>
                      </m:num>
                      <m:den>
                        <m:r>
                          <a:rPr lang="es-CL" sz="3800" i="1">
                            <a:solidFill>
                              <a:schemeClr val="tx1"/>
                            </a:solidFill>
                            <a:latin typeface="Cambria Math" panose="02040503050406030204" pitchFamily="18" charset="0"/>
                            <a:ea typeface="Cambria Math" panose="02040503050406030204" pitchFamily="18" charset="0"/>
                          </a:rPr>
                          <m:t>30</m:t>
                        </m:r>
                      </m:den>
                    </m:f>
                    <m:r>
                      <a:rPr lang="es-MX" sz="3800" b="0" i="1" smtClean="0">
                        <a:solidFill>
                          <a:schemeClr val="tx1"/>
                        </a:solidFill>
                        <a:latin typeface="Cambria Math" panose="02040503050406030204" pitchFamily="18" charset="0"/>
                        <a:ea typeface="Cambria Math" panose="02040503050406030204" pitchFamily="18" charset="0"/>
                      </a:rPr>
                      <m:t>=1,654</m:t>
                    </m:r>
                  </m:oMath>
                </a14:m>
                <a:r>
                  <a:rPr lang="es-CL" sz="3800" dirty="0"/>
                  <a:t>          </a:t>
                </a:r>
                <a14:m>
                  <m:oMath xmlns:m="http://schemas.openxmlformats.org/officeDocument/2006/math">
                    <m:r>
                      <a:rPr lang="es-CL" sz="3800" dirty="0" smtClean="0">
                        <a:latin typeface="Cambria Math" panose="02040503050406030204" pitchFamily="18" charset="0"/>
                      </a:rPr>
                      <m:t>→</m:t>
                    </m:r>
                  </m:oMath>
                </a14:m>
                <a:r>
                  <a:rPr lang="es-CL" sz="3800" dirty="0"/>
                  <a:t> </a:t>
                </a:r>
                <a14:m>
                  <m:oMath xmlns:m="http://schemas.openxmlformats.org/officeDocument/2006/math">
                    <m:r>
                      <a:rPr lang="es-MX" sz="3800" b="0" i="1" dirty="0" smtClean="0">
                        <a:latin typeface="Cambria Math" panose="02040503050406030204" pitchFamily="18" charset="0"/>
                      </a:rPr>
                      <m:t>𝑡</m:t>
                    </m:r>
                    <m:r>
                      <a:rPr lang="es-MX" sz="3800" b="0" i="1" dirty="0" smtClean="0">
                        <a:latin typeface="Cambria Math" panose="02040503050406030204" pitchFamily="18" charset="0"/>
                      </a:rPr>
                      <m:t>=7,9</m:t>
                    </m:r>
                  </m:oMath>
                </a14:m>
                <a:r>
                  <a:rPr lang="es-CL" sz="3800" dirty="0"/>
                  <a:t> min</a:t>
                </a:r>
              </a:p>
              <a:p>
                <a14:m>
                  <m:oMath xmlns:m="http://schemas.openxmlformats.org/officeDocument/2006/math">
                    <m:f>
                      <m:fPr>
                        <m:ctrlPr>
                          <a:rPr lang="es-CL" sz="3800" i="1" smtClean="0">
                            <a:solidFill>
                              <a:schemeClr val="tx1"/>
                            </a:solidFill>
                            <a:latin typeface="Cambria Math" panose="02040503050406030204" pitchFamily="18" charset="0"/>
                            <a:ea typeface="Cambria Math" panose="02040503050406030204" pitchFamily="18" charset="0"/>
                          </a:rPr>
                        </m:ctrlPr>
                      </m:fPr>
                      <m:num>
                        <m:r>
                          <a:rPr lang="es-CL" sz="3800" i="1">
                            <a:solidFill>
                              <a:schemeClr val="tx1"/>
                            </a:solidFill>
                            <a:latin typeface="Cambria Math" panose="02040503050406030204" pitchFamily="18" charset="0"/>
                            <a:ea typeface="Cambria Math" panose="02040503050406030204" pitchFamily="18" charset="0"/>
                          </a:rPr>
                          <m:t>2</m:t>
                        </m:r>
                        <m:r>
                          <a:rPr lang="es-CL" sz="3800" i="1">
                            <a:solidFill>
                              <a:schemeClr val="tx1"/>
                            </a:solidFill>
                            <a:latin typeface="Cambria Math" panose="02040503050406030204" pitchFamily="18" charset="0"/>
                            <a:ea typeface="Cambria Math" panose="02040503050406030204" pitchFamily="18" charset="0"/>
                          </a:rPr>
                          <m:t>𝜋</m:t>
                        </m:r>
                        <m:r>
                          <a:rPr lang="es-CL" sz="3800">
                            <a:solidFill>
                              <a:schemeClr val="tx1"/>
                            </a:solidFill>
                            <a:latin typeface="Cambria Math" panose="02040503050406030204" pitchFamily="18" charset="0"/>
                            <a:ea typeface="Cambria Math" panose="02040503050406030204" pitchFamily="18" charset="0"/>
                          </a:rPr>
                          <m:t>⋅</m:t>
                        </m:r>
                        <m:r>
                          <a:rPr lang="es-MX" sz="3800" i="1">
                            <a:solidFill>
                              <a:schemeClr val="tx1"/>
                            </a:solidFill>
                            <a:latin typeface="Cambria Math" panose="02040503050406030204" pitchFamily="18" charset="0"/>
                            <a:ea typeface="Cambria Math" panose="02040503050406030204" pitchFamily="18" charset="0"/>
                          </a:rPr>
                          <m:t>𝑡</m:t>
                        </m:r>
                      </m:num>
                      <m:den>
                        <m:r>
                          <a:rPr lang="es-CL" sz="3800" i="1">
                            <a:solidFill>
                              <a:schemeClr val="tx1"/>
                            </a:solidFill>
                            <a:latin typeface="Cambria Math" panose="02040503050406030204" pitchFamily="18" charset="0"/>
                            <a:ea typeface="Cambria Math" panose="02040503050406030204" pitchFamily="18" charset="0"/>
                          </a:rPr>
                          <m:t>30</m:t>
                        </m:r>
                      </m:den>
                    </m:f>
                    <m:r>
                      <a:rPr lang="es-MX" sz="3800" b="0" i="1" smtClean="0">
                        <a:solidFill>
                          <a:schemeClr val="tx1"/>
                        </a:solidFill>
                        <a:latin typeface="Cambria Math" panose="02040503050406030204" pitchFamily="18" charset="0"/>
                        <a:ea typeface="Cambria Math" panose="02040503050406030204" pitchFamily="18" charset="0"/>
                      </a:rPr>
                      <m:t>=2</m:t>
                    </m:r>
                    <m:r>
                      <a:rPr lang="es-MX" sz="3800" b="0" i="1" smtClean="0">
                        <a:solidFill>
                          <a:schemeClr val="tx1"/>
                        </a:solidFill>
                        <a:latin typeface="Cambria Math" panose="02040503050406030204" pitchFamily="18" charset="0"/>
                        <a:ea typeface="Cambria Math" panose="02040503050406030204" pitchFamily="18" charset="0"/>
                      </a:rPr>
                      <m:t>𝜋</m:t>
                    </m:r>
                    <m:r>
                      <a:rPr lang="es-MX" sz="3800" b="0" i="1" smtClean="0">
                        <a:solidFill>
                          <a:schemeClr val="tx1"/>
                        </a:solidFill>
                        <a:latin typeface="Cambria Math" panose="02040503050406030204" pitchFamily="18" charset="0"/>
                        <a:ea typeface="Cambria Math" panose="02040503050406030204" pitchFamily="18" charset="0"/>
                      </a:rPr>
                      <m:t>−1,654 </m:t>
                    </m:r>
                    <m:r>
                      <a:rPr lang="es-CL" sz="3800" dirty="0">
                        <a:latin typeface="Cambria Math" panose="02040503050406030204" pitchFamily="18" charset="0"/>
                      </a:rPr>
                      <m:t>→</m:t>
                    </m:r>
                    <m:r>
                      <a:rPr lang="es-MX" sz="3800" b="0" i="1" dirty="0" smtClean="0">
                        <a:latin typeface="Cambria Math" panose="02040503050406030204" pitchFamily="18" charset="0"/>
                      </a:rPr>
                      <m:t>𝑡</m:t>
                    </m:r>
                    <m:r>
                      <a:rPr lang="es-MX" sz="3800" b="0" i="0" dirty="0" smtClean="0">
                        <a:latin typeface="Cambria Math" panose="02040503050406030204" pitchFamily="18" charset="0"/>
                      </a:rPr>
                      <m:t>=22,1</m:t>
                    </m:r>
                  </m:oMath>
                </a14:m>
                <a:r>
                  <a:rPr lang="es-CL" sz="3800" dirty="0"/>
                  <a:t>min</a:t>
                </a:r>
              </a:p>
            </p:txBody>
          </p:sp>
        </mc:Choice>
        <mc:Fallback xmlns="">
          <p:sp>
            <p:nvSpPr>
              <p:cNvPr id="2" name="TextBox 1">
                <a:extLst>
                  <a:ext uri="{FF2B5EF4-FFF2-40B4-BE49-F238E27FC236}">
                    <a16:creationId xmlns:a16="http://schemas.microsoft.com/office/drawing/2014/main" id="{0B8F6652-EEEF-74FE-518B-20E2CFF5C16D}"/>
                  </a:ext>
                </a:extLst>
              </p:cNvPr>
              <p:cNvSpPr txBox="1">
                <a:spLocks noRot="1" noChangeAspect="1" noMove="1" noResize="1" noEditPoints="1" noAdjustHandles="1" noChangeArrowheads="1" noChangeShapeType="1" noTextEdit="1"/>
              </p:cNvSpPr>
              <p:nvPr/>
            </p:nvSpPr>
            <p:spPr>
              <a:xfrm>
                <a:off x="1055653" y="2890651"/>
                <a:ext cx="7179273" cy="1753429"/>
              </a:xfrm>
              <a:prstGeom prst="rect">
                <a:avLst/>
              </a:prstGeom>
              <a:blipFill>
                <a:blip r:embed="rId3"/>
                <a:stretch>
                  <a:fillRect r="-1783" b="-5208"/>
                </a:stretch>
              </a:blipFill>
            </p:spPr>
            <p:txBody>
              <a:bodyPr/>
              <a:lstStyle/>
              <a:p>
                <a:r>
                  <a:rPr lang="es-CL">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2216850" y="2011200"/>
            <a:ext cx="4710300" cy="1249030"/>
          </a:xfrm>
          <a:prstGeom prst="rect">
            <a:avLst/>
          </a:prstGeom>
          <a:noFill/>
          <a:ln>
            <a:noFill/>
          </a:ln>
        </p:spPr>
        <p:txBody>
          <a:bodyPr spcFirstLastPara="1" wrap="square" lIns="68575" tIns="34275" rIns="68575" bIns="34275" anchor="t" anchorCtr="0">
            <a:spAutoFit/>
          </a:bodyPr>
          <a:lstStyle/>
          <a:p>
            <a:pPr marL="457200" marR="0" lvl="0" indent="-355600" algn="just" rtl="0">
              <a:lnSpc>
                <a:spcPct val="100000"/>
              </a:lnSpc>
              <a:spcBef>
                <a:spcPts val="1000"/>
              </a:spcBef>
              <a:spcAft>
                <a:spcPts val="0"/>
              </a:spcAft>
              <a:buClr>
                <a:srgbClr val="000000"/>
              </a:buClr>
              <a:buSzPts val="2000"/>
              <a:buFont typeface="Calibri"/>
              <a:buChar char="●"/>
            </a:pPr>
            <a:r>
              <a:rPr lang="es" sz="2000" dirty="0">
                <a:latin typeface="Calibri"/>
                <a:ea typeface="Calibri"/>
                <a:cs typeface="Calibri"/>
                <a:sym typeface="Calibri"/>
              </a:rPr>
              <a:t>¿Cómo funciona la rueda London Eye? </a:t>
            </a:r>
            <a:endParaRPr sz="2000" dirty="0">
              <a:latin typeface="Calibri"/>
              <a:ea typeface="Calibri"/>
              <a:cs typeface="Calibri"/>
              <a:sym typeface="Calibri"/>
            </a:endParaRPr>
          </a:p>
          <a:p>
            <a:pPr marL="457200" marR="0" lvl="0" indent="-355600" algn="just" rtl="0">
              <a:lnSpc>
                <a:spcPct val="100000"/>
              </a:lnSpc>
              <a:spcBef>
                <a:spcPts val="1000"/>
              </a:spcBef>
              <a:spcAft>
                <a:spcPts val="0"/>
              </a:spcAft>
              <a:buClr>
                <a:srgbClr val="000000"/>
              </a:buClr>
              <a:buSzPts val="2000"/>
              <a:buFont typeface="Calibri"/>
              <a:buChar char="●"/>
            </a:pPr>
            <a:r>
              <a:rPr lang="es" sz="2000" dirty="0">
                <a:latin typeface="Calibri"/>
                <a:ea typeface="Calibri"/>
                <a:cs typeface="Calibri"/>
                <a:sym typeface="Calibri"/>
              </a:rPr>
              <a:t>¿Cuál es su altura? ¿Cuánto tiempo tarda en dar una vuelta completa? </a:t>
            </a:r>
            <a:endParaRPr sz="2000" dirty="0">
              <a:latin typeface="Calibri"/>
              <a:ea typeface="Calibri"/>
              <a:cs typeface="Calibri"/>
              <a:sym typeface="Calibri"/>
            </a:endParaRPr>
          </a:p>
        </p:txBody>
      </p:sp>
      <p:sp>
        <p:nvSpPr>
          <p:cNvPr id="140" name="Google Shape;140;p28"/>
          <p:cNvSpPr txBox="1"/>
          <p:nvPr/>
        </p:nvSpPr>
        <p:spPr>
          <a:xfrm>
            <a:off x="634169" y="855625"/>
            <a:ext cx="6616738"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 partir de la infografía, respondamos:</a:t>
            </a:r>
            <a:endParaRPr sz="3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5" name="Google Shape;355;p55"/>
          <p:cNvSpPr/>
          <p:nvPr/>
        </p:nvSpPr>
        <p:spPr>
          <a:xfrm>
            <a:off x="399900" y="1251150"/>
            <a:ext cx="8344200" cy="1001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Responde las siguientes preguntas e interpreta los resultados: </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2000" b="1" dirty="0">
                <a:solidFill>
                  <a:schemeClr val="dk1"/>
                </a:solidFill>
                <a:latin typeface="Calibri"/>
                <a:ea typeface="Calibri"/>
                <a:cs typeface="Calibri"/>
                <a:sym typeface="Calibri"/>
              </a:rPr>
              <a:t>¿En qué tiempos la cabina se encuentra a 80 metros de altura?</a:t>
            </a:r>
            <a:endParaRPr sz="2000" b="1" dirty="0">
              <a:solidFill>
                <a:schemeClr val="dk1"/>
              </a:solidFill>
              <a:latin typeface="Calibri"/>
              <a:ea typeface="Calibri"/>
              <a:cs typeface="Calibri"/>
              <a:sym typeface="Calibri"/>
            </a:endParaRPr>
          </a:p>
        </p:txBody>
      </p:sp>
      <p:sp>
        <p:nvSpPr>
          <p:cNvPr id="363" name="Google Shape;363;p55"/>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pic>
        <p:nvPicPr>
          <p:cNvPr id="5122" name="Picture 2">
            <a:extLst>
              <a:ext uri="{FF2B5EF4-FFF2-40B4-BE49-F238E27FC236}">
                <a16:creationId xmlns:a16="http://schemas.microsoft.com/office/drawing/2014/main" id="{6147DD85-65EA-3AAE-7CE8-791AE939E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943" y="2329104"/>
            <a:ext cx="3198113" cy="2579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6"/>
          <p:cNvSpPr txBox="1"/>
          <p:nvPr/>
        </p:nvSpPr>
        <p:spPr>
          <a:xfrm>
            <a:off x="551379" y="1146473"/>
            <a:ext cx="7761300" cy="1608102"/>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Las funciones trigonométricas permiten modelar </a:t>
            </a:r>
            <a:r>
              <a:rPr lang="es" sz="2000" b="1" dirty="0">
                <a:solidFill>
                  <a:srgbClr val="D65664"/>
                </a:solidFill>
                <a:latin typeface="Calibri"/>
                <a:ea typeface="Calibri"/>
                <a:cs typeface="Calibri"/>
                <a:sym typeface="Calibri"/>
              </a:rPr>
              <a:t>fenómenos oscilatorios</a:t>
            </a:r>
            <a:r>
              <a:rPr lang="es" sz="2000" dirty="0">
                <a:solidFill>
                  <a:schemeClr val="dk1"/>
                </a:solidFill>
                <a:latin typeface="Calibri"/>
                <a:ea typeface="Calibri"/>
                <a:cs typeface="Calibri"/>
                <a:sym typeface="Calibri"/>
              </a:rPr>
              <a:t> como el movimiento de las mareas, el comportamiento de péndulos y resortes o la descripción de señales eléctricas de naturaleza periódica. En esta actividad se utilizaron para modelar un movimiento circular.</a:t>
            </a:r>
            <a:endParaRPr sz="2000" dirty="0">
              <a:solidFill>
                <a:schemeClr val="dk1"/>
              </a:solidFill>
              <a:latin typeface="Calibri"/>
              <a:ea typeface="Calibri"/>
              <a:cs typeface="Calibri"/>
              <a:sym typeface="Calibri"/>
            </a:endParaRPr>
          </a:p>
        </p:txBody>
      </p:sp>
      <p:sp>
        <p:nvSpPr>
          <p:cNvPr id="370" name="Google Shape;370;p56"/>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pic>
        <p:nvPicPr>
          <p:cNvPr id="371" name="Google Shape;371;p56"/>
          <p:cNvPicPr preferRelativeResize="0"/>
          <p:nvPr/>
        </p:nvPicPr>
        <p:blipFill>
          <a:blip r:embed="rId3">
            <a:alphaModFix/>
          </a:blip>
          <a:stretch>
            <a:fillRect/>
          </a:stretch>
        </p:blipFill>
        <p:spPr>
          <a:xfrm>
            <a:off x="951143" y="2754575"/>
            <a:ext cx="6961772" cy="2083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p:nvPr/>
        </p:nvSpPr>
        <p:spPr>
          <a:xfrm>
            <a:off x="691350" y="1133099"/>
            <a:ext cx="7761300" cy="1608102"/>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 diferencia de lo que suele ocurrir con las ecuaciones lineales o cuadráticas, las ecuaciones trigonométricas suelen admitir </a:t>
            </a:r>
            <a:r>
              <a:rPr lang="es" sz="2000" b="1" dirty="0">
                <a:solidFill>
                  <a:srgbClr val="D65664"/>
                </a:solidFill>
                <a:latin typeface="Calibri"/>
                <a:ea typeface="Calibri"/>
                <a:cs typeface="Calibri"/>
                <a:sym typeface="Calibri"/>
              </a:rPr>
              <a:t>infinitas soluciones</a:t>
            </a:r>
            <a:r>
              <a:rPr lang="es" sz="2000" dirty="0">
                <a:solidFill>
                  <a:schemeClr val="dk1"/>
                </a:solidFill>
                <a:latin typeface="Calibri"/>
                <a:ea typeface="Calibri"/>
                <a:cs typeface="Calibri"/>
                <a:sym typeface="Calibri"/>
              </a:rPr>
              <a:t>. Esto se debe a que este tipo de funciones modelan patrones cíclicos, por lo que las soluciones se repiten en intervalos de periodos constantes.</a:t>
            </a:r>
            <a:endParaRPr sz="2000" dirty="0">
              <a:solidFill>
                <a:schemeClr val="dk1"/>
              </a:solidFill>
              <a:latin typeface="Calibri"/>
              <a:ea typeface="Calibri"/>
              <a:cs typeface="Calibri"/>
              <a:sym typeface="Calibri"/>
            </a:endParaRPr>
          </a:p>
        </p:txBody>
      </p:sp>
      <p:sp>
        <p:nvSpPr>
          <p:cNvPr id="377" name="Google Shape;377;p57"/>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pic>
        <p:nvPicPr>
          <p:cNvPr id="379" name="Google Shape;379;p57"/>
          <p:cNvPicPr preferRelativeResize="0"/>
          <p:nvPr/>
        </p:nvPicPr>
        <p:blipFill rotWithShape="1">
          <a:blip r:embed="rId3">
            <a:alphaModFix/>
          </a:blip>
          <a:srcRect l="6349" t="8223" b="8198"/>
          <a:stretch/>
        </p:blipFill>
        <p:spPr>
          <a:xfrm>
            <a:off x="1340700" y="2647425"/>
            <a:ext cx="3910927" cy="2207726"/>
          </a:xfrm>
          <a:prstGeom prst="rect">
            <a:avLst/>
          </a:prstGeom>
          <a:noFill/>
          <a:ln>
            <a:no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9DF1642-0E45-7A0B-47E2-18B578AE50F1}"/>
                  </a:ext>
                </a:extLst>
              </p:cNvPr>
              <p:cNvSpPr txBox="1"/>
              <p:nvPr/>
            </p:nvSpPr>
            <p:spPr>
              <a:xfrm>
                <a:off x="5424380" y="3313456"/>
                <a:ext cx="2378920"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s-MX" sz="3000" dirty="0" smtClean="0">
                          <a:latin typeface="Cambria Math" panose="02040503050406030204" pitchFamily="18" charset="0"/>
                          <a:ea typeface="Cambria Math" panose="02040503050406030204" pitchFamily="18" charset="0"/>
                        </a:rPr>
                        <m:t>sen</m:t>
                      </m:r>
                      <m:d>
                        <m:dPr>
                          <m:ctrlPr>
                            <a:rPr lang="es-MX" sz="3000" b="0" i="1" smtClean="0">
                              <a:latin typeface="Cambria Math" panose="02040503050406030204" pitchFamily="18" charset="0"/>
                              <a:ea typeface="Cambria Math" panose="02040503050406030204" pitchFamily="18" charset="0"/>
                            </a:rPr>
                          </m:ctrlPr>
                        </m:dPr>
                        <m:e>
                          <m:r>
                            <a:rPr lang="es-MX" sz="3000" b="0" i="1" smtClean="0">
                              <a:latin typeface="Cambria Math" panose="02040503050406030204" pitchFamily="18" charset="0"/>
                              <a:ea typeface="Cambria Math" panose="02040503050406030204" pitchFamily="18" charset="0"/>
                            </a:rPr>
                            <m:t>𝑥</m:t>
                          </m:r>
                        </m:e>
                      </m:d>
                      <m:r>
                        <a:rPr lang="es-MX" sz="3000" b="0" i="1" smtClean="0">
                          <a:latin typeface="Cambria Math" panose="02040503050406030204" pitchFamily="18" charset="0"/>
                          <a:ea typeface="Cambria Math" panose="02040503050406030204" pitchFamily="18" charset="0"/>
                        </a:rPr>
                        <m:t>=0,7</m:t>
                      </m:r>
                    </m:oMath>
                  </m:oMathPara>
                </a14:m>
                <a:endParaRPr lang="es-CL" sz="3000" dirty="0">
                  <a:latin typeface="Cambria Math" panose="02040503050406030204" pitchFamily="18"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29DF1642-0E45-7A0B-47E2-18B578AE50F1}"/>
                  </a:ext>
                </a:extLst>
              </p:cNvPr>
              <p:cNvSpPr txBox="1">
                <a:spLocks noRot="1" noChangeAspect="1" noMove="1" noResize="1" noEditPoints="1" noAdjustHandles="1" noChangeArrowheads="1" noChangeShapeType="1" noTextEdit="1"/>
              </p:cNvSpPr>
              <p:nvPr/>
            </p:nvSpPr>
            <p:spPr>
              <a:xfrm>
                <a:off x="5424380" y="3313456"/>
                <a:ext cx="2378920" cy="553998"/>
              </a:xfrm>
              <a:prstGeom prst="rect">
                <a:avLst/>
              </a:prstGeom>
              <a:blipFill>
                <a:blip r:embed="rId4"/>
                <a:stretch>
                  <a:fillRect/>
                </a:stretch>
              </a:blipFill>
            </p:spPr>
            <p:txBody>
              <a:bodyPr/>
              <a:lstStyle/>
              <a:p>
                <a:r>
                  <a:rPr lang="es-CL">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58"/>
          <p:cNvPicPr preferRelativeResize="0"/>
          <p:nvPr/>
        </p:nvPicPr>
        <p:blipFill>
          <a:blip r:embed="rId3">
            <a:alphaModFix/>
          </a:blip>
          <a:stretch>
            <a:fillRect/>
          </a:stretch>
        </p:blipFill>
        <p:spPr>
          <a:xfrm>
            <a:off x="0" y="0"/>
            <a:ext cx="9144003" cy="5143501"/>
          </a:xfrm>
          <a:prstGeom prst="rect">
            <a:avLst/>
          </a:prstGeom>
          <a:noFill/>
          <a:ln>
            <a:noFill/>
          </a:ln>
        </p:spPr>
      </p:pic>
      <p:sp>
        <p:nvSpPr>
          <p:cNvPr id="385" name="Google Shape;385;p58"/>
          <p:cNvSpPr txBox="1"/>
          <p:nvPr/>
        </p:nvSpPr>
        <p:spPr>
          <a:xfrm>
            <a:off x="484060" y="2082304"/>
            <a:ext cx="8175900" cy="64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3300"/>
              <a:buFont typeface="Arial"/>
              <a:buNone/>
            </a:pPr>
            <a:r>
              <a:rPr lang="es" sz="3300" b="1" dirty="0">
                <a:solidFill>
                  <a:schemeClr val="lt1"/>
                </a:solidFill>
                <a:latin typeface="Calibri"/>
                <a:ea typeface="Calibri"/>
                <a:cs typeface="Calibri"/>
                <a:sym typeface="Calibri"/>
              </a:rPr>
              <a:t>Rueda de la fortuna</a:t>
            </a:r>
            <a:endParaRPr sz="3300" b="1"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Presentación de la situación</a:t>
            </a:r>
            <a:endParaRPr sz="3000" b="1" i="0" u="none" strike="noStrike" cap="none" dirty="0">
              <a:solidFill>
                <a:srgbClr val="423B71"/>
              </a:solidFill>
              <a:latin typeface="Calibri"/>
              <a:ea typeface="Calibri"/>
              <a:cs typeface="Calibri"/>
              <a:sym typeface="Calibri"/>
            </a:endParaRPr>
          </a:p>
        </p:txBody>
      </p:sp>
      <p:sp>
        <p:nvSpPr>
          <p:cNvPr id="147" name="Google Shape;147;p29"/>
          <p:cNvSpPr txBox="1"/>
          <p:nvPr/>
        </p:nvSpPr>
        <p:spPr>
          <a:xfrm>
            <a:off x="551375" y="1311875"/>
            <a:ext cx="7761300" cy="687600"/>
          </a:xfrm>
          <a:prstGeom prst="rect">
            <a:avLst/>
          </a:prstGeom>
          <a:solidFill>
            <a:srgbClr val="F3F3F3"/>
          </a:solid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es" sz="2200" b="1" dirty="0">
                <a:solidFill>
                  <a:schemeClr val="dk1"/>
                </a:solidFill>
                <a:latin typeface="Calibri"/>
                <a:ea typeface="Calibri"/>
                <a:cs typeface="Calibri"/>
                <a:sym typeface="Calibri"/>
              </a:rPr>
              <a:t>¿Qué función modela la altura a la que va una cápsula de la rueda London Eye en términos del tiempo transcurrido?</a:t>
            </a:r>
            <a:endParaRPr sz="2200" b="1" dirty="0">
              <a:solidFill>
                <a:schemeClr val="dk1"/>
              </a:solidFill>
              <a:latin typeface="Calibri"/>
              <a:ea typeface="Calibri"/>
              <a:cs typeface="Calibri"/>
              <a:sym typeface="Calibri"/>
            </a:endParaRPr>
          </a:p>
        </p:txBody>
      </p:sp>
      <p:pic>
        <p:nvPicPr>
          <p:cNvPr id="148" name="Google Shape;148;p29"/>
          <p:cNvPicPr preferRelativeResize="0"/>
          <p:nvPr/>
        </p:nvPicPr>
        <p:blipFill>
          <a:blip r:embed="rId3">
            <a:alphaModFix/>
          </a:blip>
          <a:stretch>
            <a:fillRect/>
          </a:stretch>
        </p:blipFill>
        <p:spPr>
          <a:xfrm>
            <a:off x="3234923" y="2113200"/>
            <a:ext cx="2674153" cy="283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54" name="Google Shape;154;p30"/>
          <p:cNvSpPr/>
          <p:nvPr/>
        </p:nvSpPr>
        <p:spPr>
          <a:xfrm>
            <a:off x="399900" y="1251150"/>
            <a:ext cx="8344200" cy="8496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A partir de la Infografía, realiza un esquema para representar los datos de la rueda London Eye. Incluye el radio de la rueda y su medida.</a:t>
            </a:r>
            <a:endParaRPr sz="2000" b="1"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60" name="Google Shape;160;p31"/>
          <p:cNvSpPr/>
          <p:nvPr/>
        </p:nvSpPr>
        <p:spPr>
          <a:xfrm>
            <a:off x="399900" y="1251150"/>
            <a:ext cx="8344200" cy="8496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A partir de la Infografía, realiza un esquema para representar los datos de la rueda London Eye. Incluye el radio de la rueda y su medida.</a:t>
            </a:r>
            <a:endParaRPr sz="2000" b="1" dirty="0">
              <a:solidFill>
                <a:schemeClr val="dk1"/>
              </a:solidFill>
              <a:latin typeface="Calibri"/>
              <a:ea typeface="Calibri"/>
              <a:cs typeface="Calibri"/>
              <a:sym typeface="Calibri"/>
            </a:endParaRPr>
          </a:p>
        </p:txBody>
      </p:sp>
      <p:pic>
        <p:nvPicPr>
          <p:cNvPr id="161" name="Google Shape;161;p31"/>
          <p:cNvPicPr preferRelativeResize="0"/>
          <p:nvPr/>
        </p:nvPicPr>
        <p:blipFill rotWithShape="1">
          <a:blip r:embed="rId3">
            <a:alphaModFix/>
          </a:blip>
          <a:srcRect b="3623"/>
          <a:stretch/>
        </p:blipFill>
        <p:spPr>
          <a:xfrm>
            <a:off x="2953350" y="2195925"/>
            <a:ext cx="3237300" cy="2749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67" name="Google Shape;167;p32"/>
          <p:cNvSpPr/>
          <p:nvPr/>
        </p:nvSpPr>
        <p:spPr>
          <a:xfrm>
            <a:off x="399900" y="1251150"/>
            <a:ext cx="8344200" cy="155301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Responde las siguientes preguntas considerando solo una vuelta de la rueda:</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a:pPr>
            <a:r>
              <a:rPr lang="es" sz="2000" b="1" dirty="0">
                <a:solidFill>
                  <a:schemeClr val="dk1"/>
                </a:solidFill>
                <a:latin typeface="Calibri"/>
                <a:ea typeface="Calibri"/>
                <a:cs typeface="Calibri"/>
                <a:sym typeface="Calibri"/>
              </a:rPr>
              <a:t>¿Cuánto tiempo ha transcurrido si la cabina se encuentra en la altura máxima de la rueda?</a:t>
            </a:r>
            <a:endParaRPr sz="2000" b="1"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73" name="Google Shape;173;p33"/>
          <p:cNvSpPr/>
          <p:nvPr/>
        </p:nvSpPr>
        <p:spPr>
          <a:xfrm>
            <a:off x="399900" y="1133856"/>
            <a:ext cx="8344200" cy="1350144"/>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Responde las siguientes preguntas considerando solo una vuelta de la rueda:</a:t>
            </a:r>
            <a:endParaRPr sz="20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a:pPr>
            <a:r>
              <a:rPr lang="es" sz="2000" b="1" dirty="0">
                <a:solidFill>
                  <a:schemeClr val="dk1"/>
                </a:solidFill>
                <a:latin typeface="Calibri"/>
                <a:ea typeface="Calibri"/>
                <a:cs typeface="Calibri"/>
                <a:sym typeface="Calibri"/>
              </a:rPr>
              <a:t>¿Cuánto tiempo ha transcurrido si la cabina se encuentra en la altura máxima de la rueda?</a:t>
            </a:r>
            <a:endParaRPr sz="2000" b="1" dirty="0">
              <a:solidFill>
                <a:schemeClr val="dk1"/>
              </a:solidFill>
              <a:latin typeface="Calibri"/>
              <a:ea typeface="Calibri"/>
              <a:cs typeface="Calibri"/>
              <a:sym typeface="Calibri"/>
            </a:endParaRPr>
          </a:p>
        </p:txBody>
      </p:sp>
      <p:pic>
        <p:nvPicPr>
          <p:cNvPr id="174" name="Google Shape;174;p33"/>
          <p:cNvPicPr preferRelativeResize="0"/>
          <p:nvPr/>
        </p:nvPicPr>
        <p:blipFill rotWithShape="1">
          <a:blip r:embed="rId3">
            <a:alphaModFix/>
          </a:blip>
          <a:srcRect t="1042" b="5847"/>
          <a:stretch/>
        </p:blipFill>
        <p:spPr>
          <a:xfrm>
            <a:off x="3397200" y="2484000"/>
            <a:ext cx="2349600" cy="2322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80" name="Google Shape;180;p34"/>
          <p:cNvSpPr/>
          <p:nvPr/>
        </p:nvSpPr>
        <p:spPr>
          <a:xfrm>
            <a:off x="399900" y="1251150"/>
            <a:ext cx="8344200" cy="12351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1800" b="1" dirty="0">
                <a:solidFill>
                  <a:schemeClr val="dk1"/>
                </a:solidFill>
                <a:latin typeface="Calibri"/>
                <a:ea typeface="Calibri"/>
                <a:cs typeface="Calibri"/>
                <a:sym typeface="Calibri"/>
              </a:rPr>
              <a:t>Responde las siguientes preguntas considerando solo una vuelta de la rueda:</a:t>
            </a:r>
            <a:endParaRPr sz="1800" b="1"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AutoNum type="alphaLcParenR" startAt="2"/>
            </a:pPr>
            <a:r>
              <a:rPr lang="es" sz="1800" b="1" dirty="0">
                <a:solidFill>
                  <a:schemeClr val="dk1"/>
                </a:solidFill>
                <a:latin typeface="Calibri"/>
                <a:ea typeface="Calibri"/>
                <a:cs typeface="Calibri"/>
                <a:sym typeface="Calibri"/>
              </a:rPr>
              <a:t>¿Cuál es la altura en la que se encuentra una cabina si ha transcurrido la cuarta parte del tiempo en el cual la rueda completa una vuelta? ¿Hay otro tiempo en que la cabina se encuentre a esa misma altura?</a:t>
            </a:r>
            <a:endParaRPr sz="1800" b="1" dirty="0">
              <a:solidFill>
                <a:schemeClr val="dk1"/>
              </a:solidFill>
              <a:latin typeface="Calibri"/>
              <a:ea typeface="Calibri"/>
              <a:cs typeface="Calibri"/>
              <a:sym typeface="Calibri"/>
            </a:endParaRPr>
          </a:p>
        </p:txBody>
      </p:sp>
      <p:pic>
        <p:nvPicPr>
          <p:cNvPr id="181" name="Google Shape;181;p34"/>
          <p:cNvPicPr preferRelativeResize="0"/>
          <p:nvPr/>
        </p:nvPicPr>
        <p:blipFill rotWithShape="1">
          <a:blip r:embed="rId3">
            <a:alphaModFix/>
          </a:blip>
          <a:srcRect t="-1162" b="6618"/>
          <a:stretch/>
        </p:blipFill>
        <p:spPr>
          <a:xfrm>
            <a:off x="3397200" y="2484000"/>
            <a:ext cx="2349600" cy="2358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1219</Words>
  <Application>Microsoft Office PowerPoint</Application>
  <PresentationFormat>On-screen Show (16:9)</PresentationFormat>
  <Paragraphs>109</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Cambria Math</vt:lpstr>
      <vt:lpstr>Simple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DIEGO IGNACIO ESPINOZA NUÑEZ</cp:lastModifiedBy>
  <cp:revision>16</cp:revision>
  <dcterms:modified xsi:type="dcterms:W3CDTF">2023-11-03T15:40:00Z</dcterms:modified>
</cp:coreProperties>
</file>