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B7F8894-819B-4919-B2D3-6DFEEAB28FCA}">
  <a:tblStyle styleId="{FB7F8894-819B-4919-B2D3-6DFEEAB28FC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3E4190D-9CB1-46F4-915C-3E2BB396EBFD}"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schemas.openxmlformats.org/officeDocument/2006/relationships/slide" Target="slides/slide12.xml"/><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4373a2dd14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g24373a2dd14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4373a2dd14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4373a2dd14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4373a2dd14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4373a2dd14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4373a2dd14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4" name="Google Shape;214;g24373a2dd14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373a2dd14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g24373a2dd14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7afe24b747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g27afe24b747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solidFill>
                  <a:schemeClr val="dk1"/>
                </a:solidFill>
              </a:rPr>
              <a:t>*Observación para el docente → Si tiene el video descargado en su computador, puede editar la presentación para generar un hipervínculo al video desde la diapositiva</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24373a2dd14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24373a2dd14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7b14e26438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g27b14e26438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23e7f3eed1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g223e7f3eed1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7afe24b747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g27afe24b74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23e7f3eed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23e7f3eed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11544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Matemática y lingüística: La ley de Zipf </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(Parte 2)</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5"/>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Al trabajar con el cambio de escala logarítmica, se facilita la tarea de encontrar el modelo que se ajusta a la situación, en este caso lineal, simplificando así la tarea de análisis.</a:t>
            </a:r>
            <a:endParaRPr sz="1800">
              <a:solidFill>
                <a:schemeClr val="dk1"/>
              </a:solidFill>
              <a:latin typeface="Calibri"/>
              <a:ea typeface="Calibri"/>
              <a:cs typeface="Calibri"/>
              <a:sym typeface="Calibri"/>
            </a:endParaRPr>
          </a:p>
        </p:txBody>
      </p:sp>
      <p:sp>
        <p:nvSpPr>
          <p:cNvPr id="193" name="Google Shape;193;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194" name="Google Shape;194;p35"/>
          <p:cNvPicPr preferRelativeResize="0"/>
          <p:nvPr/>
        </p:nvPicPr>
        <p:blipFill>
          <a:blip r:embed="rId3">
            <a:alphaModFix/>
          </a:blip>
          <a:stretch>
            <a:fillRect/>
          </a:stretch>
        </p:blipFill>
        <p:spPr>
          <a:xfrm>
            <a:off x="1165488" y="2431649"/>
            <a:ext cx="6813025" cy="2232201"/>
          </a:xfrm>
          <a:prstGeom prst="rect">
            <a:avLst/>
          </a:prstGeom>
          <a:noFill/>
          <a:ln>
            <a:noFill/>
          </a:ln>
        </p:spPr>
      </p:pic>
      <p:sp>
        <p:nvSpPr>
          <p:cNvPr id="195" name="Google Shape;195;p35"/>
          <p:cNvSpPr txBox="1"/>
          <p:nvPr/>
        </p:nvSpPr>
        <p:spPr>
          <a:xfrm>
            <a:off x="292425" y="2277650"/>
            <a:ext cx="15975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a:t>
            </a:r>
            <a:endParaRPr b="1">
              <a:solidFill>
                <a:schemeClr val="accen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6"/>
          <p:cNvSpPr txBox="1"/>
          <p:nvPr/>
        </p:nvSpPr>
        <p:spPr>
          <a:xfrm>
            <a:off x="551383" y="13880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función inversa del logaritmo se llama exponencial. Si se tiene una función logarítmica de la forma f(x) = log</a:t>
            </a:r>
            <a:r>
              <a:rPr baseline="-25000" lang="es" sz="1800">
                <a:solidFill>
                  <a:schemeClr val="dk1"/>
                </a:solidFill>
                <a:latin typeface="Calibri"/>
                <a:ea typeface="Calibri"/>
                <a:cs typeface="Calibri"/>
                <a:sym typeface="Calibri"/>
              </a:rPr>
              <a:t>a</a:t>
            </a:r>
            <a:r>
              <a:rPr lang="es" sz="1800">
                <a:solidFill>
                  <a:schemeClr val="dk1"/>
                </a:solidFill>
                <a:latin typeface="Calibri"/>
                <a:ea typeface="Calibri"/>
                <a:cs typeface="Calibri"/>
                <a:sym typeface="Calibri"/>
              </a:rPr>
              <a:t>(x), su función inversa es f</a:t>
            </a:r>
            <a:r>
              <a:rPr baseline="30000" lang="es" sz="1800">
                <a:solidFill>
                  <a:schemeClr val="dk1"/>
                </a:solidFill>
                <a:latin typeface="Calibri"/>
                <a:ea typeface="Calibri"/>
                <a:cs typeface="Calibri"/>
                <a:sym typeface="Calibri"/>
              </a:rPr>
              <a:t>-1</a:t>
            </a:r>
            <a:r>
              <a:rPr lang="es" sz="1800">
                <a:solidFill>
                  <a:schemeClr val="dk1"/>
                </a:solidFill>
                <a:latin typeface="Calibri"/>
                <a:ea typeface="Calibri"/>
                <a:cs typeface="Calibri"/>
                <a:sym typeface="Calibri"/>
              </a:rPr>
              <a:t>(x) = a</a:t>
            </a:r>
            <a:r>
              <a:rPr baseline="30000" lang="es" sz="1800">
                <a:solidFill>
                  <a:schemeClr val="dk1"/>
                </a:solidFill>
                <a:latin typeface="Calibri"/>
                <a:ea typeface="Calibri"/>
                <a:cs typeface="Calibri"/>
                <a:sym typeface="Calibri"/>
              </a:rPr>
              <a:t>x</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201" name="Google Shape;201;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02" name="Google Shape;202;p36"/>
          <p:cNvPicPr preferRelativeResize="0"/>
          <p:nvPr/>
        </p:nvPicPr>
        <p:blipFill>
          <a:blip r:embed="rId3">
            <a:alphaModFix/>
          </a:blip>
          <a:stretch>
            <a:fillRect/>
          </a:stretch>
        </p:blipFill>
        <p:spPr>
          <a:xfrm>
            <a:off x="713675" y="2362424"/>
            <a:ext cx="7716652" cy="1842450"/>
          </a:xfrm>
          <a:prstGeom prst="rect">
            <a:avLst/>
          </a:prstGeom>
          <a:noFill/>
          <a:ln>
            <a:noFill/>
          </a:ln>
        </p:spPr>
      </p:pic>
      <p:sp>
        <p:nvSpPr>
          <p:cNvPr id="203" name="Google Shape;203;p36"/>
          <p:cNvSpPr txBox="1"/>
          <p:nvPr/>
        </p:nvSpPr>
        <p:spPr>
          <a:xfrm>
            <a:off x="292425" y="2277650"/>
            <a:ext cx="15975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a:t>
            </a:r>
            <a:endParaRPr b="1">
              <a:solidFill>
                <a:schemeClr val="accen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7"/>
          <p:cNvSpPr txBox="1"/>
          <p:nvPr/>
        </p:nvSpPr>
        <p:spPr>
          <a:xfrm>
            <a:off x="551383" y="1388067"/>
            <a:ext cx="7761300" cy="20088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ley de Zipf es una ley empírica que describe la distribución de las frecuencias de las palabras en corpus lingüísticos.  Esta ley establece que la frecuencia de una palabra en un texto es inversamente proporcional a su posición en el ranking de frecuencias, es decir, la palabra más frecuente aparecerá aproximadamente el doble de veces que la segunda palabra más frecuente, tres veces más que la tercera palabra más frecuente, y así sucesivamente.</a:t>
            </a:r>
            <a:endParaRPr sz="1800">
              <a:solidFill>
                <a:schemeClr val="dk1"/>
              </a:solidFill>
              <a:latin typeface="Calibri"/>
              <a:ea typeface="Calibri"/>
              <a:cs typeface="Calibri"/>
              <a:sym typeface="Calibri"/>
            </a:endParaRPr>
          </a:p>
        </p:txBody>
      </p:sp>
      <p:sp>
        <p:nvSpPr>
          <p:cNvPr id="209" name="Google Shape;209;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10" name="Google Shape;210;p37"/>
          <p:cNvPicPr preferRelativeResize="0"/>
          <p:nvPr/>
        </p:nvPicPr>
        <p:blipFill>
          <a:blip r:embed="rId3">
            <a:alphaModFix/>
          </a:blip>
          <a:stretch>
            <a:fillRect/>
          </a:stretch>
        </p:blipFill>
        <p:spPr>
          <a:xfrm>
            <a:off x="2349725" y="2098292"/>
            <a:ext cx="4444560" cy="2827234"/>
          </a:xfrm>
          <a:prstGeom prst="rect">
            <a:avLst/>
          </a:prstGeom>
          <a:noFill/>
          <a:ln>
            <a:noFill/>
          </a:ln>
        </p:spPr>
      </p:pic>
      <p:sp>
        <p:nvSpPr>
          <p:cNvPr id="211" name="Google Shape;211;p37"/>
          <p:cNvSpPr txBox="1"/>
          <p:nvPr/>
        </p:nvSpPr>
        <p:spPr>
          <a:xfrm>
            <a:off x="292425" y="2277650"/>
            <a:ext cx="15975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a:t>
            </a:r>
            <a:endParaRPr b="1">
              <a:solidFill>
                <a:schemeClr val="accen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8"/>
          <p:cNvSpPr txBox="1"/>
          <p:nvPr/>
        </p:nvSpPr>
        <p:spPr>
          <a:xfrm>
            <a:off x="551383" y="13880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ley de Zipf se comprueba y se valida a través de análisis estadísticos y empíricos de grandes corpus lingüísticos. En esta clase, validamos la distribución de frecuencia de las palabras en un corpus, observando como los datos se comportan de acuerdo con los patrones descritos por la ley.</a:t>
            </a:r>
            <a:endParaRPr sz="1800">
              <a:solidFill>
                <a:schemeClr val="dk1"/>
              </a:solidFill>
              <a:latin typeface="Calibri"/>
              <a:ea typeface="Calibri"/>
              <a:cs typeface="Calibri"/>
              <a:sym typeface="Calibri"/>
            </a:endParaRPr>
          </a:p>
        </p:txBody>
      </p:sp>
      <p:sp>
        <p:nvSpPr>
          <p:cNvPr id="217" name="Google Shape;217;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18" name="Google Shape;218;p38"/>
          <p:cNvPicPr preferRelativeResize="0"/>
          <p:nvPr/>
        </p:nvPicPr>
        <p:blipFill>
          <a:blip r:embed="rId3">
            <a:alphaModFix/>
          </a:blip>
          <a:stretch>
            <a:fillRect/>
          </a:stretch>
        </p:blipFill>
        <p:spPr>
          <a:xfrm>
            <a:off x="1812700" y="1885225"/>
            <a:ext cx="5622344" cy="3258275"/>
          </a:xfrm>
          <a:prstGeom prst="rect">
            <a:avLst/>
          </a:prstGeom>
          <a:noFill/>
          <a:ln>
            <a:noFill/>
          </a:ln>
        </p:spPr>
      </p:pic>
      <p:sp>
        <p:nvSpPr>
          <p:cNvPr id="219" name="Google Shape;219;p38"/>
          <p:cNvSpPr txBox="1"/>
          <p:nvPr/>
        </p:nvSpPr>
        <p:spPr>
          <a:xfrm>
            <a:off x="292425" y="2277650"/>
            <a:ext cx="15975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a:t>
            </a:r>
            <a:endParaRPr b="1">
              <a:solidFill>
                <a:schemeClr val="accen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9"/>
          <p:cNvSpPr txBox="1"/>
          <p:nvPr/>
        </p:nvSpPr>
        <p:spPr>
          <a:xfrm>
            <a:off x="551375" y="1388075"/>
            <a:ext cx="3588000" cy="22857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interesante comprender cómo la matemática se aplica en campos que parecieran tan lejanos a ella como la lingüística. Se ha comprobado que la ley de Zipf se cumple en una gran variedad de idiomas.</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225" name="Google Shape;225;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226" name="Google Shape;226;p39"/>
          <p:cNvPicPr preferRelativeResize="0"/>
          <p:nvPr/>
        </p:nvPicPr>
        <p:blipFill>
          <a:blip r:embed="rId3">
            <a:alphaModFix/>
          </a:blip>
          <a:stretch>
            <a:fillRect/>
          </a:stretch>
        </p:blipFill>
        <p:spPr>
          <a:xfrm>
            <a:off x="4572000" y="1175000"/>
            <a:ext cx="4276623" cy="3522777"/>
          </a:xfrm>
          <a:prstGeom prst="rect">
            <a:avLst/>
          </a:prstGeom>
          <a:noFill/>
          <a:ln>
            <a:noFill/>
          </a:ln>
        </p:spPr>
      </p:pic>
      <p:sp>
        <p:nvSpPr>
          <p:cNvPr id="227" name="Google Shape;227;p39"/>
          <p:cNvSpPr txBox="1"/>
          <p:nvPr/>
        </p:nvSpPr>
        <p:spPr>
          <a:xfrm>
            <a:off x="634100" y="4004475"/>
            <a:ext cx="15975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a:t>
            </a:r>
            <a:endParaRPr b="1">
              <a:solidFill>
                <a:schemeClr val="accen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id="232" name="Google Shape;232;p40"/>
          <p:cNvPicPr preferRelativeResize="0"/>
          <p:nvPr/>
        </p:nvPicPr>
        <p:blipFill>
          <a:blip r:embed="rId3">
            <a:alphaModFix/>
          </a:blip>
          <a:stretch>
            <a:fillRect/>
          </a:stretch>
        </p:blipFill>
        <p:spPr>
          <a:xfrm>
            <a:off x="0" y="0"/>
            <a:ext cx="9144003" cy="5143501"/>
          </a:xfrm>
          <a:prstGeom prst="rect">
            <a:avLst/>
          </a:prstGeom>
          <a:noFill/>
          <a:ln>
            <a:noFill/>
          </a:ln>
        </p:spPr>
      </p:pic>
      <p:sp>
        <p:nvSpPr>
          <p:cNvPr id="233" name="Google Shape;233;p40"/>
          <p:cNvSpPr txBox="1"/>
          <p:nvPr/>
        </p:nvSpPr>
        <p:spPr>
          <a:xfrm>
            <a:off x="484060" y="2082304"/>
            <a:ext cx="8175900" cy="11544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Matemática y lingüística: La ley de Zipf</a:t>
            </a:r>
            <a:endParaRPr b="1" sz="3300">
              <a:solidFill>
                <a:schemeClr val="lt1"/>
              </a:solidFill>
              <a:latin typeface="Calibri"/>
              <a:ea typeface="Calibri"/>
              <a:cs typeface="Calibri"/>
              <a:sym typeface="Calibri"/>
            </a:endParaRPr>
          </a:p>
          <a:p>
            <a:pPr indent="0" lvl="0" marL="0" rtl="0" algn="ctr">
              <a:spcBef>
                <a:spcPts val="0"/>
              </a:spcBef>
              <a:spcAft>
                <a:spcPts val="0"/>
              </a:spcAft>
              <a:buClr>
                <a:schemeClr val="dk1"/>
              </a:buClr>
              <a:buSzPts val="3300"/>
              <a:buFont typeface="Arial"/>
              <a:buNone/>
            </a:pPr>
            <a:r>
              <a:rPr b="1" lang="es" sz="3300">
                <a:solidFill>
                  <a:schemeClr val="lt1"/>
                </a:solidFill>
                <a:latin typeface="Calibri"/>
                <a:ea typeface="Calibri"/>
                <a:cs typeface="Calibri"/>
                <a:sym typeface="Calibri"/>
              </a:rPr>
              <a:t>(Parte 2)</a:t>
            </a:r>
            <a:endParaRPr b="1" sz="33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7"/>
          <p:cNvSpPr txBox="1"/>
          <p:nvPr/>
        </p:nvSpPr>
        <p:spPr>
          <a:xfrm>
            <a:off x="292425" y="2887250"/>
            <a:ext cx="1976100" cy="6156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pendiente la imagen portada</a:t>
            </a:r>
            <a:endParaRPr b="1">
              <a:solidFill>
                <a:schemeClr val="accent1"/>
              </a:solidFill>
              <a:latin typeface="Calibri"/>
              <a:ea typeface="Calibri"/>
              <a:cs typeface="Calibri"/>
              <a:sym typeface="Calibri"/>
            </a:endParaRPr>
          </a:p>
        </p:txBody>
      </p:sp>
      <p:pic>
        <p:nvPicPr>
          <p:cNvPr id="133" name="Google Shape;133;p27"/>
          <p:cNvPicPr preferRelativeResize="0"/>
          <p:nvPr/>
        </p:nvPicPr>
        <p:blipFill>
          <a:blip r:embed="rId3">
            <a:alphaModFix/>
          </a:blip>
          <a:stretch>
            <a:fillRect/>
          </a:stretch>
        </p:blipFill>
        <p:spPr>
          <a:xfrm>
            <a:off x="2524300" y="1663475"/>
            <a:ext cx="4095399" cy="2981301"/>
          </a:xfrm>
          <a:prstGeom prst="rect">
            <a:avLst/>
          </a:prstGeom>
          <a:noFill/>
          <a:ln>
            <a:noFill/>
          </a:ln>
        </p:spPr>
      </p:pic>
      <p:sp>
        <p:nvSpPr>
          <p:cNvPr id="134" name="Google Shape;134;p27"/>
          <p:cNvSpPr txBox="1"/>
          <p:nvPr/>
        </p:nvSpPr>
        <p:spPr>
          <a:xfrm>
            <a:off x="292430" y="285744"/>
            <a:ext cx="7214100" cy="1331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Font typeface="Arial"/>
              <a:buNone/>
            </a:pPr>
            <a:r>
              <a:rPr b="1" lang="es" sz="2700">
                <a:solidFill>
                  <a:srgbClr val="423B71"/>
                </a:solidFill>
                <a:latin typeface="Calibri"/>
                <a:ea typeface="Calibri"/>
                <a:cs typeface="Calibri"/>
                <a:sym typeface="Calibri"/>
              </a:rPr>
              <a:t>Recordemos </a:t>
            </a:r>
            <a:r>
              <a:rPr b="1" lang="es" sz="2700">
                <a:solidFill>
                  <a:srgbClr val="423B71"/>
                </a:solidFill>
                <a:latin typeface="Calibri"/>
                <a:ea typeface="Calibri"/>
                <a:cs typeface="Calibri"/>
                <a:sym typeface="Calibri"/>
              </a:rPr>
              <a:t>la </a:t>
            </a:r>
            <a:r>
              <a:rPr b="1" lang="es" sz="2800" u="sng">
                <a:solidFill>
                  <a:srgbClr val="423B71"/>
                </a:solidFill>
                <a:latin typeface="Calibri"/>
                <a:ea typeface="Calibri"/>
                <a:cs typeface="Calibri"/>
                <a:sym typeface="Calibri"/>
              </a:rPr>
              <a:t>infografía</a:t>
            </a:r>
            <a:r>
              <a:rPr b="1" lang="es" sz="2700">
                <a:solidFill>
                  <a:srgbClr val="423B71"/>
                </a:solidFill>
                <a:latin typeface="Calibri"/>
                <a:ea typeface="Calibri"/>
                <a:cs typeface="Calibri"/>
                <a:sym typeface="Calibri"/>
              </a:rPr>
              <a:t> de esta situación:</a:t>
            </a:r>
            <a:endParaRPr b="1" sz="24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a:t>
            </a:r>
            <a:r>
              <a:rPr lang="es" sz="2700">
                <a:solidFill>
                  <a:srgbClr val="423B71"/>
                </a:solidFill>
                <a:latin typeface="Calibri"/>
                <a:ea typeface="Calibri"/>
                <a:cs typeface="Calibri"/>
                <a:sym typeface="Calibri"/>
              </a:rPr>
              <a:t>¿Cuáles son las palabras que más utilizamos </a:t>
            </a:r>
            <a:endParaRPr sz="27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en el español?</a:t>
            </a:r>
            <a:r>
              <a:rPr lang="es" sz="2700">
                <a:solidFill>
                  <a:srgbClr val="423B71"/>
                </a:solidFill>
                <a:latin typeface="Calibri"/>
                <a:ea typeface="Calibri"/>
                <a:cs typeface="Calibri"/>
                <a:sym typeface="Calibri"/>
              </a:rPr>
              <a:t>”</a:t>
            </a:r>
            <a:endParaRPr b="1" sz="2400">
              <a:solidFill>
                <a:srgbClr val="423B71"/>
              </a:solidFill>
              <a:latin typeface="Calibri"/>
              <a:ea typeface="Calibri"/>
              <a:cs typeface="Calibri"/>
              <a:sym typeface="Calibri"/>
            </a:endParaRPr>
          </a:p>
        </p:txBody>
      </p:sp>
      <p:sp>
        <p:nvSpPr>
          <p:cNvPr id="135" name="Google Shape;135;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8"/>
          <p:cNvSpPr txBox="1"/>
          <p:nvPr/>
        </p:nvSpPr>
        <p:spPr>
          <a:xfrm>
            <a:off x="492625" y="499475"/>
            <a:ext cx="73539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s" sz="2700">
                <a:solidFill>
                  <a:srgbClr val="423B71"/>
                </a:solidFill>
                <a:latin typeface="Calibri"/>
                <a:ea typeface="Calibri"/>
                <a:cs typeface="Calibri"/>
                <a:sym typeface="Calibri"/>
              </a:rPr>
              <a:t>Recordemos estas preguntas:</a:t>
            </a:r>
            <a:endParaRPr b="1" sz="2700">
              <a:solidFill>
                <a:srgbClr val="423B71"/>
              </a:solidFill>
              <a:latin typeface="Calibri"/>
              <a:ea typeface="Calibri"/>
              <a:cs typeface="Calibri"/>
              <a:sym typeface="Calibri"/>
            </a:endParaRPr>
          </a:p>
        </p:txBody>
      </p:sp>
      <p:sp>
        <p:nvSpPr>
          <p:cNvPr id="141" name="Google Shape;141;p28"/>
          <p:cNvSpPr txBox="1"/>
          <p:nvPr/>
        </p:nvSpPr>
        <p:spPr>
          <a:xfrm>
            <a:off x="551383" y="1388067"/>
            <a:ext cx="7761300" cy="13980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50000"/>
              </a:lnSpc>
              <a:spcBef>
                <a:spcPts val="100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¿Qué significa que la palabra “que” sea la tercera en el ranking?</a:t>
            </a:r>
            <a:endParaRPr sz="2000">
              <a:solidFill>
                <a:schemeClr val="dk1"/>
              </a:solidFill>
              <a:latin typeface="Calibri"/>
              <a:ea typeface="Calibri"/>
              <a:cs typeface="Calibri"/>
              <a:sym typeface="Calibri"/>
            </a:endParaRPr>
          </a:p>
          <a:p>
            <a:pPr indent="-355600" lvl="0" marL="457200" marR="0" rtl="0" algn="l">
              <a:lnSpc>
                <a:spcPct val="150000"/>
              </a:lnSpc>
              <a:spcBef>
                <a:spcPts val="100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¿Cómo se determinó la posición en el ranking de una palabra?</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42" name="Google Shape;142;p28"/>
          <p:cNvPicPr preferRelativeResize="0"/>
          <p:nvPr/>
        </p:nvPicPr>
        <p:blipFill>
          <a:blip r:embed="rId3">
            <a:alphaModFix/>
          </a:blip>
          <a:stretch>
            <a:fillRect/>
          </a:stretch>
        </p:blipFill>
        <p:spPr>
          <a:xfrm>
            <a:off x="3962151" y="2837375"/>
            <a:ext cx="1219700" cy="16888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9"/>
          <p:cNvSpPr/>
          <p:nvPr/>
        </p:nvSpPr>
        <p:spPr>
          <a:xfrm>
            <a:off x="6123575" y="1546200"/>
            <a:ext cx="2852100" cy="19221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1500">
                <a:solidFill>
                  <a:schemeClr val="dk1"/>
                </a:solidFill>
                <a:latin typeface="Calibri"/>
                <a:ea typeface="Calibri"/>
                <a:cs typeface="Calibri"/>
                <a:sym typeface="Calibri"/>
              </a:rPr>
              <a:t>La siguiente tabla muestra las diez primeras palabras de la Base de datos de la RAE:</a:t>
            </a:r>
            <a:endParaRPr sz="15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500">
                <a:solidFill>
                  <a:schemeClr val="dk1"/>
                </a:solidFill>
                <a:latin typeface="Calibri"/>
                <a:ea typeface="Calibri"/>
                <a:cs typeface="Calibri"/>
                <a:sym typeface="Calibri"/>
              </a:rPr>
              <a:t>¿Será posible estimar la frecuencia de una palabra </a:t>
            </a:r>
            <a:endParaRPr b="1" sz="15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500">
                <a:solidFill>
                  <a:schemeClr val="dk1"/>
                </a:solidFill>
                <a:latin typeface="Calibri"/>
                <a:ea typeface="Calibri"/>
                <a:cs typeface="Calibri"/>
                <a:sym typeface="Calibri"/>
              </a:rPr>
              <a:t>dada su posición en el ranking?</a:t>
            </a:r>
            <a:endParaRPr b="1" sz="1500">
              <a:solidFill>
                <a:schemeClr val="dk1"/>
              </a:solidFill>
              <a:latin typeface="Calibri"/>
              <a:ea typeface="Calibri"/>
              <a:cs typeface="Calibri"/>
              <a:sym typeface="Calibri"/>
            </a:endParaRPr>
          </a:p>
        </p:txBody>
      </p:sp>
      <p:sp>
        <p:nvSpPr>
          <p:cNvPr id="148" name="Google Shape;148;p29"/>
          <p:cNvSpPr txBox="1"/>
          <p:nvPr/>
        </p:nvSpPr>
        <p:spPr>
          <a:xfrm>
            <a:off x="362354" y="2880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Recordemos el</a:t>
            </a:r>
            <a:r>
              <a:rPr b="1" lang="es" sz="2700">
                <a:solidFill>
                  <a:srgbClr val="423B71"/>
                </a:solidFill>
                <a:latin typeface="Calibri"/>
                <a:ea typeface="Calibri"/>
                <a:cs typeface="Calibri"/>
                <a:sym typeface="Calibri"/>
              </a:rPr>
              <a:t> problema</a:t>
            </a:r>
            <a:endParaRPr b="1" i="0" sz="2700" u="none" cap="none" strike="noStrike">
              <a:solidFill>
                <a:srgbClr val="423B71"/>
              </a:solidFill>
              <a:latin typeface="Calibri"/>
              <a:ea typeface="Calibri"/>
              <a:cs typeface="Calibri"/>
              <a:sym typeface="Calibri"/>
            </a:endParaRPr>
          </a:p>
        </p:txBody>
      </p:sp>
      <p:graphicFrame>
        <p:nvGraphicFramePr>
          <p:cNvPr id="149" name="Google Shape;149;p29"/>
          <p:cNvGraphicFramePr/>
          <p:nvPr/>
        </p:nvGraphicFramePr>
        <p:xfrm>
          <a:off x="263100" y="849075"/>
          <a:ext cx="3000000" cy="3000000"/>
        </p:xfrm>
        <a:graphic>
          <a:graphicData uri="http://schemas.openxmlformats.org/drawingml/2006/table">
            <a:tbl>
              <a:tblPr>
                <a:noFill/>
                <a:tableStyleId>{FB7F8894-819B-4919-B2D3-6DFEEAB28FCA}</a:tableStyleId>
              </a:tblPr>
              <a:tblGrid>
                <a:gridCol w="1910400"/>
                <a:gridCol w="1910400"/>
                <a:gridCol w="1910400"/>
              </a:tblGrid>
              <a:tr h="242875">
                <a:tc gridSpan="3">
                  <a:txBody>
                    <a:bodyPr/>
                    <a:lstStyle/>
                    <a:p>
                      <a:pPr indent="0" lvl="0" marL="0" rtl="0" algn="ctr">
                        <a:spcBef>
                          <a:spcPts val="0"/>
                        </a:spcBef>
                        <a:spcAft>
                          <a:spcPts val="0"/>
                        </a:spcAft>
                        <a:buNone/>
                      </a:pPr>
                      <a:r>
                        <a:rPr b="1" lang="es" sz="1200">
                          <a:latin typeface="Calibri"/>
                          <a:ea typeface="Calibri"/>
                          <a:cs typeface="Calibri"/>
                          <a:sym typeface="Calibri"/>
                        </a:rPr>
                        <a:t>Base de datos de la Real Academia Española</a:t>
                      </a:r>
                      <a:endParaRPr b="1" sz="1200">
                        <a:latin typeface="Calibri"/>
                        <a:ea typeface="Calibri"/>
                        <a:cs typeface="Calibri"/>
                        <a:sym typeface="Calibri"/>
                      </a:endParaRPr>
                    </a:p>
                  </a:txBody>
                  <a:tcPr marT="63500" marB="63500" marR="63500" marL="63500" anchor="ctr">
                    <a:lnL cap="flat" cmpd="sng" w="9525">
                      <a:solidFill>
                        <a:srgbClr val="60B698"/>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0B698"/>
                      </a:solidFill>
                      <a:prstDash val="solid"/>
                      <a:round/>
                      <a:headEnd len="sm" w="sm" type="none"/>
                      <a:tailEnd len="sm" w="sm" type="none"/>
                    </a:lnT>
                    <a:lnB cap="flat" cmpd="sng" w="9525">
                      <a:solidFill>
                        <a:srgbClr val="60B698"/>
                      </a:solidFill>
                      <a:prstDash val="solid"/>
                      <a:round/>
                      <a:headEnd len="sm" w="sm" type="none"/>
                      <a:tailEnd len="sm" w="sm" type="none"/>
                    </a:lnB>
                    <a:solidFill>
                      <a:srgbClr val="C0E2D7"/>
                    </a:solidFill>
                  </a:tcPr>
                </a:tc>
                <a:tc hMerge="1"/>
                <a:tc hMerge="1"/>
              </a:tr>
              <a:tr h="265400">
                <a:tc>
                  <a:txBody>
                    <a:bodyPr/>
                    <a:lstStyle/>
                    <a:p>
                      <a:pPr indent="0" lvl="0" marL="0" rtl="0" algn="ctr">
                        <a:spcBef>
                          <a:spcPts val="0"/>
                        </a:spcBef>
                        <a:spcAft>
                          <a:spcPts val="0"/>
                        </a:spcAft>
                        <a:buNone/>
                      </a:pPr>
                      <a:r>
                        <a:rPr b="1" lang="es" sz="1200">
                          <a:latin typeface="Calibri"/>
                          <a:ea typeface="Calibri"/>
                          <a:cs typeface="Calibri"/>
                          <a:sym typeface="Calibri"/>
                        </a:rPr>
                        <a:t>Ranking (n)</a:t>
                      </a:r>
                      <a:endParaRPr b="1" sz="1200">
                        <a:latin typeface="Calibri"/>
                        <a:ea typeface="Calibri"/>
                        <a:cs typeface="Calibri"/>
                        <a:sym typeface="Calibri"/>
                      </a:endParaRPr>
                    </a:p>
                  </a:txBody>
                  <a:tcPr marT="63500" marB="63500" marR="63500" marL="63500" anchor="ctr">
                    <a:lnL cap="flat" cmpd="sng" w="9525">
                      <a:solidFill>
                        <a:srgbClr val="60B698"/>
                      </a:solidFill>
                      <a:prstDash val="solid"/>
                      <a:round/>
                      <a:headEnd len="sm" w="sm" type="none"/>
                      <a:tailEnd len="sm" w="sm" type="none"/>
                    </a:lnL>
                    <a:lnR cap="flat" cmpd="sng" w="9525">
                      <a:solidFill>
                        <a:srgbClr val="60B698"/>
                      </a:solidFill>
                      <a:prstDash val="solid"/>
                      <a:round/>
                      <a:headEnd len="sm" w="sm" type="none"/>
                      <a:tailEnd len="sm" w="sm" type="none"/>
                    </a:lnR>
                    <a:lnT cap="flat" cmpd="sng" w="9525">
                      <a:solidFill>
                        <a:srgbClr val="60B698"/>
                      </a:solidFill>
                      <a:prstDash val="solid"/>
                      <a:round/>
                      <a:headEnd len="sm" w="sm" type="none"/>
                      <a:tailEnd len="sm" w="sm" type="none"/>
                    </a:lnT>
                    <a:lnB cap="flat" cmpd="sng" w="9525">
                      <a:solidFill>
                        <a:srgbClr val="62B799"/>
                      </a:solidFill>
                      <a:prstDash val="solid"/>
                      <a:round/>
                      <a:headEnd len="sm" w="sm" type="none"/>
                      <a:tailEnd len="sm" w="sm" type="none"/>
                    </a:lnB>
                    <a:solidFill>
                      <a:srgbClr val="C0E2D7"/>
                    </a:solidFill>
                  </a:tcPr>
                </a:tc>
                <a:tc>
                  <a:txBody>
                    <a:bodyPr/>
                    <a:lstStyle/>
                    <a:p>
                      <a:pPr indent="0" lvl="0" marL="0" rtl="0" algn="ctr">
                        <a:spcBef>
                          <a:spcPts val="0"/>
                        </a:spcBef>
                        <a:spcAft>
                          <a:spcPts val="0"/>
                        </a:spcAft>
                        <a:buNone/>
                      </a:pPr>
                      <a:r>
                        <a:rPr b="1" lang="es" sz="1200">
                          <a:latin typeface="Calibri"/>
                          <a:ea typeface="Calibri"/>
                          <a:cs typeface="Calibri"/>
                          <a:sym typeface="Calibri"/>
                        </a:rPr>
                        <a:t>Palabra</a:t>
                      </a:r>
                      <a:endParaRPr b="1" sz="1200">
                        <a:latin typeface="Calibri"/>
                        <a:ea typeface="Calibri"/>
                        <a:cs typeface="Calibri"/>
                        <a:sym typeface="Calibri"/>
                      </a:endParaRPr>
                    </a:p>
                  </a:txBody>
                  <a:tcPr marT="63500" marB="63500" marR="63500" marL="63500" anchor="ctr">
                    <a:lnL cap="flat" cmpd="sng" w="9525">
                      <a:solidFill>
                        <a:srgbClr val="60B698"/>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0B698"/>
                      </a:solidFill>
                      <a:prstDash val="solid"/>
                      <a:round/>
                      <a:headEnd len="sm" w="sm" type="none"/>
                      <a:tailEnd len="sm" w="sm" type="none"/>
                    </a:lnT>
                    <a:lnB cap="flat" cmpd="sng" w="9525">
                      <a:solidFill>
                        <a:srgbClr val="62B799"/>
                      </a:solidFill>
                      <a:prstDash val="solid"/>
                      <a:round/>
                      <a:headEnd len="sm" w="sm" type="none"/>
                      <a:tailEnd len="sm" w="sm" type="none"/>
                    </a:lnB>
                    <a:solidFill>
                      <a:srgbClr val="C0E2D7"/>
                    </a:solidFill>
                  </a:tcPr>
                </a:tc>
                <a:tc>
                  <a:txBody>
                    <a:bodyPr/>
                    <a:lstStyle/>
                    <a:p>
                      <a:pPr indent="0" lvl="0" marL="457200" rtl="0" algn="l">
                        <a:lnSpc>
                          <a:spcPct val="115000"/>
                        </a:lnSpc>
                        <a:spcBef>
                          <a:spcPts val="0"/>
                        </a:spcBef>
                        <a:spcAft>
                          <a:spcPts val="0"/>
                        </a:spcAft>
                        <a:buNone/>
                      </a:pPr>
                      <a:r>
                        <a:rPr b="1" lang="es" sz="1200">
                          <a:latin typeface="Calibri"/>
                          <a:ea typeface="Calibri"/>
                          <a:cs typeface="Calibri"/>
                          <a:sym typeface="Calibri"/>
                        </a:rPr>
                        <a:t>Frecuencia (f)</a:t>
                      </a:r>
                      <a:endParaRPr b="1"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solidFill>
                      <a:srgbClr val="C0E2D7"/>
                    </a:solidFill>
                  </a:tcPr>
                </a:tc>
              </a:tr>
              <a:tr h="262675">
                <a:tc>
                  <a:txBody>
                    <a:bodyPr/>
                    <a:lstStyle/>
                    <a:p>
                      <a:pPr indent="0" lvl="0" marL="0" rtl="0" algn="ctr">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de</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9 999 518</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2</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la</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6 277 560</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3</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que</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4 681 839</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4</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el</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4 569 652</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5</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en</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4 234 281</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6</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y</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4 180 279</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7</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a</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3 260 939</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8</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los</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2 618 657</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9</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se</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2 022 514</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r h="265400">
                <a:tc>
                  <a:txBody>
                    <a:bodyPr/>
                    <a:lstStyle/>
                    <a:p>
                      <a:pPr indent="0" lvl="0" marL="0" rtl="0" algn="ctr">
                        <a:spcBef>
                          <a:spcPts val="0"/>
                        </a:spcBef>
                        <a:spcAft>
                          <a:spcPts val="0"/>
                        </a:spcAft>
                        <a:buNone/>
                      </a:pPr>
                      <a:r>
                        <a:rPr lang="es" sz="1200">
                          <a:latin typeface="Calibri"/>
                          <a:ea typeface="Calibri"/>
                          <a:cs typeface="Calibri"/>
                          <a:sym typeface="Calibri"/>
                        </a:rPr>
                        <a:t>10</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spcBef>
                          <a:spcPts val="0"/>
                        </a:spcBef>
                        <a:spcAft>
                          <a:spcPts val="0"/>
                        </a:spcAft>
                        <a:buNone/>
                      </a:pPr>
                      <a:r>
                        <a:rPr lang="es" sz="1200">
                          <a:latin typeface="Calibri"/>
                          <a:ea typeface="Calibri"/>
                          <a:cs typeface="Calibri"/>
                          <a:sym typeface="Calibri"/>
                        </a:rPr>
                        <a:t>del</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s" sz="1200">
                          <a:latin typeface="Calibri"/>
                          <a:ea typeface="Calibri"/>
                          <a:cs typeface="Calibri"/>
                          <a:sym typeface="Calibri"/>
                        </a:rPr>
                        <a:t>1 857 225</a:t>
                      </a:r>
                      <a:endParaRPr sz="1200">
                        <a:latin typeface="Calibri"/>
                        <a:ea typeface="Calibri"/>
                        <a:cs typeface="Calibri"/>
                        <a:sym typeface="Calibri"/>
                      </a:endParaRPr>
                    </a:p>
                  </a:txBody>
                  <a:tcPr marT="63500" marB="63500" marR="63500" marL="63500">
                    <a:lnL cap="flat" cmpd="sng" w="9525">
                      <a:solidFill>
                        <a:srgbClr val="62B799"/>
                      </a:solidFill>
                      <a:prstDash val="solid"/>
                      <a:round/>
                      <a:headEnd len="sm" w="sm" type="none"/>
                      <a:tailEnd len="sm" w="sm" type="none"/>
                    </a:lnL>
                    <a:lnR cap="flat" cmpd="sng" w="9525">
                      <a:solidFill>
                        <a:srgbClr val="62B799"/>
                      </a:solidFill>
                      <a:prstDash val="solid"/>
                      <a:round/>
                      <a:headEnd len="sm" w="sm" type="none"/>
                      <a:tailEnd len="sm" w="sm" type="none"/>
                    </a:lnR>
                    <a:lnT cap="flat" cmpd="sng" w="9525">
                      <a:solidFill>
                        <a:srgbClr val="62B799"/>
                      </a:solidFill>
                      <a:prstDash val="solid"/>
                      <a:round/>
                      <a:headEnd len="sm" w="sm" type="none"/>
                      <a:tailEnd len="sm" w="sm" type="none"/>
                    </a:lnT>
                    <a:lnB cap="flat" cmpd="sng" w="9525">
                      <a:solidFill>
                        <a:srgbClr val="62B799"/>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30"/>
          <p:cNvSpPr/>
          <p:nvPr/>
        </p:nvSpPr>
        <p:spPr>
          <a:xfrm>
            <a:off x="399900" y="1251151"/>
            <a:ext cx="8344200" cy="662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Completa la siguiente tabla:</a:t>
            </a:r>
            <a:endParaRPr sz="1800">
              <a:solidFill>
                <a:schemeClr val="dk1"/>
              </a:solidFill>
              <a:latin typeface="Calibri"/>
              <a:ea typeface="Calibri"/>
              <a:cs typeface="Calibri"/>
              <a:sym typeface="Calibri"/>
            </a:endParaRPr>
          </a:p>
        </p:txBody>
      </p:sp>
      <p:sp>
        <p:nvSpPr>
          <p:cNvPr id="155" name="Google Shape;155;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graphicFrame>
        <p:nvGraphicFramePr>
          <p:cNvPr id="156" name="Google Shape;156;p30"/>
          <p:cNvGraphicFramePr/>
          <p:nvPr/>
        </p:nvGraphicFramePr>
        <p:xfrm>
          <a:off x="504666" y="2255849"/>
          <a:ext cx="3000000" cy="3000000"/>
        </p:xfrm>
        <a:graphic>
          <a:graphicData uri="http://schemas.openxmlformats.org/drawingml/2006/table">
            <a:tbl>
              <a:tblPr bandRow="1" firstRow="1">
                <a:noFill/>
                <a:tableStyleId>{F3E4190D-9CB1-46F4-915C-3E2BB396EBFD}</a:tableStyleId>
              </a:tblPr>
              <a:tblGrid>
                <a:gridCol w="1560675"/>
                <a:gridCol w="1560675"/>
                <a:gridCol w="1560675"/>
                <a:gridCol w="1560675"/>
                <a:gridCol w="1891950"/>
              </a:tblGrid>
              <a:tr h="100000">
                <a:tc>
                  <a:txBody>
                    <a:bodyPr/>
                    <a:lstStyle/>
                    <a:p>
                      <a:pPr indent="0" lvl="0" marL="0" marR="0" rtl="0" algn="ctr">
                        <a:lnSpc>
                          <a:spcPct val="100000"/>
                        </a:lnSpc>
                        <a:spcBef>
                          <a:spcPts val="0"/>
                        </a:spcBef>
                        <a:spcAft>
                          <a:spcPts val="0"/>
                        </a:spcAft>
                        <a:buClr>
                          <a:srgbClr val="000000"/>
                        </a:buClr>
                        <a:buSzPts val="1400"/>
                        <a:buFont typeface="Arial"/>
                        <a:buNone/>
                      </a:pPr>
                      <a:r>
                        <a:rPr b="1" lang="es" sz="1600">
                          <a:solidFill>
                            <a:srgbClr val="FFFFFF"/>
                          </a:solidFill>
                          <a:latin typeface="Calibri"/>
                          <a:ea typeface="Calibri"/>
                          <a:cs typeface="Calibri"/>
                          <a:sym typeface="Calibri"/>
                        </a:rPr>
                        <a:t>Ranking</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Palabra</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f real</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f con el modelo</a:t>
                      </a:r>
                      <a:endParaRPr b="1" sz="1600">
                        <a:solidFill>
                          <a:srgbClr val="FFFFFF"/>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Diferencia positiva</a:t>
                      </a:r>
                      <a:endParaRPr b="1" sz="1600">
                        <a:solidFill>
                          <a:srgbClr val="FFFFFF"/>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371900">
                <a:tc>
                  <a:txBody>
                    <a:bodyPr/>
                    <a:lstStyle/>
                    <a:p>
                      <a:pPr indent="0" lvl="0" marL="0" rtl="0" algn="ctr">
                        <a:spcBef>
                          <a:spcPts val="0"/>
                        </a:spcBef>
                        <a:spcAft>
                          <a:spcPts val="0"/>
                        </a:spcAft>
                        <a:buNone/>
                      </a:pPr>
                      <a:r>
                        <a:rPr lang="es" sz="1600">
                          <a:latin typeface="Calibri"/>
                          <a:ea typeface="Calibri"/>
                          <a:cs typeface="Calibri"/>
                          <a:sym typeface="Calibri"/>
                        </a:rPr>
                        <a:t>20</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al</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951 054</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 sz="1600">
                          <a:latin typeface="Calibri"/>
                          <a:ea typeface="Calibri"/>
                          <a:cs typeface="Calibri"/>
                          <a:sym typeface="Calibri"/>
                        </a:rPr>
                        <a:t>6,67</a:t>
                      </a:r>
                      <a:endParaRPr i="0" sz="1600" u="none" cap="none" strike="noStrike">
                        <a:solidFill>
                          <a:srgbClr val="000000"/>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371900">
                <a:tc>
                  <a:txBody>
                    <a:bodyPr/>
                    <a:lstStyle/>
                    <a:p>
                      <a:pPr indent="0" lvl="0" marL="0" rtl="0" algn="ctr">
                        <a:spcBef>
                          <a:spcPts val="0"/>
                        </a:spcBef>
                        <a:spcAft>
                          <a:spcPts val="0"/>
                        </a:spcAft>
                        <a:buNone/>
                      </a:pPr>
                      <a:r>
                        <a:rPr lang="es" sz="1600">
                          <a:latin typeface="Calibri"/>
                          <a:ea typeface="Calibri"/>
                          <a:cs typeface="Calibri"/>
                          <a:sym typeface="Calibri"/>
                        </a:rPr>
                        <a:t>453</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grupos</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27 863</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 sz="1600">
                          <a:latin typeface="Calibri"/>
                          <a:ea typeface="Calibri"/>
                          <a:cs typeface="Calibri"/>
                          <a:sym typeface="Calibri"/>
                        </a:rPr>
                        <a:t>6,03</a:t>
                      </a:r>
                      <a:endParaRPr sz="1600" u="none" cap="none" strike="noStrike">
                        <a:solidFill>
                          <a:srgbClr val="000000"/>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31"/>
          <p:cNvSpPr/>
          <p:nvPr/>
        </p:nvSpPr>
        <p:spPr>
          <a:xfrm>
            <a:off x="399900" y="1251151"/>
            <a:ext cx="8344200" cy="662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Completa la siguiente tabla:</a:t>
            </a:r>
            <a:endParaRPr sz="1800">
              <a:solidFill>
                <a:schemeClr val="dk1"/>
              </a:solidFill>
              <a:latin typeface="Calibri"/>
              <a:ea typeface="Calibri"/>
              <a:cs typeface="Calibri"/>
              <a:sym typeface="Calibri"/>
            </a:endParaRPr>
          </a:p>
        </p:txBody>
      </p:sp>
      <p:sp>
        <p:nvSpPr>
          <p:cNvPr id="162" name="Google Shape;162;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graphicFrame>
        <p:nvGraphicFramePr>
          <p:cNvPr id="163" name="Google Shape;163;p31"/>
          <p:cNvGraphicFramePr/>
          <p:nvPr/>
        </p:nvGraphicFramePr>
        <p:xfrm>
          <a:off x="504666" y="2255849"/>
          <a:ext cx="3000000" cy="3000000"/>
        </p:xfrm>
        <a:graphic>
          <a:graphicData uri="http://schemas.openxmlformats.org/drawingml/2006/table">
            <a:tbl>
              <a:tblPr bandRow="1" firstRow="1">
                <a:noFill/>
                <a:tableStyleId>{F3E4190D-9CB1-46F4-915C-3E2BB396EBFD}</a:tableStyleId>
              </a:tblPr>
              <a:tblGrid>
                <a:gridCol w="1560675"/>
                <a:gridCol w="1560675"/>
                <a:gridCol w="1560675"/>
                <a:gridCol w="1560675"/>
                <a:gridCol w="1891950"/>
              </a:tblGrid>
              <a:tr h="100000">
                <a:tc>
                  <a:txBody>
                    <a:bodyPr/>
                    <a:lstStyle/>
                    <a:p>
                      <a:pPr indent="0" lvl="0" marL="0" marR="0" rtl="0" algn="ctr">
                        <a:lnSpc>
                          <a:spcPct val="100000"/>
                        </a:lnSpc>
                        <a:spcBef>
                          <a:spcPts val="0"/>
                        </a:spcBef>
                        <a:spcAft>
                          <a:spcPts val="0"/>
                        </a:spcAft>
                        <a:buClr>
                          <a:srgbClr val="000000"/>
                        </a:buClr>
                        <a:buSzPts val="1400"/>
                        <a:buFont typeface="Arial"/>
                        <a:buNone/>
                      </a:pPr>
                      <a:r>
                        <a:rPr b="1" lang="es" sz="1600">
                          <a:solidFill>
                            <a:srgbClr val="FFFFFF"/>
                          </a:solidFill>
                          <a:latin typeface="Calibri"/>
                          <a:ea typeface="Calibri"/>
                          <a:cs typeface="Calibri"/>
                          <a:sym typeface="Calibri"/>
                        </a:rPr>
                        <a:t>Ranking</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Palabra</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f real</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f con el modelo</a:t>
                      </a:r>
                      <a:endParaRPr b="1" sz="1600">
                        <a:solidFill>
                          <a:srgbClr val="FFFFFF"/>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Diferencia positiva</a:t>
                      </a:r>
                      <a:endParaRPr b="1" sz="1600">
                        <a:solidFill>
                          <a:srgbClr val="FFFFFF"/>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solidFill>
                      <a:srgbClr val="63B799"/>
                    </a:solidFill>
                  </a:tcPr>
                </a:tc>
              </a:tr>
              <a:tr h="371900">
                <a:tc>
                  <a:txBody>
                    <a:bodyPr/>
                    <a:lstStyle/>
                    <a:p>
                      <a:pPr indent="0" lvl="0" marL="0" rtl="0" algn="ctr">
                        <a:spcBef>
                          <a:spcPts val="0"/>
                        </a:spcBef>
                        <a:spcAft>
                          <a:spcPts val="0"/>
                        </a:spcAft>
                        <a:buNone/>
                      </a:pPr>
                      <a:r>
                        <a:rPr lang="es" sz="1600">
                          <a:latin typeface="Calibri"/>
                          <a:ea typeface="Calibri"/>
                          <a:cs typeface="Calibri"/>
                          <a:sym typeface="Calibri"/>
                        </a:rPr>
                        <a:t>20</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al</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951 054</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 sz="1600">
                          <a:latin typeface="Calibri"/>
                          <a:ea typeface="Calibri"/>
                          <a:cs typeface="Calibri"/>
                          <a:sym typeface="Calibri"/>
                        </a:rPr>
                        <a:t>6,67</a:t>
                      </a:r>
                      <a:endParaRPr i="0" sz="1600" u="none" cap="none" strike="noStrike">
                        <a:solidFill>
                          <a:srgbClr val="000000"/>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 sz="1600">
                          <a:latin typeface="Calibri"/>
                          <a:ea typeface="Calibri"/>
                          <a:cs typeface="Calibri"/>
                          <a:sym typeface="Calibri"/>
                        </a:rPr>
                        <a:t>415 440</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r h="371900">
                <a:tc>
                  <a:txBody>
                    <a:bodyPr/>
                    <a:lstStyle/>
                    <a:p>
                      <a:pPr indent="0" lvl="0" marL="0" rtl="0" algn="ctr">
                        <a:spcBef>
                          <a:spcPts val="0"/>
                        </a:spcBef>
                        <a:spcAft>
                          <a:spcPts val="0"/>
                        </a:spcAft>
                        <a:buNone/>
                      </a:pPr>
                      <a:r>
                        <a:rPr lang="es" sz="1600">
                          <a:latin typeface="Calibri"/>
                          <a:ea typeface="Calibri"/>
                          <a:cs typeface="Calibri"/>
                          <a:sym typeface="Calibri"/>
                        </a:rPr>
                        <a:t>453</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grupos</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27 863</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 sz="1600">
                          <a:latin typeface="Calibri"/>
                          <a:ea typeface="Calibri"/>
                          <a:cs typeface="Calibri"/>
                          <a:sym typeface="Calibri"/>
                        </a:rPr>
                        <a:t>6,03</a:t>
                      </a:r>
                      <a:endParaRPr sz="1600" u="none" cap="none" strike="noStrike">
                        <a:solidFill>
                          <a:srgbClr val="000000"/>
                        </a:solidFill>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s" sz="1600">
                          <a:latin typeface="Calibri"/>
                          <a:ea typeface="Calibri"/>
                          <a:cs typeface="Calibri"/>
                          <a:sym typeface="Calibri"/>
                        </a:rPr>
                        <a:t>214</a:t>
                      </a:r>
                      <a:endParaRPr sz="1600">
                        <a:latin typeface="Calibri"/>
                        <a:ea typeface="Calibri"/>
                        <a:cs typeface="Calibri"/>
                        <a:sym typeface="Calibri"/>
                      </a:endParaRPr>
                    </a:p>
                  </a:txBody>
                  <a:tcPr marT="34300" marB="34300" marR="68600" marL="68600" anchor="ctr">
                    <a:lnL cap="flat" cmpd="sng" w="12700">
                      <a:solidFill>
                        <a:srgbClr val="63B799"/>
                      </a:solidFill>
                      <a:prstDash val="solid"/>
                      <a:round/>
                      <a:headEnd len="sm" w="sm" type="none"/>
                      <a:tailEnd len="sm" w="sm" type="none"/>
                    </a:lnL>
                    <a:lnR cap="flat" cmpd="sng" w="12700">
                      <a:solidFill>
                        <a:srgbClr val="63B799"/>
                      </a:solidFill>
                      <a:prstDash val="solid"/>
                      <a:round/>
                      <a:headEnd len="sm" w="sm" type="none"/>
                      <a:tailEnd len="sm" w="sm" type="none"/>
                    </a:lnR>
                    <a:lnT cap="flat" cmpd="sng" w="12700">
                      <a:solidFill>
                        <a:srgbClr val="63B799"/>
                      </a:solidFill>
                      <a:prstDash val="solid"/>
                      <a:round/>
                      <a:headEnd len="sm" w="sm" type="none"/>
                      <a:tailEnd len="sm" w="sm" type="none"/>
                    </a:lnT>
                    <a:lnB cap="flat" cmpd="sng" w="12700">
                      <a:solidFill>
                        <a:srgbClr val="63B799"/>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2"/>
          <p:cNvSpPr/>
          <p:nvPr/>
        </p:nvSpPr>
        <p:spPr>
          <a:xfrm>
            <a:off x="399900" y="604750"/>
            <a:ext cx="7242900" cy="1103400"/>
          </a:xfrm>
          <a:prstGeom prst="rect">
            <a:avLst/>
          </a:prstGeom>
          <a:no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qué rangos del ranking el modelo predice de forma más precisa las frecuencias reales? </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tan bien predice las frecuencias el modelo?</a:t>
            </a:r>
            <a:endParaRPr sz="1800">
              <a:solidFill>
                <a:schemeClr val="dk1"/>
              </a:solidFill>
              <a:latin typeface="Calibri"/>
              <a:ea typeface="Calibri"/>
              <a:cs typeface="Calibri"/>
              <a:sym typeface="Calibri"/>
            </a:endParaRPr>
          </a:p>
        </p:txBody>
      </p:sp>
      <p:pic>
        <p:nvPicPr>
          <p:cNvPr id="169" name="Google Shape;169;p32"/>
          <p:cNvPicPr preferRelativeResize="0"/>
          <p:nvPr/>
        </p:nvPicPr>
        <p:blipFill rotWithShape="1">
          <a:blip r:embed="rId3">
            <a:alphaModFix/>
          </a:blip>
          <a:srcRect b="0" l="0" r="0" t="2799"/>
          <a:stretch/>
        </p:blipFill>
        <p:spPr>
          <a:xfrm>
            <a:off x="1765700" y="1880125"/>
            <a:ext cx="5713426" cy="2992500"/>
          </a:xfrm>
          <a:prstGeom prst="rect">
            <a:avLst/>
          </a:prstGeom>
          <a:noFill/>
          <a:ln>
            <a:noFill/>
          </a:ln>
        </p:spPr>
      </p:pic>
      <p:sp>
        <p:nvSpPr>
          <p:cNvPr id="170" name="Google Shape;170;p32"/>
          <p:cNvSpPr txBox="1"/>
          <p:nvPr/>
        </p:nvSpPr>
        <p:spPr>
          <a:xfrm>
            <a:off x="292425" y="2887250"/>
            <a:ext cx="30288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 se solicitó en el guion</a:t>
            </a:r>
            <a:endParaRPr b="1">
              <a:solidFill>
                <a:schemeClr val="accen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33"/>
          <p:cNvSpPr/>
          <p:nvPr/>
        </p:nvSpPr>
        <p:spPr>
          <a:xfrm>
            <a:off x="399900" y="604750"/>
            <a:ext cx="7242900" cy="1103400"/>
          </a:xfrm>
          <a:prstGeom prst="rect">
            <a:avLst/>
          </a:prstGeom>
          <a:no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2"/>
              </a:buClr>
              <a:buSzPts val="1800"/>
              <a:buFont typeface="Calibri"/>
              <a:buChar char="●"/>
            </a:pPr>
            <a:r>
              <a:rPr lang="es" sz="1800">
                <a:solidFill>
                  <a:schemeClr val="dk2"/>
                </a:solidFill>
                <a:latin typeface="Calibri"/>
                <a:ea typeface="Calibri"/>
                <a:cs typeface="Calibri"/>
                <a:sym typeface="Calibri"/>
              </a:rPr>
              <a:t>¿En qué rangos del ranking el modelo predice de forma más precisa las frecuencias reales? </a:t>
            </a:r>
            <a:endParaRPr sz="1800">
              <a:solidFill>
                <a:schemeClr val="dk2"/>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2"/>
              </a:buClr>
              <a:buSzPts val="1800"/>
              <a:buFont typeface="Calibri"/>
              <a:buChar char="●"/>
            </a:pPr>
            <a:r>
              <a:rPr lang="es" sz="1800">
                <a:solidFill>
                  <a:schemeClr val="dk2"/>
                </a:solidFill>
                <a:latin typeface="Calibri"/>
                <a:ea typeface="Calibri"/>
                <a:cs typeface="Calibri"/>
                <a:sym typeface="Calibri"/>
              </a:rPr>
              <a:t>¿Qué tan bien predice las frecuencias el modelo?</a:t>
            </a:r>
            <a:endParaRPr sz="1800">
              <a:solidFill>
                <a:schemeClr val="dk2"/>
              </a:solidFill>
              <a:latin typeface="Calibri"/>
              <a:ea typeface="Calibri"/>
              <a:cs typeface="Calibri"/>
              <a:sym typeface="Calibri"/>
            </a:endParaRPr>
          </a:p>
        </p:txBody>
      </p:sp>
      <p:pic>
        <p:nvPicPr>
          <p:cNvPr id="176" name="Google Shape;176;p33"/>
          <p:cNvPicPr preferRelativeResize="0"/>
          <p:nvPr/>
        </p:nvPicPr>
        <p:blipFill rotWithShape="1">
          <a:blip r:embed="rId3">
            <a:alphaModFix/>
          </a:blip>
          <a:srcRect b="0" l="0" r="0" t="2799"/>
          <a:stretch/>
        </p:blipFill>
        <p:spPr>
          <a:xfrm>
            <a:off x="1765700" y="1880125"/>
            <a:ext cx="5713426" cy="2992500"/>
          </a:xfrm>
          <a:prstGeom prst="rect">
            <a:avLst/>
          </a:prstGeom>
          <a:noFill/>
          <a:ln>
            <a:noFill/>
          </a:ln>
        </p:spPr>
      </p:pic>
      <p:sp>
        <p:nvSpPr>
          <p:cNvPr id="177" name="Google Shape;177;p33"/>
          <p:cNvSpPr/>
          <p:nvPr/>
        </p:nvSpPr>
        <p:spPr>
          <a:xfrm>
            <a:off x="2480975" y="2817475"/>
            <a:ext cx="1065300" cy="974700"/>
          </a:xfrm>
          <a:prstGeom prst="ellipse">
            <a:avLst/>
          </a:prstGeom>
          <a:noFill/>
          <a:ln cap="flat" cmpd="sng" w="28575">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3"/>
          <p:cNvSpPr/>
          <p:nvPr/>
        </p:nvSpPr>
        <p:spPr>
          <a:xfrm>
            <a:off x="6298775" y="3610675"/>
            <a:ext cx="1065300" cy="484800"/>
          </a:xfrm>
          <a:prstGeom prst="ellipse">
            <a:avLst/>
          </a:prstGeom>
          <a:noFill/>
          <a:ln cap="flat" cmpd="sng" w="28575">
            <a:solidFill>
              <a:srgbClr val="63B7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33"/>
          <p:cNvSpPr txBox="1"/>
          <p:nvPr/>
        </p:nvSpPr>
        <p:spPr>
          <a:xfrm>
            <a:off x="171300" y="2238150"/>
            <a:ext cx="2083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solidFill>
                  <a:srgbClr val="D65664"/>
                </a:solidFill>
                <a:latin typeface="Calibri"/>
                <a:ea typeface="Calibri"/>
                <a:cs typeface="Calibri"/>
                <a:sym typeface="Calibri"/>
              </a:rPr>
              <a:t>Menor precisión </a:t>
            </a:r>
            <a:endParaRPr b="1" sz="1600">
              <a:solidFill>
                <a:srgbClr val="D65664"/>
              </a:solidFill>
              <a:latin typeface="Calibri"/>
              <a:ea typeface="Calibri"/>
              <a:cs typeface="Calibri"/>
              <a:sym typeface="Calibri"/>
            </a:endParaRPr>
          </a:p>
          <a:p>
            <a:pPr indent="0" lvl="0" marL="0" rtl="0" algn="ctr">
              <a:spcBef>
                <a:spcPts val="0"/>
              </a:spcBef>
              <a:spcAft>
                <a:spcPts val="0"/>
              </a:spcAft>
              <a:buNone/>
            </a:pPr>
            <a:r>
              <a:rPr b="1" lang="es" sz="1600">
                <a:solidFill>
                  <a:srgbClr val="D65664"/>
                </a:solidFill>
                <a:latin typeface="Calibri"/>
                <a:ea typeface="Calibri"/>
                <a:cs typeface="Calibri"/>
                <a:sym typeface="Calibri"/>
              </a:rPr>
              <a:t>del modelo</a:t>
            </a:r>
            <a:endParaRPr b="1" sz="1600">
              <a:solidFill>
                <a:srgbClr val="D65664"/>
              </a:solidFill>
              <a:latin typeface="Calibri"/>
              <a:ea typeface="Calibri"/>
              <a:cs typeface="Calibri"/>
              <a:sym typeface="Calibri"/>
            </a:endParaRPr>
          </a:p>
        </p:txBody>
      </p:sp>
      <p:sp>
        <p:nvSpPr>
          <p:cNvPr id="180" name="Google Shape;180;p33"/>
          <p:cNvSpPr txBox="1"/>
          <p:nvPr/>
        </p:nvSpPr>
        <p:spPr>
          <a:xfrm>
            <a:off x="6964700" y="3115075"/>
            <a:ext cx="2083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solidFill>
                  <a:srgbClr val="62B799"/>
                </a:solidFill>
                <a:latin typeface="Calibri"/>
                <a:ea typeface="Calibri"/>
                <a:cs typeface="Calibri"/>
                <a:sym typeface="Calibri"/>
              </a:rPr>
              <a:t>Mayor precisión </a:t>
            </a:r>
            <a:endParaRPr b="1" sz="1600">
              <a:solidFill>
                <a:srgbClr val="62B799"/>
              </a:solidFill>
              <a:latin typeface="Calibri"/>
              <a:ea typeface="Calibri"/>
              <a:cs typeface="Calibri"/>
              <a:sym typeface="Calibri"/>
            </a:endParaRPr>
          </a:p>
          <a:p>
            <a:pPr indent="0" lvl="0" marL="0" rtl="0" algn="ctr">
              <a:spcBef>
                <a:spcPts val="0"/>
              </a:spcBef>
              <a:spcAft>
                <a:spcPts val="0"/>
              </a:spcAft>
              <a:buNone/>
            </a:pPr>
            <a:r>
              <a:rPr b="1" lang="es" sz="1600">
                <a:solidFill>
                  <a:srgbClr val="62B799"/>
                </a:solidFill>
                <a:latin typeface="Calibri"/>
                <a:ea typeface="Calibri"/>
                <a:cs typeface="Calibri"/>
                <a:sym typeface="Calibri"/>
              </a:rPr>
              <a:t>del modelo</a:t>
            </a:r>
            <a:endParaRPr b="1" sz="1600">
              <a:solidFill>
                <a:srgbClr val="62B799"/>
              </a:solidFill>
              <a:latin typeface="Calibri"/>
              <a:ea typeface="Calibri"/>
              <a:cs typeface="Calibri"/>
              <a:sym typeface="Calibri"/>
            </a:endParaRPr>
          </a:p>
        </p:txBody>
      </p:sp>
      <p:sp>
        <p:nvSpPr>
          <p:cNvPr id="181" name="Google Shape;181;p33"/>
          <p:cNvSpPr txBox="1"/>
          <p:nvPr/>
        </p:nvSpPr>
        <p:spPr>
          <a:xfrm>
            <a:off x="292425" y="2887250"/>
            <a:ext cx="30288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 se solicitó en el guion</a:t>
            </a:r>
            <a:endParaRPr b="1">
              <a:solidFill>
                <a:schemeClr val="accen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4"/>
          <p:cNvPicPr preferRelativeResize="0"/>
          <p:nvPr/>
        </p:nvPicPr>
        <p:blipFill rotWithShape="1">
          <a:blip r:embed="rId3">
            <a:alphaModFix/>
          </a:blip>
          <a:srcRect b="0" l="0" r="0" t="2799"/>
          <a:stretch/>
        </p:blipFill>
        <p:spPr>
          <a:xfrm>
            <a:off x="1077325" y="903600"/>
            <a:ext cx="6369825" cy="3336300"/>
          </a:xfrm>
          <a:prstGeom prst="rect">
            <a:avLst/>
          </a:prstGeom>
          <a:noFill/>
          <a:ln>
            <a:noFill/>
          </a:ln>
        </p:spPr>
      </p:pic>
      <p:sp>
        <p:nvSpPr>
          <p:cNvPr id="187" name="Google Shape;187;p34"/>
          <p:cNvSpPr txBox="1"/>
          <p:nvPr/>
        </p:nvSpPr>
        <p:spPr>
          <a:xfrm>
            <a:off x="292425" y="2963450"/>
            <a:ext cx="3028800" cy="4002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a:solidFill>
                  <a:schemeClr val="accent1"/>
                </a:solidFill>
                <a:latin typeface="Calibri"/>
                <a:ea typeface="Calibri"/>
                <a:cs typeface="Calibri"/>
                <a:sym typeface="Calibri"/>
              </a:rPr>
              <a:t>IPD: no diseñar, se solicitó en el guion</a:t>
            </a:r>
            <a:endParaRPr b="1">
              <a:solidFill>
                <a:schemeClr val="accen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