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41D09F-95CC-4376-BE13-BBDE4C910509}">
  <a:tblStyle styleId="{BB41D09F-95CC-4376-BE13-BBDE4C9105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8BFC1BC-EB9F-4F54-A2B1-80F1A048D4A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b14e26438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7b14e26438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b14e26438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7b14e26438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b14e26438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7b14e26438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b14e26438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7b14e26438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3e7f3eed1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23e7f3eed1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afe24b747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27afe24b747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afe24b74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afe24b74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afe24b74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afe24b74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afe24b74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afe24b74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3e7f3eed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223e7f3eed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b14e26438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7b14e26438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7afe24b747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27afe24b747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373a2dd14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4373a2dd14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afe24b747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7afe24b747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afe24b74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27afe24b747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afe24b74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7afe24b74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385a553b2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1385a553b2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b14e26438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7b14e26438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b14e26438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27b14e26438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3e7f3eed1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23e7f3eed1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b14e2643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7b14e2643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Matemática y lingüística: La ley de Zipf 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(Parte 1)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gráfico, ¿es posible apreciar la frecuencia de la palabra que está en la segunda posición del ranking? ¿Y en la posición 200?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3903300" y="2748113"/>
            <a:ext cx="484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En el gráfico se puede distinguir la frecuencia de las primeras palabras, pero no así palabras que están más adelante en el ranking.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99" y="2571738"/>
            <a:ext cx="3193350" cy="22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6"/>
          <p:cNvSpPr/>
          <p:nvPr/>
        </p:nvSpPr>
        <p:spPr>
          <a:xfrm>
            <a:off x="399900" y="1251149"/>
            <a:ext cx="8344200" cy="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dificultad presenta este gráfico para visualizar los datos?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4530975" y="2524275"/>
            <a:ext cx="39615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 de la frecuencia está expresada en millones, lo que dificulta la visualización de las frecuencias cuando éstas son menores que una centena de mil, lo que ocurre, aproximadamente, para n ≥ 50.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399900" y="1251149"/>
            <a:ext cx="8344200" cy="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dificultad presenta este gráfico para visualizar los datos?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99" y="2571738"/>
            <a:ext cx="3193350" cy="22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4" name="Google Shape;214;p38"/>
          <p:cNvGraphicFramePr/>
          <p:nvPr/>
        </p:nvGraphicFramePr>
        <p:xfrm>
          <a:off x="878391" y="28681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{08BFC1BC-EB9F-4F54-A2B1-80F1A048D4AE}</a:tableStyleId>
              </a:tblPr>
              <a:tblGrid>
                <a:gridCol w="1846800"/>
                <a:gridCol w="1846800"/>
                <a:gridCol w="1846800"/>
                <a:gridCol w="1846800"/>
              </a:tblGrid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(f)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log(f)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4 681 839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1 062 152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trabajo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77 478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999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premio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13 701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38"/>
          <p:cNvSpPr/>
          <p:nvPr/>
        </p:nvSpPr>
        <p:spPr>
          <a:xfrm>
            <a:off x="399900" y="1251150"/>
            <a:ext cx="8344200" cy="13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tabla con el logaritmo de la frecuencia, aproximado los valores a dos cifras decimales, y luego responde: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cambia la variable frecuencia f al aplicar logaritmo?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399900" y="1251150"/>
            <a:ext cx="8344200" cy="13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tabla con el logaritmo de la frecuencia, aproximado los valores a dos cifras decimales, y luego responde: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cambia la variable frecuencia f al aplicar logaritmo?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2" name="Google Shape;222;p39"/>
          <p:cNvGraphicFramePr/>
          <p:nvPr/>
        </p:nvGraphicFramePr>
        <p:xfrm>
          <a:off x="878391" y="28681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{08BFC1BC-EB9F-4F54-A2B1-80F1A048D4AE}</a:tableStyleId>
              </a:tblPr>
              <a:tblGrid>
                <a:gridCol w="1846800"/>
                <a:gridCol w="1846800"/>
                <a:gridCol w="1846800"/>
                <a:gridCol w="1846800"/>
              </a:tblGrid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(f)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log(f)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4 681 839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6,67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1 062 152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6,03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trabajo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77 478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4,89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999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premio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13 701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4,14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/>
          <p:nvPr/>
        </p:nvSpPr>
        <p:spPr>
          <a:xfrm>
            <a:off x="399900" y="1251150"/>
            <a:ext cx="8344200" cy="13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tabla con el logaritmo de la frecuencia, aproximado los valores a dos cifras decimales, y luego responde: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cambia la variable frecuencia f al aplicar logaritmo?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9" name="Google Shape;229;p40"/>
          <p:cNvGraphicFramePr/>
          <p:nvPr/>
        </p:nvGraphicFramePr>
        <p:xfrm>
          <a:off x="878391" y="28681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{08BFC1BC-EB9F-4F54-A2B1-80F1A048D4AE}</a:tableStyleId>
              </a:tblPr>
              <a:tblGrid>
                <a:gridCol w="1846800"/>
                <a:gridCol w="1846800"/>
              </a:tblGrid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(f)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log(f)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4 681 839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6,67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1 062 152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6,03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77 478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4,89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13 701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4,14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40"/>
          <p:cNvSpPr txBox="1"/>
          <p:nvPr/>
        </p:nvSpPr>
        <p:spPr>
          <a:xfrm>
            <a:off x="5078875" y="2986325"/>
            <a:ext cx="35799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valores de log(f) son menores de los que la frecuencia f.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variación entre los valores de log(f) es mucho más acotada que la de la frecuencia.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/>
        </p:nvSpPr>
        <p:spPr>
          <a:xfrm>
            <a:off x="1852950" y="718775"/>
            <a:ext cx="5438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valores log(f) en esta escala logarítmica indican entre qué potencias de 10 se encuentra la frecuencia f.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p41"/>
          <p:cNvGraphicFramePr/>
          <p:nvPr/>
        </p:nvGraphicFramePr>
        <p:xfrm>
          <a:off x="1882666" y="18611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{08BFC1BC-EB9F-4F54-A2B1-80F1A048D4AE}</a:tableStyleId>
              </a:tblPr>
              <a:tblGrid>
                <a:gridCol w="1846800"/>
                <a:gridCol w="1846800"/>
                <a:gridCol w="1846800"/>
              </a:tblGrid>
              <a:tr h="31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(f)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log(f)</a:t>
                      </a:r>
                      <a:endParaRPr b="1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799"/>
                    </a:solidFill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433B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</a:t>
                      </a:r>
                      <a:endParaRPr b="1" sz="1600">
                        <a:solidFill>
                          <a:srgbClr val="433B7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1 062 152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433B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6,03</a:t>
                      </a:r>
                      <a:endParaRPr b="1" sz="1600" u="none" cap="none" strike="noStrike">
                        <a:solidFill>
                          <a:srgbClr val="433B7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trabajo</a:t>
                      </a:r>
                      <a:endParaRPr b="1" sz="1600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77 478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>
                          <a:solidFill>
                            <a:srgbClr val="D656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4,89</a:t>
                      </a:r>
                      <a:endParaRPr b="1" sz="1600" u="none" cap="none" strike="noStrike">
                        <a:solidFill>
                          <a:srgbClr val="D656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3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7" name="Google Shape;237;p41"/>
          <p:cNvSpPr txBox="1"/>
          <p:nvPr/>
        </p:nvSpPr>
        <p:spPr>
          <a:xfrm>
            <a:off x="597150" y="3306975"/>
            <a:ext cx="36075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latin typeface="Calibri"/>
                <a:ea typeface="Calibri"/>
                <a:cs typeface="Calibri"/>
                <a:sym typeface="Calibri"/>
              </a:rPr>
              <a:t>Frecuencia de la palabra </a:t>
            </a:r>
            <a:r>
              <a:rPr b="1" lang="es" sz="1800" u="sng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endParaRPr b="1" sz="1800" u="sng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Aproximadamente 10</a:t>
            </a:r>
            <a:r>
              <a:rPr b="1" baseline="30000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≈ 1 000 000</a:t>
            </a:r>
            <a:endParaRPr baseline="30000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5064150" y="3306975"/>
            <a:ext cx="35205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latin typeface="Calibri"/>
                <a:ea typeface="Calibri"/>
                <a:cs typeface="Calibri"/>
                <a:sym typeface="Calibri"/>
              </a:rPr>
              <a:t>Frecuencia de la palabra</a:t>
            </a:r>
            <a:r>
              <a:rPr lang="es" sz="1800" u="sng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800" u="sng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endParaRPr b="1" sz="1800" u="sng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Entre 10</a:t>
            </a:r>
            <a:r>
              <a:rPr b="1" baseline="30000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=10 000 y 10</a:t>
            </a:r>
            <a:r>
              <a:rPr b="1" baseline="30000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100 000</a:t>
            </a:r>
            <a:endParaRPr baseline="30000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00" y="835725"/>
            <a:ext cx="46863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2"/>
          <p:cNvSpPr txBox="1"/>
          <p:nvPr/>
        </p:nvSpPr>
        <p:spPr>
          <a:xfrm>
            <a:off x="5619075" y="1491350"/>
            <a:ext cx="3000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A partir de este nuevo gráfico, ¿es posible estimar la frecuencia de la palabra número 200? </a:t>
            </a:r>
            <a:endParaRPr b="1" sz="17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2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00" y="835725"/>
            <a:ext cx="46863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3"/>
          <p:cNvSpPr txBox="1"/>
          <p:nvPr/>
        </p:nvSpPr>
        <p:spPr>
          <a:xfrm>
            <a:off x="5619075" y="2973525"/>
            <a:ext cx="30000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puede estimar que la palabra 200 está entre 10</a:t>
            </a:r>
            <a:r>
              <a:rPr baseline="30000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10 000 y     10</a:t>
            </a:r>
            <a:r>
              <a:rPr baseline="30000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100 000.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3"/>
          <p:cNvSpPr txBox="1"/>
          <p:nvPr/>
        </p:nvSpPr>
        <p:spPr>
          <a:xfrm>
            <a:off x="5619075" y="1491350"/>
            <a:ext cx="3000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A partir de este nuevo gráfico, ¿es posible estimar la frecuencia de la palabra número 200? </a:t>
            </a:r>
            <a:endParaRPr b="1" sz="17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3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/>
          <p:nvPr/>
        </p:nvSpPr>
        <p:spPr>
          <a:xfrm>
            <a:off x="399900" y="1251149"/>
            <a:ext cx="8344200" cy="798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 de función podría modelar el gráfico log(n)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versus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log(f)?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292425" y="2887250"/>
            <a:ext cx="1976100" cy="61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pendiente la imagen portada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300" y="1663475"/>
            <a:ext cx="4095399" cy="29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/>
        </p:nvSpPr>
        <p:spPr>
          <a:xfrm>
            <a:off x="292430" y="285744"/>
            <a:ext cx="72141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b="1" lang="es" sz="2800" u="sng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situación: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¿Cuáles son las palabras que más utilizamos </a:t>
            </a:r>
            <a:endParaRPr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en el español?</a:t>
            </a: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5"/>
          <p:cNvSpPr/>
          <p:nvPr/>
        </p:nvSpPr>
        <p:spPr>
          <a:xfrm>
            <a:off x="399900" y="1251149"/>
            <a:ext cx="8344200" cy="798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 de función podría modelar el gráfico log(n) versus log(f)?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00" y="2155974"/>
            <a:ext cx="3582139" cy="27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6"/>
          <p:cNvSpPr/>
          <p:nvPr/>
        </p:nvSpPr>
        <p:spPr>
          <a:xfrm>
            <a:off x="399900" y="1251150"/>
            <a:ext cx="8344200" cy="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pendiente del modelo es positiva o negativa? ¿Dónde cruza el eje Y?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00" y="2155974"/>
            <a:ext cx="3582139" cy="27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6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/>
          <p:nvPr/>
        </p:nvSpPr>
        <p:spPr>
          <a:xfrm>
            <a:off x="399900" y="1251150"/>
            <a:ext cx="8344200" cy="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pendiente del modelo es positiva o negativa? ¿Dónde cruza el eje Y?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5257475" y="2608700"/>
            <a:ext cx="32904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la recta es decreciente tiene pendiente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negativa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decir, </a:t>
            </a: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a &lt; 0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cruza el eje Y en </a:t>
            </a:r>
            <a:r>
              <a:rPr b="1" lang="es" sz="16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b = 7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aproximadamente.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00" y="2155974"/>
            <a:ext cx="3582139" cy="27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7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/>
          <p:nvPr/>
        </p:nvSpPr>
        <p:spPr>
          <a:xfrm>
            <a:off x="399900" y="1251150"/>
            <a:ext cx="8344200" cy="9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Observando los datos y la recta, ¿para qué rango de valores se ajusta mejor la recta?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00" y="2155974"/>
            <a:ext cx="3582139" cy="27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8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9"/>
          <p:cNvSpPr/>
          <p:nvPr/>
        </p:nvSpPr>
        <p:spPr>
          <a:xfrm>
            <a:off x="399900" y="1251150"/>
            <a:ext cx="8344200" cy="9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Observando los datos y la recta, ¿para qué rango de valores se ajusta mejor la recta?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00" y="2155974"/>
            <a:ext cx="3582139" cy="27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/>
          <p:cNvSpPr txBox="1"/>
          <p:nvPr/>
        </p:nvSpPr>
        <p:spPr>
          <a:xfrm>
            <a:off x="5082050" y="2871875"/>
            <a:ext cx="3410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datos se ajustan mejor a la recta desde x = 1,5 aproximadamente.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0"/>
          <p:cNvSpPr txBox="1"/>
          <p:nvPr/>
        </p:nvSpPr>
        <p:spPr>
          <a:xfrm>
            <a:off x="484060" y="20823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Matemática y lingüística: La ley de Zipf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(Parte 1)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492625" y="499475"/>
            <a:ext cx="7353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 la infografía, respondamos: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551383" y="1388067"/>
            <a:ext cx="77613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 que la palabra “que” sea la tercera en el ranking?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determinó la posición en el ranking de una palabra?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151" y="2837375"/>
            <a:ext cx="1219700" cy="168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6123575" y="1546200"/>
            <a:ext cx="2852100" cy="192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siguiente tabla muestra las diez primeras palabras de la Base de datos de la RAE: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¿Será posible estimar la frecuencia de una palabra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dada su posición en el ranking?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362354" y="2880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29"/>
          <p:cNvGraphicFramePr/>
          <p:nvPr/>
        </p:nvGraphicFramePr>
        <p:xfrm>
          <a:off x="263100" y="84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{BB41D09F-95CC-4376-BE13-BBDE4C910509}</a:tableStyleId>
              </a:tblPr>
              <a:tblGrid>
                <a:gridCol w="1910400"/>
                <a:gridCol w="1910400"/>
                <a:gridCol w="1910400"/>
              </a:tblGrid>
              <a:tr h="2428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de datos de la Real Academia Española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 hMerge="1"/>
                <a:tc hMerge="1"/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Ranking (n)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B69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(f)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26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9 999 518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6 277 560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4 681 839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4 569 652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4 234 281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4 180 279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3 260 939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2 618 657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2 022 514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1 857 225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Grafica la frecuencia de las primeras 10 palabras y luego responde la siguiente pregunta: ¿Qué se puede observar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especto a la forma en que disminuye la frecuencia de las palabras a medida que se avanza en el ranking?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Grafica la frecuencia de las primeras 10 palabras y luego responde la siguiente pregunta: ¿Qué se puede observar respecto a la forma en que disminuye la frecuencia de las palabras a medida que se avanza en el ranking?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292425" y="2887250"/>
            <a:ext cx="1976100" cy="12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Diseñar gráfico, los datos son los de la diapo 4. Arriba debe ir el punto que se ve cortado (en el 1)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1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850" y="2466747"/>
            <a:ext cx="4494564" cy="237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399900" y="1251150"/>
            <a:ext cx="8344200" cy="951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varía la frecuencia a medida que se avanza en el ranking?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4450925" y="2941675"/>
            <a:ext cx="401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Las frecuencias disminuyen muy rápidamente en relación a las primeras del ranking.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63" y="2466747"/>
            <a:ext cx="3435484" cy="23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/>
          <p:nvPr/>
        </p:nvSpPr>
        <p:spPr>
          <a:xfrm>
            <a:off x="292425" y="2887250"/>
            <a:ext cx="3028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IPD: no diseñar, se solicitó en el guion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399900" y="1251150"/>
            <a:ext cx="8344200" cy="951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varía la frecuencia a medida que se avanza en el ranking?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4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gráfico, ¿es posible apreciar la frecuencia de la palabra que está en la segunda posición del ranking? ¿Y en la posición 200?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