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Nunito"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DqdfLpIW5CnVjz2CEoN27ZY7KR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toria Leonella Lopez Basualt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0CF11C-04A9-4C8B-AA99-89ACCA0E46A9}">
  <a:tblStyle styleId="{EE0CF11C-04A9-4C8B-AA99-89ACCA0E46A9}"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C663548-6DBC-443D-87ED-866E0E5EB8A8}" styleName="Table_1">
    <a:wholeTbl>
      <a:tcTxStyle>
        <a:font>
          <a:latin typeface="Arial"/>
          <a:ea typeface="Arial"/>
          <a:cs typeface="Arial"/>
        </a:font>
        <a:srgbClr val="000000"/>
      </a:tcTxStyle>
      <a:tcStyle>
        <a:tcBdr>
          <a:left>
            <a:ln w="19050" cap="flat" cmpd="sng">
              <a:solidFill>
                <a:srgbClr val="000000"/>
              </a:solidFill>
              <a:prstDash val="solid"/>
              <a:round/>
              <a:headEnd type="none" w="sm" len="sm"/>
              <a:tailEnd type="none" w="sm" len="sm"/>
            </a:ln>
          </a:left>
          <a:right>
            <a:ln w="19050" cap="flat" cmpd="sng">
              <a:solidFill>
                <a:srgbClr val="000000"/>
              </a:solidFill>
              <a:prstDash val="solid"/>
              <a:round/>
              <a:headEnd type="none" w="sm" len="sm"/>
              <a:tailEnd type="none" w="sm" len="sm"/>
            </a:ln>
          </a:right>
          <a:top>
            <a:ln w="19050" cap="flat" cmpd="sng">
              <a:solidFill>
                <a:srgbClr val="000000"/>
              </a:solidFill>
              <a:prstDash val="solid"/>
              <a:round/>
              <a:headEnd type="none" w="sm" len="sm"/>
              <a:tailEnd type="none" w="sm" len="sm"/>
            </a:ln>
          </a:top>
          <a:bottom>
            <a:ln w="19050" cap="flat" cmpd="sng">
              <a:solidFill>
                <a:srgbClr val="000000"/>
              </a:solidFill>
              <a:prstDash val="solid"/>
              <a:round/>
              <a:headEnd type="none" w="sm" len="sm"/>
              <a:tailEnd type="none" w="sm" len="sm"/>
            </a:ln>
          </a:bottom>
          <a:insideH>
            <a:ln w="19050" cap="flat" cmpd="sng">
              <a:solidFill>
                <a:srgbClr val="000000"/>
              </a:solidFill>
              <a:prstDash val="solid"/>
              <a:round/>
              <a:headEnd type="none" w="sm" len="sm"/>
              <a:tailEnd type="none" w="sm" len="sm"/>
            </a:ln>
          </a:insideH>
          <a:insideV>
            <a:ln w="190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11" autoAdjust="0"/>
    <p:restoredTop sz="94660"/>
  </p:normalViewPr>
  <p:slideViewPr>
    <p:cSldViewPr snapToGrid="0">
      <p:cViewPr varScale="1">
        <p:scale>
          <a:sx n="64" d="100"/>
          <a:sy n="64" d="100"/>
        </p:scale>
        <p:origin x="72" y="7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21961f18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2021961f18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021961f18c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2021961f18c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021961f18c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Los algoritmos de aprendizaje autónomo utilizados en las aplicaciones de texto predictivo imitan la forma en que los seres humanos aprenden y toman decisiones. Así como las personas basan sus decisiones en experiencias pasadas y el contexto actual, estos algoritmos también analizan el contexto de la conversación y utilizan datos previos para hacer sus predicciones.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
              <a:t>Aunque puede resultar muy difícil elaborar un algoritmo que tome en cuenta el contexto completo de la conversación, podemos optar por crear uno más sencillo que solo considere las palabras previas.</a:t>
            </a:r>
            <a:endParaRPr/>
          </a:p>
          <a:p>
            <a:pPr marL="0" lvl="0" indent="0" algn="l" rtl="0">
              <a:lnSpc>
                <a:spcPct val="100000"/>
              </a:lnSpc>
              <a:spcBef>
                <a:spcPts val="0"/>
              </a:spcBef>
              <a:spcAft>
                <a:spcPts val="0"/>
              </a:spcAft>
              <a:buSzPts val="1400"/>
              <a:buNone/>
            </a:pPr>
            <a:endParaRPr/>
          </a:p>
        </p:txBody>
      </p:sp>
      <p:sp>
        <p:nvSpPr>
          <p:cNvPr id="128" name="Google Shape;128;g2021961f18c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021961f18c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Sin datos sobre los mensajes de texto que contienen la frase por completar, cualquier comparación de las probabilidades de posibles palabras es subjetiva. Es decir, se basan en creencias o experiencias personales.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s"/>
              <a:t>Para determinar de manera objetiva cuáles son las palabras que tienen más probabilidades de seguir la frase, necesitamos contar con datos de mensajes de texto reales.</a:t>
            </a:r>
            <a:endParaRPr/>
          </a:p>
          <a:p>
            <a:pPr marL="0" lvl="0" indent="0" algn="l" rtl="0">
              <a:lnSpc>
                <a:spcPct val="100000"/>
              </a:lnSpc>
              <a:spcBef>
                <a:spcPts val="0"/>
              </a:spcBef>
              <a:spcAft>
                <a:spcPts val="0"/>
              </a:spcAft>
              <a:buSzPts val="1400"/>
              <a:buNone/>
            </a:pPr>
            <a:endParaRPr/>
          </a:p>
        </p:txBody>
      </p:sp>
      <p:sp>
        <p:nvSpPr>
          <p:cNvPr id="134" name="Google Shape;134;g2021961f18c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El objetivo de esta actividad es identificar las tres palabras que son más probable que se escriban después de la frase "¿Quién puede" en el contexto de un chat de estudio.</a:t>
            </a:r>
            <a:endParaRPr/>
          </a:p>
        </p:txBody>
      </p:sp>
      <p:sp>
        <p:nvSpPr>
          <p:cNvPr id="141" name="Google Shape;1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21961f18c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importante tener en cuenta que en estricto rigor solo podemos estimar la probabilidad mencionada, ya que el espacio muestral de todas las frases escritas y por escribir se va revelando con el tiempo. No es necesario hacer esta precisión al presentar el problema a sus estudiantes, ya que se abordará más adelante.</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Plantee una discusión en la que las y los estudiantes evalúen distintas propuestas y comparen las probabilidades calculadas. </a:t>
            </a:r>
            <a:endParaRPr/>
          </a:p>
        </p:txBody>
      </p:sp>
      <p:sp>
        <p:nvSpPr>
          <p:cNvPr id="148" name="Google Shape;148;g2021961f18c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21961f18c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154" name="Google Shape;154;g2021961f18c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021961f18c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160" name="Google Shape;160;g2021961f18c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21961f18c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170" name="Google Shape;170;g2021961f18c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021961f18c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176" name="Google Shape;176;g2021961f18c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*Observación para el docente → Si tiene el video descargado en su computador, puede editar la presentación para generar un hipervínculo al video desde la diapostiva</a:t>
            </a:r>
            <a:endParaRPr/>
          </a:p>
        </p:txBody>
      </p:sp>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03c988c3b3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186" name="Google Shape;186;g203c988c3b3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3c988c3b3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193" name="Google Shape;193;g203c988c3b3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021961f18c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01" name="Google Shape;201;g2021961f18c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3c988c3b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12" name="Google Shape;212;g203c988c3b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021961f18c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Indique a sus estudiantes que al final de esta clase se desarrollará un algoritmo básico que pueda sugerir palabras que el usuario de una aplicación de mensajería de texto podría escribir, basándose en las palabras previamente escritas. Para ello, estudiaremos nociones matemáticas que serán necesarias para este trabajo.</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221" name="Google Shape;221;g2021961f18c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021961f18c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021961f18c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021961f18c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s">
                <a:solidFill>
                  <a:schemeClr val="dk1"/>
                </a:solidFill>
                <a:latin typeface="Nunito"/>
                <a:ea typeface="Nunito"/>
                <a:cs typeface="Nunito"/>
                <a:sym typeface="Nunito"/>
              </a:rPr>
              <a:t>Puede sugerirles colorear la frase y las distintas palabras que la siguen en la tabla de datos entregadas, para facilitar el conteo, como se muestra a continuación</a:t>
            </a:r>
            <a:endParaRPr/>
          </a:p>
        </p:txBody>
      </p:sp>
      <p:sp>
        <p:nvSpPr>
          <p:cNvPr id="244" name="Google Shape;244;g2021961f18c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21961f18c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51" name="Google Shape;251;g2021961f18c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03c988c3b3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s"/>
              <a:t>Las probabilidades que hemos calculado son estimaciones basadas en las frecuencias relativas de los mensajes de texto escritos previamente, por lo que constituyen probabilidades empíricas que utilizamos como aproximaciones de las probabilidades teóricas desconocidas.</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s"/>
              <a:t>Hay que tener presente que, dependiendo de los mensajes que tengamos, las probabilidades empíricas pueden variar. En la medida en que aumente la cantidad de mensajes de texto que utilicemos en nuestros cálculos, las probabilidades empíricas se acercarán a sus respectivas probabilidades teóricas.</a:t>
            </a:r>
            <a:endParaRPr/>
          </a:p>
          <a:p>
            <a:pPr marL="0" lvl="0" indent="0" algn="l" rtl="0">
              <a:lnSpc>
                <a:spcPct val="115000"/>
              </a:lnSpc>
              <a:spcBef>
                <a:spcPts val="0"/>
              </a:spcBef>
              <a:spcAft>
                <a:spcPts val="0"/>
              </a:spcAft>
              <a:buSzPts val="1100"/>
              <a:buNone/>
            </a:pPr>
            <a:endParaRPr/>
          </a:p>
        </p:txBody>
      </p:sp>
      <p:sp>
        <p:nvSpPr>
          <p:cNvPr id="259" name="Google Shape;259;g203c988c3b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3c988c3b3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65" name="Google Shape;265;g203c988c3b3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098064af5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Invítelos a discutir sobre las instrucciones específicas que deberían proporcionar a una máquina para llevar a cabo el mismo procedimiento de forma precisa. haga hincapié en la importancia de redactar instrucciones claras y precisas.</a:t>
            </a:r>
            <a:endParaRPr/>
          </a:p>
        </p:txBody>
      </p:sp>
      <p:sp>
        <p:nvSpPr>
          <p:cNvPr id="272" name="Google Shape;272;g2098064af5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021961f18c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79" name="Google Shape;279;g2021961f18c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021961f18c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2021961f18c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098064af5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098064af53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21961f18c_0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g2021961f18c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Indique a sus estudiantes que al final de esta clase se desarrollará un algoritmo básico que pueda sugerir palabras que el usuario de una aplicación de mensajería de texto podría escribir, basándose en las palabras previamente escritas. Para ello, necesitamos revisar con detalle algunos conceptos matemáticos que utilizaremos.</a:t>
            </a:r>
            <a:endParaRPr/>
          </a:p>
        </p:txBody>
      </p:sp>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03c988c3b3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Indique a sus estudiantes que al final de esta clase se desarrollará un algoritmo básico que pueda sugerir palabras que el usuario de una aplicación de mensajería de texto podría escribir, basándose en las palabras previamente escritas. Para ello, estudiaremos nociones matemáticas que serán necesarias para este trabajo.</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93" name="Google Shape;93;g203c988c3b3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s">
                <a:solidFill>
                  <a:schemeClr val="dk1"/>
                </a:solidFill>
                <a:latin typeface="Nunito"/>
                <a:ea typeface="Nunito"/>
                <a:cs typeface="Nunito"/>
                <a:sym typeface="Nunito"/>
              </a:rPr>
              <a:t>Solicite a sus estudiantes que discutan en grupo acerca de las tres palabras que debería sugerir la aplicación. Después, invítelos a compartir sus respuestas y a justificar su elección.</a:t>
            </a:r>
            <a:endParaRPr/>
          </a:p>
        </p:txBody>
      </p:sp>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3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3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3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1" name="Google Shape;5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1"/>
        <p:cNvGrpSpPr/>
        <p:nvPr/>
      </p:nvGrpSpPr>
      <p:grpSpPr>
        <a:xfrm>
          <a:off x="0" y="0"/>
          <a:ext cx="0" cy="0"/>
          <a:chOff x="0" y="0"/>
          <a:chExt cx="0" cy="0"/>
        </a:xfrm>
      </p:grpSpPr>
      <p:pic>
        <p:nvPicPr>
          <p:cNvPr id="12" name="Google Shape;12;p24"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8" name="Google Shape;3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7" name="Google Shape;57;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Texto predictivo</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021961f18c_0_9"/>
          <p:cNvSpPr txBox="1"/>
          <p:nvPr/>
        </p:nvSpPr>
        <p:spPr>
          <a:xfrm>
            <a:off x="520429" y="6652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Comprendamos que:</a:t>
            </a:r>
            <a:endParaRPr sz="3000" b="0" i="0" u="none" strike="noStrike" cap="none" dirty="0">
              <a:solidFill>
                <a:srgbClr val="000000"/>
              </a:solidFill>
              <a:latin typeface="Arial"/>
              <a:ea typeface="Arial"/>
              <a:cs typeface="Arial"/>
              <a:sym typeface="Arial"/>
            </a:endParaRPr>
          </a:p>
        </p:txBody>
      </p:sp>
      <p:sp>
        <p:nvSpPr>
          <p:cNvPr id="118" name="Google Shape;118;g2021961f18c_0_9"/>
          <p:cNvSpPr txBox="1"/>
          <p:nvPr/>
        </p:nvSpPr>
        <p:spPr>
          <a:xfrm>
            <a:off x="551363" y="1388077"/>
            <a:ext cx="8082600" cy="3117000"/>
          </a:xfrm>
          <a:prstGeom prst="rect">
            <a:avLst/>
          </a:prstGeom>
          <a:solidFill>
            <a:srgbClr val="F3F3F3"/>
          </a:solid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2. El criterio consiste en seleccionar las palabras que son más comunes en el tipo de conversación que cada grupo se imaginó.</a:t>
            </a:r>
            <a:endParaRPr sz="18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3. Hay variación en las palabras propuestas debido al tipo de conversación que cada grupo imaginó. Por ejemplo, si se piensa que es un chat de trabajo, las palabras seleccionadas van a diferir de las palabras elegidas al pensar en un chat entre amigos.</a:t>
            </a:r>
            <a:endParaRPr sz="18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4. Para determinar cuáles son las palabras más probables que sigan a la frase dada, es necesario contar con más mensajes de texto del mismo tipo de conversación en el que se escribió esa frase.</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021961f18c_0_145"/>
          <p:cNvSpPr txBox="1"/>
          <p:nvPr/>
        </p:nvSpPr>
        <p:spPr>
          <a:xfrm>
            <a:off x="520429" y="6652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Contexto:</a:t>
            </a:r>
            <a:endParaRPr sz="3000" b="0" i="0" u="none" strike="noStrike" cap="none" dirty="0">
              <a:solidFill>
                <a:srgbClr val="000000"/>
              </a:solidFill>
              <a:latin typeface="Arial"/>
              <a:ea typeface="Arial"/>
              <a:cs typeface="Arial"/>
              <a:sym typeface="Arial"/>
            </a:endParaRPr>
          </a:p>
        </p:txBody>
      </p:sp>
      <p:sp>
        <p:nvSpPr>
          <p:cNvPr id="124" name="Google Shape;124;g2021961f18c_0_145"/>
          <p:cNvSpPr txBox="1"/>
          <p:nvPr/>
        </p:nvSpPr>
        <p:spPr>
          <a:xfrm>
            <a:off x="520429" y="1271424"/>
            <a:ext cx="3880200" cy="1300326"/>
          </a:xfrm>
          <a:prstGeom prst="rect">
            <a:avLst/>
          </a:prstGeom>
          <a:solidFill>
            <a:srgbClr val="F3F3F3"/>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¿Cambiarían las palabras que proponen para el texto predictivo si conocieran los mensajes anteriores?</a:t>
            </a:r>
            <a:endParaRPr sz="2000" b="0" i="0" u="none" strike="noStrike" cap="none" dirty="0">
              <a:solidFill>
                <a:schemeClr val="dk1"/>
              </a:solidFill>
              <a:latin typeface="Calibri"/>
              <a:ea typeface="Calibri"/>
              <a:cs typeface="Calibri"/>
              <a:sym typeface="Calibri"/>
            </a:endParaRPr>
          </a:p>
        </p:txBody>
      </p:sp>
      <p:pic>
        <p:nvPicPr>
          <p:cNvPr id="125" name="Google Shape;125;g2021961f18c_0_145"/>
          <p:cNvPicPr preferRelativeResize="0"/>
          <p:nvPr/>
        </p:nvPicPr>
        <p:blipFill rotWithShape="1">
          <a:blip r:embed="rId3">
            <a:alphaModFix/>
          </a:blip>
          <a:srcRect t="1948" b="2063"/>
          <a:stretch/>
        </p:blipFill>
        <p:spPr>
          <a:xfrm>
            <a:off x="4841100" y="217325"/>
            <a:ext cx="2633050" cy="4708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021961f18c_0_20"/>
          <p:cNvSpPr txBox="1"/>
          <p:nvPr/>
        </p:nvSpPr>
        <p:spPr>
          <a:xfrm>
            <a:off x="520429" y="6652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Reflexionemos:</a:t>
            </a:r>
            <a:endParaRPr sz="3000" b="0" i="0" u="none" strike="noStrike" cap="none" dirty="0">
              <a:solidFill>
                <a:srgbClr val="000000"/>
              </a:solidFill>
              <a:latin typeface="Arial"/>
              <a:ea typeface="Arial"/>
              <a:cs typeface="Arial"/>
              <a:sym typeface="Arial"/>
            </a:endParaRPr>
          </a:p>
        </p:txBody>
      </p:sp>
      <p:sp>
        <p:nvSpPr>
          <p:cNvPr id="131" name="Google Shape;131;g2021961f18c_0_20"/>
          <p:cNvSpPr txBox="1"/>
          <p:nvPr/>
        </p:nvSpPr>
        <p:spPr>
          <a:xfrm>
            <a:off x="705800" y="1388075"/>
            <a:ext cx="7699800" cy="2777653"/>
          </a:xfrm>
          <a:prstGeom prst="rect">
            <a:avLst/>
          </a:prstGeom>
          <a:solidFill>
            <a:srgbClr val="F3F3F3"/>
          </a:solidFill>
          <a:ln>
            <a:noFill/>
          </a:ln>
        </p:spPr>
        <p:txBody>
          <a:bodyPr spcFirstLastPara="1" wrap="square" lIns="68575" tIns="34275" rIns="68575" bIns="34275" anchor="t" anchorCtr="0">
            <a:spAutoFit/>
          </a:bodyPr>
          <a:lstStyle/>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Los algoritmos de aprendizaje autónomo utilizados en las aplicaciones de texto predictivo imitan la forma en que los seres humanos aprenden y toman decisiones. </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Crear un algoritmo que considere el contexto completo de la conversación es difícil, por lo que se puede optar por uno más sencillo que solo tome en cuenta las palabras previas.</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021961f18c_0_152"/>
          <p:cNvSpPr txBox="1"/>
          <p:nvPr/>
        </p:nvSpPr>
        <p:spPr>
          <a:xfrm>
            <a:off x="520425" y="280239"/>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Notemos que:</a:t>
            </a:r>
            <a:endParaRPr sz="3000" b="0" i="0" u="none" strike="noStrike" cap="none" dirty="0">
              <a:solidFill>
                <a:srgbClr val="000000"/>
              </a:solidFill>
              <a:latin typeface="Arial"/>
              <a:ea typeface="Arial"/>
              <a:cs typeface="Arial"/>
              <a:sym typeface="Arial"/>
            </a:endParaRPr>
          </a:p>
        </p:txBody>
      </p:sp>
      <p:sp>
        <p:nvSpPr>
          <p:cNvPr id="137" name="Google Shape;137;g2021961f18c_0_152"/>
          <p:cNvSpPr txBox="1"/>
          <p:nvPr/>
        </p:nvSpPr>
        <p:spPr>
          <a:xfrm>
            <a:off x="3028424" y="1249343"/>
            <a:ext cx="4707900" cy="3146985"/>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Sin datos previos, cualquier comparación de las probabilidades de posibles palabras se basan en creencias o experiencias personales.</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Para determinar de manera objetiva cuáles son las palabras más probables de continuar la frase, necesitamos contar con datos de mensajes de texto reales.</a:t>
            </a:r>
            <a:endParaRPr sz="2000" dirty="0">
              <a:solidFill>
                <a:schemeClr val="dk1"/>
              </a:solidFill>
              <a:latin typeface="Calibri"/>
              <a:ea typeface="Calibri"/>
              <a:cs typeface="Calibri"/>
              <a:sym typeface="Calibri"/>
            </a:endParaRPr>
          </a:p>
        </p:txBody>
      </p:sp>
      <p:pic>
        <p:nvPicPr>
          <p:cNvPr id="138" name="Google Shape;138;g2021961f18c_0_152"/>
          <p:cNvPicPr preferRelativeResize="0"/>
          <p:nvPr/>
        </p:nvPicPr>
        <p:blipFill rotWithShape="1">
          <a:blip r:embed="rId3">
            <a:alphaModFix/>
          </a:blip>
          <a:srcRect t="1979" r="2524" b="1950"/>
          <a:stretch/>
        </p:blipFill>
        <p:spPr>
          <a:xfrm>
            <a:off x="521557" y="897387"/>
            <a:ext cx="2089624" cy="38508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p:nvPr/>
        </p:nvSpPr>
        <p:spPr>
          <a:xfrm>
            <a:off x="546825" y="499896"/>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2</a:t>
            </a:r>
            <a:endParaRPr sz="3000" b="0" i="0" u="none" strike="noStrike" cap="none" dirty="0">
              <a:solidFill>
                <a:srgbClr val="000000"/>
              </a:solidFill>
              <a:latin typeface="Arial"/>
              <a:ea typeface="Arial"/>
              <a:cs typeface="Arial"/>
              <a:sym typeface="Arial"/>
            </a:endParaRPr>
          </a:p>
        </p:txBody>
      </p:sp>
      <p:sp>
        <p:nvSpPr>
          <p:cNvPr id="144" name="Google Shape;144;p18"/>
          <p:cNvSpPr txBox="1"/>
          <p:nvPr/>
        </p:nvSpPr>
        <p:spPr>
          <a:xfrm>
            <a:off x="546824" y="1197352"/>
            <a:ext cx="7694807" cy="376996"/>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La siguiente tabla contiene 20 mensajes de texto de un grupo de estudio:</a:t>
            </a:r>
            <a:endParaRPr sz="2000" i="0" u="none" strike="noStrike" cap="none" dirty="0">
              <a:solidFill>
                <a:schemeClr val="dk1"/>
              </a:solidFill>
              <a:latin typeface="Calibri"/>
              <a:ea typeface="Calibri"/>
              <a:cs typeface="Calibri"/>
              <a:sym typeface="Calibri"/>
            </a:endParaRPr>
          </a:p>
        </p:txBody>
      </p:sp>
      <p:graphicFrame>
        <p:nvGraphicFramePr>
          <p:cNvPr id="145" name="Google Shape;145;p18"/>
          <p:cNvGraphicFramePr/>
          <p:nvPr>
            <p:extLst>
              <p:ext uri="{D42A27DB-BD31-4B8C-83A1-F6EECF244321}">
                <p14:modId xmlns:p14="http://schemas.microsoft.com/office/powerpoint/2010/main" val="3166827312"/>
              </p:ext>
            </p:extLst>
          </p:nvPr>
        </p:nvGraphicFramePr>
        <p:xfrm>
          <a:off x="546825" y="1882125"/>
          <a:ext cx="8127100" cy="2452439"/>
        </p:xfrm>
        <a:graphic>
          <a:graphicData uri="http://schemas.openxmlformats.org/drawingml/2006/table">
            <a:tbl>
              <a:tblPr>
                <a:noFill/>
                <a:tableStyleId>{EE0CF11C-04A9-4C8B-AA99-89ACCA0E46A9}</a:tableStyleId>
              </a:tblPr>
              <a:tblGrid>
                <a:gridCol w="2031775">
                  <a:extLst>
                    <a:ext uri="{9D8B030D-6E8A-4147-A177-3AD203B41FA5}">
                      <a16:colId xmlns:a16="http://schemas.microsoft.com/office/drawing/2014/main" val="20000"/>
                    </a:ext>
                  </a:extLst>
                </a:gridCol>
                <a:gridCol w="2031775">
                  <a:extLst>
                    <a:ext uri="{9D8B030D-6E8A-4147-A177-3AD203B41FA5}">
                      <a16:colId xmlns:a16="http://schemas.microsoft.com/office/drawing/2014/main" val="20001"/>
                    </a:ext>
                  </a:extLst>
                </a:gridCol>
                <a:gridCol w="2031775">
                  <a:extLst>
                    <a:ext uri="{9D8B030D-6E8A-4147-A177-3AD203B41FA5}">
                      <a16:colId xmlns:a16="http://schemas.microsoft.com/office/drawing/2014/main" val="20002"/>
                    </a:ext>
                  </a:extLst>
                </a:gridCol>
                <a:gridCol w="2031775">
                  <a:extLst>
                    <a:ext uri="{9D8B030D-6E8A-4147-A177-3AD203B41FA5}">
                      <a16:colId xmlns:a16="http://schemas.microsoft.com/office/drawing/2014/main" val="20003"/>
                    </a:ext>
                  </a:extLst>
                </a:gridCol>
              </a:tblGrid>
              <a:tr h="360000">
                <a:tc>
                  <a:txBody>
                    <a:bodyPr/>
                    <a:lstStyle/>
                    <a:p>
                      <a:pPr marL="0" lvl="0" indent="0" algn="l" rtl="0">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¿Quién puede enviarme el archivo?</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¿Quién puede decirme si hay tarea para mañana?</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¿Quién puede preguntarle al profe por la tarea?</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Gente, ¿quién puede prestarme su cuaderno para sacarle fotocopia?</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0"/>
                  </a:ext>
                </a:extLst>
              </a:tr>
              <a:tr h="360000">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Oye, ¿alguien puede decirme cómo se hace el ejercicio 4?</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¿Quién puede enviarme el link para conectarse?</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¿Quién puede ayudarme a traducir este texto en inglés?</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¿Quién puede ayudarme con el trabajo de física?, no entiendo nada.</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1"/>
                  </a:ext>
                </a:extLst>
              </a:tr>
              <a:tr h="360000">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Kbros, quién puede prestarme una calculadora porfa.</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¿Quién puede preguntarle al profe cuándo es la prueba?</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Quién puede decirme cuál es la tarea para el viernes porfa.</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¿Alguien quiere enviarme la materia por favor?</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2"/>
                  </a:ext>
                </a:extLst>
              </a:tr>
              <a:tr h="360000">
                <a:tc>
                  <a:txBody>
                    <a:bodyPr/>
                    <a:lstStyle/>
                    <a:p>
                      <a:pPr marL="0" lvl="0" indent="0" algn="l" rtl="0">
                        <a:lnSpc>
                          <a:spcPct val="115000"/>
                        </a:lnSpc>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Chiquillos, ¿alguien sabe quién puede ayudarme con este ejercicio?</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Gente, ¿quién puede ayudarme con la tarea de literatura? No sé por dónde empezar.</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¿Quién puede enviarme la presentación que mandó la profe? </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Oigan, ¿quién puede decirme las páginas del libro que hay que leer?</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3"/>
                  </a:ext>
                </a:extLst>
              </a:tr>
              <a:tr h="360000">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¿Quién puede hacer la portada del trabajo?</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Chicos, ¿Pueden decirme qué entra en la prueba de historia?</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Cabros, ¿quién puede ayudarme con el resumen del libro?</a:t>
                      </a:r>
                      <a:endParaRPr sz="11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¿Alguien puede ayudarme con el trabajo de Química?</a:t>
                      </a:r>
                      <a:endParaRPr sz="11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21961f18c_0_27"/>
          <p:cNvSpPr txBox="1"/>
          <p:nvPr/>
        </p:nvSpPr>
        <p:spPr>
          <a:xfrm>
            <a:off x="540550" y="678775"/>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2</a:t>
            </a:r>
            <a:endParaRPr sz="3000" b="0" i="0" u="none" strike="noStrike" cap="none" dirty="0">
              <a:solidFill>
                <a:srgbClr val="000000"/>
              </a:solidFill>
              <a:latin typeface="Arial"/>
              <a:ea typeface="Arial"/>
              <a:cs typeface="Arial"/>
              <a:sym typeface="Arial"/>
            </a:endParaRPr>
          </a:p>
        </p:txBody>
      </p:sp>
      <p:sp>
        <p:nvSpPr>
          <p:cNvPr id="151" name="Google Shape;151;g2021961f18c_0_27"/>
          <p:cNvSpPr txBox="1"/>
          <p:nvPr/>
        </p:nvSpPr>
        <p:spPr>
          <a:xfrm>
            <a:off x="623025" y="1301300"/>
            <a:ext cx="7947900" cy="1885101"/>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Consideremos que A representa la palabra “enviarme” y B la frase "¿Quién puede".</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¿Cómo podemos calcular la probabilidad de que en un mensaje de texto aparezca la palabra A inmediatamente después que es escrita la frase B?</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021961f18c_0_33"/>
          <p:cNvSpPr txBox="1"/>
          <p:nvPr/>
        </p:nvSpPr>
        <p:spPr>
          <a:xfrm>
            <a:off x="5405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Guiémonos </a:t>
            </a:r>
            <a:r>
              <a:rPr lang="es" sz="3000" b="1" dirty="0">
                <a:solidFill>
                  <a:srgbClr val="423B71"/>
                </a:solidFill>
                <a:latin typeface="Calibri"/>
                <a:ea typeface="Calibri"/>
                <a:cs typeface="Calibri"/>
                <a:sym typeface="Calibri"/>
              </a:rPr>
              <a:t>con</a:t>
            </a:r>
            <a:r>
              <a:rPr lang="es" sz="2700" b="1" dirty="0">
                <a:solidFill>
                  <a:srgbClr val="423B71"/>
                </a:solidFill>
                <a:latin typeface="Calibri"/>
                <a:ea typeface="Calibri"/>
                <a:cs typeface="Calibri"/>
                <a:sym typeface="Calibri"/>
              </a:rPr>
              <a:t> </a:t>
            </a:r>
            <a:r>
              <a:rPr lang="es" sz="3000" b="1" dirty="0">
                <a:solidFill>
                  <a:srgbClr val="423B71"/>
                </a:solidFill>
                <a:latin typeface="Calibri"/>
                <a:ea typeface="Calibri"/>
                <a:cs typeface="Calibri"/>
                <a:sym typeface="Calibri"/>
              </a:rPr>
              <a:t>algunas</a:t>
            </a:r>
            <a:r>
              <a:rPr lang="es" sz="2700" b="1" dirty="0">
                <a:solidFill>
                  <a:srgbClr val="423B71"/>
                </a:solidFill>
                <a:latin typeface="Calibri"/>
                <a:ea typeface="Calibri"/>
                <a:cs typeface="Calibri"/>
                <a:sym typeface="Calibri"/>
              </a:rPr>
              <a:t> preguntas:</a:t>
            </a:r>
            <a:endParaRPr sz="11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57" name="Google Shape;157;g2021961f18c_0_33"/>
              <p:cNvSpPr txBox="1"/>
              <p:nvPr/>
            </p:nvSpPr>
            <p:spPr>
              <a:xfrm>
                <a:off x="598050" y="1428900"/>
                <a:ext cx="7947900" cy="1731213"/>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Sea </a:t>
                </a:r>
                <a14:m>
                  <m:oMath xmlns:m="http://schemas.openxmlformats.org/officeDocument/2006/math">
                    <m:r>
                      <a:rPr lang="es" sz="1800" i="1" dirty="0" smtClean="0">
                        <a:solidFill>
                          <a:schemeClr val="dk1"/>
                        </a:solidFill>
                        <a:latin typeface="Cambria Math" panose="02040503050406030204" pitchFamily="18" charset="0"/>
                        <a:ea typeface="Calibri"/>
                        <a:cs typeface="Calibri"/>
                        <a:sym typeface="Calibri"/>
                      </a:rPr>
                      <m:t>𝑃</m:t>
                    </m:r>
                    <m:r>
                      <a:rPr lang="es" sz="1800" i="1" dirty="0" smtClean="0">
                        <a:solidFill>
                          <a:schemeClr val="dk1"/>
                        </a:solidFill>
                        <a:latin typeface="Cambria Math" panose="02040503050406030204" pitchFamily="18" charset="0"/>
                        <a:ea typeface="Calibri"/>
                        <a:cs typeface="Calibri"/>
                        <a:sym typeface="Calibri"/>
                      </a:rPr>
                      <m:t>(</m:t>
                    </m:r>
                    <m:r>
                      <a:rPr lang="es" sz="1800" i="1" dirty="0" smtClean="0">
                        <a:solidFill>
                          <a:schemeClr val="dk1"/>
                        </a:solidFill>
                        <a:latin typeface="Cambria Math" panose="02040503050406030204" pitchFamily="18" charset="0"/>
                        <a:ea typeface="Calibri"/>
                        <a:cs typeface="Calibri"/>
                        <a:sym typeface="Calibri"/>
                      </a:rPr>
                      <m:t>𝐴</m:t>
                    </m:r>
                    <m:r>
                      <a:rPr lang="es" sz="1800" i="1" dirty="0" smtClean="0">
                        <a:solidFill>
                          <a:schemeClr val="dk1"/>
                        </a:solidFill>
                        <a:latin typeface="Cambria Math" panose="02040503050406030204" pitchFamily="18" charset="0"/>
                        <a:ea typeface="Calibri"/>
                        <a:cs typeface="Calibri"/>
                        <a:sym typeface="Calibri"/>
                      </a:rPr>
                      <m:t>)</m:t>
                    </m:r>
                  </m:oMath>
                </a14:m>
                <a:r>
                  <a:rPr lang="es" sz="1800" dirty="0">
                    <a:solidFill>
                      <a:schemeClr val="dk1"/>
                    </a:solidFill>
                    <a:latin typeface="Calibri"/>
                    <a:ea typeface="Calibri"/>
                    <a:cs typeface="Calibri"/>
                    <a:sym typeface="Calibri"/>
                  </a:rPr>
                  <a:t> la probabilidad de que en un mensaje de texto aparezca la palabra </a:t>
                </a:r>
                <a14:m>
                  <m:oMath xmlns:m="http://schemas.openxmlformats.org/officeDocument/2006/math">
                    <m:r>
                      <a:rPr lang="es" sz="1800" i="1" dirty="0" smtClean="0">
                        <a:solidFill>
                          <a:schemeClr val="dk1"/>
                        </a:solidFill>
                        <a:latin typeface="Cambria Math" panose="02040503050406030204" pitchFamily="18" charset="0"/>
                        <a:ea typeface="Calibri"/>
                        <a:cs typeface="Calibri"/>
                        <a:sym typeface="Calibri"/>
                      </a:rPr>
                      <m:t>𝐴</m:t>
                    </m:r>
                  </m:oMath>
                </a14:m>
                <a:r>
                  <a:rPr lang="es" sz="1800" dirty="0">
                    <a:solidFill>
                      <a:schemeClr val="dk1"/>
                    </a:solidFill>
                    <a:latin typeface="Calibri"/>
                    <a:ea typeface="Calibri"/>
                    <a:cs typeface="Calibri"/>
                    <a:sym typeface="Calibri"/>
                  </a:rPr>
                  <a:t>. ¿Cómo podemos calcular esta probabilidad?</a:t>
                </a:r>
              </a:p>
              <a:p>
                <a:pPr marL="457200" marR="0" lvl="0" indent="-3429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¿Cuál es el evento y el espacio muestral involucrados en la probabilidad </a:t>
                </a:r>
                <a14:m>
                  <m:oMath xmlns:m="http://schemas.openxmlformats.org/officeDocument/2006/math">
                    <m:r>
                      <a:rPr lang="es" sz="1800" i="1" dirty="0" smtClean="0">
                        <a:solidFill>
                          <a:schemeClr val="dk1"/>
                        </a:solidFill>
                        <a:latin typeface="Cambria Math" panose="02040503050406030204" pitchFamily="18" charset="0"/>
                        <a:ea typeface="Calibri"/>
                        <a:cs typeface="Calibri"/>
                        <a:sym typeface="Calibri"/>
                      </a:rPr>
                      <m:t>𝑃</m:t>
                    </m:r>
                    <m:r>
                      <a:rPr lang="es" sz="1800" i="1" dirty="0" smtClean="0">
                        <a:solidFill>
                          <a:schemeClr val="dk1"/>
                        </a:solidFill>
                        <a:latin typeface="Cambria Math" panose="02040503050406030204" pitchFamily="18" charset="0"/>
                        <a:ea typeface="Calibri"/>
                        <a:cs typeface="Calibri"/>
                        <a:sym typeface="Calibri"/>
                      </a:rPr>
                      <m:t>(</m:t>
                    </m:r>
                    <m:r>
                      <a:rPr lang="es" sz="1800" i="1" dirty="0" smtClean="0">
                        <a:solidFill>
                          <a:schemeClr val="dk1"/>
                        </a:solidFill>
                        <a:latin typeface="Cambria Math" panose="02040503050406030204" pitchFamily="18" charset="0"/>
                        <a:ea typeface="Calibri"/>
                        <a:cs typeface="Calibri"/>
                        <a:sym typeface="Calibri"/>
                      </a:rPr>
                      <m:t>𝐴</m:t>
                    </m:r>
                    <m:r>
                      <a:rPr lang="es" sz="1800" i="1" dirty="0" smtClean="0">
                        <a:solidFill>
                          <a:schemeClr val="dk1"/>
                        </a:solidFill>
                        <a:latin typeface="Cambria Math" panose="02040503050406030204" pitchFamily="18" charset="0"/>
                        <a:ea typeface="Calibri"/>
                        <a:cs typeface="Calibri"/>
                        <a:sym typeface="Calibri"/>
                      </a:rPr>
                      <m:t>)</m:t>
                    </m:r>
                  </m:oMath>
                </a14:m>
                <a:r>
                  <a:rPr lang="es" sz="1800" dirty="0">
                    <a:solidFill>
                      <a:schemeClr val="dk1"/>
                    </a:solidFill>
                    <a:latin typeface="Calibri"/>
                    <a:ea typeface="Calibri"/>
                    <a:cs typeface="Calibri"/>
                    <a:sym typeface="Calibri"/>
                  </a:rPr>
                  <a:t>?</a:t>
                </a:r>
              </a:p>
              <a:p>
                <a:pPr marL="457200" marR="0" lvl="0" indent="-3429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¿Es ésta la probabilidad que se pide determinar en esta actividad?</a:t>
                </a: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mc:Choice>
        <mc:Fallback xmlns="">
          <p:sp>
            <p:nvSpPr>
              <p:cNvPr id="157" name="Google Shape;157;g2021961f18c_0_33"/>
              <p:cNvSpPr txBox="1">
                <a:spLocks noRot="1" noChangeAspect="1" noMove="1" noResize="1" noEditPoints="1" noAdjustHandles="1" noChangeArrowheads="1" noChangeShapeType="1" noTextEdit="1"/>
              </p:cNvSpPr>
              <p:nvPr/>
            </p:nvSpPr>
            <p:spPr>
              <a:xfrm>
                <a:off x="598050" y="1428900"/>
                <a:ext cx="7947900" cy="1731213"/>
              </a:xfrm>
              <a:prstGeom prst="rect">
                <a:avLst/>
              </a:prstGeom>
              <a:blipFill>
                <a:blip r:embed="rId3"/>
                <a:stretch>
                  <a:fillRect t="-2465" r="-383"/>
                </a:stretch>
              </a:blipFill>
              <a:ln>
                <a:noFill/>
              </a:ln>
            </p:spPr>
            <p:txBody>
              <a:bodyPr/>
              <a:lstStyle/>
              <a:p>
                <a:r>
                  <a:rPr lang="es-CL">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021961f18c_0_158"/>
          <p:cNvSpPr txBox="1"/>
          <p:nvPr/>
        </p:nvSpPr>
        <p:spPr>
          <a:xfrm>
            <a:off x="5405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Respuestas:</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64" name="Google Shape;164;g2021961f18c_0_158"/>
              <p:cNvSpPr txBox="1"/>
              <p:nvPr/>
            </p:nvSpPr>
            <p:spPr>
              <a:xfrm>
                <a:off x="623025" y="1225100"/>
                <a:ext cx="7947900" cy="3606534"/>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endParaRPr lang="es-MX" sz="1800" dirty="0">
                  <a:solidFill>
                    <a:schemeClr val="dk1"/>
                  </a:solidFill>
                  <a:latin typeface="Calibri"/>
                  <a:ea typeface="Calibri"/>
                  <a:cs typeface="Calibri"/>
                  <a:sym typeface="Calibri"/>
                </a:endParaRPr>
              </a:p>
              <a:p>
                <a:pPr marL="457200" lvl="0" indent="-342900">
                  <a:buClr>
                    <a:schemeClr val="dk1"/>
                  </a:buClr>
                  <a:buSzPts val="1800"/>
                  <a:buFont typeface="Calibri"/>
                  <a:buAutoNum type="arabicPeriod"/>
                </a:pPr>
                <a:r>
                  <a:rPr lang="es-MX" sz="1800" dirty="0">
                    <a:solidFill>
                      <a:schemeClr val="dk1"/>
                    </a:solidFill>
                    <a:latin typeface="Calibri"/>
                    <a:ea typeface="Calibri"/>
                    <a:cs typeface="Calibri"/>
                    <a:sym typeface="Calibri"/>
                  </a:rPr>
                  <a:t> </a:t>
                </a:r>
                <a14:m>
                  <m:oMath xmlns:m="http://schemas.openxmlformats.org/officeDocument/2006/math">
                    <m:r>
                      <a:rPr lang="es-MX" sz="2000" b="0" i="1" smtClean="0">
                        <a:solidFill>
                          <a:schemeClr val="dk1"/>
                        </a:solidFill>
                        <a:latin typeface="Cambria Math" panose="02040503050406030204" pitchFamily="18" charset="0"/>
                        <a:ea typeface="Calibri"/>
                        <a:cs typeface="Calibri"/>
                        <a:sym typeface="Calibri"/>
                      </a:rPr>
                      <m:t>𝑃</m:t>
                    </m:r>
                    <m:d>
                      <m:dPr>
                        <m:ctrlPr>
                          <a:rPr lang="es-MX" sz="2000" b="0" i="1" smtClean="0">
                            <a:solidFill>
                              <a:schemeClr val="dk1"/>
                            </a:solidFill>
                            <a:latin typeface="Cambria Math" panose="02040503050406030204" pitchFamily="18" charset="0"/>
                            <a:ea typeface="Calibri"/>
                            <a:cs typeface="Calibri"/>
                            <a:sym typeface="Calibri"/>
                          </a:rPr>
                        </m:ctrlPr>
                      </m:dPr>
                      <m:e>
                        <m:r>
                          <a:rPr lang="es-MX" sz="2000" b="0" i="1" smtClean="0">
                            <a:solidFill>
                              <a:schemeClr val="dk1"/>
                            </a:solidFill>
                            <a:latin typeface="Cambria Math" panose="02040503050406030204" pitchFamily="18" charset="0"/>
                            <a:ea typeface="Calibri"/>
                            <a:cs typeface="Calibri"/>
                            <a:sym typeface="Calibri"/>
                          </a:rPr>
                          <m:t>𝐴</m:t>
                        </m:r>
                      </m:e>
                    </m:d>
                    <m:r>
                      <a:rPr lang="es-MX" sz="2000" b="0" i="1" smtClean="0">
                        <a:solidFill>
                          <a:schemeClr val="dk1"/>
                        </a:solidFill>
                        <a:latin typeface="Cambria Math" panose="02040503050406030204" pitchFamily="18" charset="0"/>
                        <a:ea typeface="Calibri"/>
                        <a:cs typeface="Calibri"/>
                        <a:sym typeface="Calibri"/>
                      </a:rPr>
                      <m:t>= </m:t>
                    </m:r>
                    <m:f>
                      <m:fPr>
                        <m:ctrlPr>
                          <a:rPr lang="es-MX" sz="2000" b="0" i="1" smtClean="0">
                            <a:solidFill>
                              <a:schemeClr val="dk1"/>
                            </a:solidFill>
                            <a:latin typeface="Cambria Math" panose="02040503050406030204" pitchFamily="18" charset="0"/>
                            <a:cs typeface="Calibri"/>
                            <a:sym typeface="Calibri"/>
                          </a:rPr>
                        </m:ctrlPr>
                      </m:fPr>
                      <m:num>
                        <m:r>
                          <a:rPr lang="es-MX" sz="2000" b="0" i="1" smtClean="0">
                            <a:solidFill>
                              <a:schemeClr val="dk1"/>
                            </a:solidFill>
                            <a:latin typeface="Cambria Math" panose="02040503050406030204" pitchFamily="18" charset="0"/>
                            <a:cs typeface="Calibri"/>
                            <a:sym typeface="Calibri"/>
                          </a:rPr>
                          <m:t>𝑛</m:t>
                        </m:r>
                        <m:r>
                          <a:rPr lang="es-MX" sz="2000" b="0" i="1" smtClean="0">
                            <a:solidFill>
                              <a:schemeClr val="dk1"/>
                            </a:solidFill>
                            <a:latin typeface="Cambria Math" panose="02040503050406030204" pitchFamily="18" charset="0"/>
                            <a:cs typeface="Calibri"/>
                            <a:sym typeface="Calibri"/>
                          </a:rPr>
                          <m:t>(</m:t>
                        </m:r>
                        <m:r>
                          <a:rPr lang="es-MX" sz="2000" b="0" i="1" smtClean="0">
                            <a:solidFill>
                              <a:schemeClr val="dk1"/>
                            </a:solidFill>
                            <a:latin typeface="Cambria Math" panose="02040503050406030204" pitchFamily="18" charset="0"/>
                            <a:cs typeface="Calibri"/>
                            <a:sym typeface="Calibri"/>
                          </a:rPr>
                          <m:t>𝐴</m:t>
                        </m:r>
                        <m:r>
                          <a:rPr lang="es-MX" sz="2000" b="0" i="1" smtClean="0">
                            <a:solidFill>
                              <a:schemeClr val="dk1"/>
                            </a:solidFill>
                            <a:latin typeface="Cambria Math" panose="02040503050406030204" pitchFamily="18" charset="0"/>
                            <a:cs typeface="Calibri"/>
                            <a:sym typeface="Calibri"/>
                          </a:rPr>
                          <m:t>)</m:t>
                        </m:r>
                      </m:num>
                      <m:den>
                        <m:r>
                          <a:rPr lang="es-MX" sz="2000" i="1">
                            <a:solidFill>
                              <a:schemeClr val="dk1"/>
                            </a:solidFill>
                            <a:latin typeface="Cambria Math" panose="02040503050406030204" pitchFamily="18" charset="0"/>
                            <a:cs typeface="Calibri"/>
                            <a:sym typeface="Calibri"/>
                          </a:rPr>
                          <m:t>𝑛</m:t>
                        </m:r>
                        <m:r>
                          <a:rPr lang="es-MX" sz="2000" i="1">
                            <a:solidFill>
                              <a:schemeClr val="dk1"/>
                            </a:solidFill>
                            <a:latin typeface="Cambria Math" panose="02040503050406030204" pitchFamily="18" charset="0"/>
                            <a:cs typeface="Calibri"/>
                            <a:sym typeface="Calibri"/>
                          </a:rPr>
                          <m:t>(</m:t>
                        </m:r>
                        <m:r>
                          <a:rPr lang="es-MX" sz="2000" b="0" i="1" smtClean="0">
                            <a:solidFill>
                              <a:schemeClr val="dk1"/>
                            </a:solidFill>
                            <a:latin typeface="Cambria Math" panose="02040503050406030204" pitchFamily="18" charset="0"/>
                            <a:cs typeface="Calibri"/>
                            <a:sym typeface="Calibri"/>
                          </a:rPr>
                          <m:t>𝛺</m:t>
                        </m:r>
                        <m:r>
                          <a:rPr lang="es-MX" sz="2000" i="1">
                            <a:solidFill>
                              <a:schemeClr val="dk1"/>
                            </a:solidFill>
                            <a:latin typeface="Cambria Math" panose="02040503050406030204" pitchFamily="18" charset="0"/>
                            <a:cs typeface="Calibri"/>
                            <a:sym typeface="Calibri"/>
                          </a:rPr>
                          <m:t>)</m:t>
                        </m:r>
                      </m:den>
                    </m:f>
                    <m:r>
                      <a:rPr lang="es-MX" sz="2000" b="0" i="1" smtClean="0">
                        <a:solidFill>
                          <a:schemeClr val="dk1"/>
                        </a:solidFill>
                        <a:latin typeface="Cambria Math" panose="02040503050406030204" pitchFamily="18" charset="0"/>
                        <a:cs typeface="Calibri"/>
                        <a:sym typeface="Calibri"/>
                      </a:rPr>
                      <m:t>=</m:t>
                    </m:r>
                    <m:f>
                      <m:fPr>
                        <m:ctrlPr>
                          <a:rPr lang="es-MX" sz="2000" i="1">
                            <a:solidFill>
                              <a:schemeClr val="dk1"/>
                            </a:solidFill>
                            <a:latin typeface="Cambria Math" panose="02040503050406030204" pitchFamily="18" charset="0"/>
                            <a:cs typeface="Calibri"/>
                            <a:sym typeface="Calibri"/>
                          </a:rPr>
                        </m:ctrlPr>
                      </m:fPr>
                      <m:num>
                        <m:r>
                          <a:rPr lang="es-MX" sz="2000" b="0" i="1" smtClean="0">
                            <a:solidFill>
                              <a:schemeClr val="dk1"/>
                            </a:solidFill>
                            <a:latin typeface="Cambria Math" panose="02040503050406030204" pitchFamily="18" charset="0"/>
                            <a:cs typeface="Calibri"/>
                            <a:sym typeface="Calibri"/>
                          </a:rPr>
                          <m:t>4</m:t>
                        </m:r>
                      </m:num>
                      <m:den>
                        <m:r>
                          <a:rPr lang="es-MX" sz="2000" b="0" i="1" smtClean="0">
                            <a:solidFill>
                              <a:schemeClr val="dk1"/>
                            </a:solidFill>
                            <a:latin typeface="Cambria Math" panose="02040503050406030204" pitchFamily="18" charset="0"/>
                            <a:cs typeface="Calibri"/>
                            <a:sym typeface="Calibri"/>
                          </a:rPr>
                          <m:t>20</m:t>
                        </m:r>
                      </m:den>
                    </m:f>
                    <m:r>
                      <a:rPr lang="es-MX" sz="2000" b="0" i="1" smtClean="0">
                        <a:solidFill>
                          <a:schemeClr val="dk1"/>
                        </a:solidFill>
                        <a:latin typeface="Cambria Math" panose="02040503050406030204" pitchFamily="18" charset="0"/>
                        <a:cs typeface="Calibri"/>
                        <a:sym typeface="Calibri"/>
                      </a:rPr>
                      <m:t>=0,2 </m:t>
                    </m:r>
                  </m:oMath>
                </a14:m>
                <a:r>
                  <a:rPr lang="es-MX" sz="1800" dirty="0">
                    <a:solidFill>
                      <a:schemeClr val="dk1"/>
                    </a:solidFill>
                    <a:latin typeface="Calibri"/>
                    <a:ea typeface="Calibri"/>
                    <a:cs typeface="Calibri"/>
                    <a:sym typeface="Calibri"/>
                  </a:rPr>
                  <a:t>, donde </a:t>
                </a:r>
                <a14:m>
                  <m:oMath xmlns:m="http://schemas.openxmlformats.org/officeDocument/2006/math">
                    <m:r>
                      <a:rPr lang="es-MX" sz="1800" i="1">
                        <a:solidFill>
                          <a:schemeClr val="dk1"/>
                        </a:solidFill>
                        <a:latin typeface="Cambria Math" panose="02040503050406030204" pitchFamily="18" charset="0"/>
                        <a:cs typeface="Calibri"/>
                        <a:sym typeface="Calibri"/>
                      </a:rPr>
                      <m:t>𝑛</m:t>
                    </m:r>
                    <m:r>
                      <a:rPr lang="es-MX" sz="1800" i="1">
                        <a:solidFill>
                          <a:schemeClr val="dk1"/>
                        </a:solidFill>
                        <a:latin typeface="Cambria Math" panose="02040503050406030204" pitchFamily="18" charset="0"/>
                        <a:cs typeface="Calibri"/>
                        <a:sym typeface="Calibri"/>
                      </a:rPr>
                      <m:t>(</m:t>
                    </m:r>
                    <m:r>
                      <a:rPr lang="es-MX" sz="1800" i="1">
                        <a:solidFill>
                          <a:schemeClr val="dk1"/>
                        </a:solidFill>
                        <a:latin typeface="Cambria Math" panose="02040503050406030204" pitchFamily="18" charset="0"/>
                        <a:cs typeface="Calibri"/>
                        <a:sym typeface="Calibri"/>
                      </a:rPr>
                      <m:t>𝐴</m:t>
                    </m:r>
                    <m:r>
                      <a:rPr lang="es-MX" sz="1800" b="0" i="1" smtClean="0">
                        <a:solidFill>
                          <a:schemeClr val="dk1"/>
                        </a:solidFill>
                        <a:latin typeface="Cambria Math" panose="02040503050406030204" pitchFamily="18" charset="0"/>
                        <a:cs typeface="Calibri"/>
                        <a:sym typeface="Calibri"/>
                      </a:rPr>
                      <m:t>)</m:t>
                    </m:r>
                  </m:oMath>
                </a14:m>
                <a:r>
                  <a:rPr lang="es-MX" sz="1800" dirty="0">
                    <a:solidFill>
                      <a:schemeClr val="dk1"/>
                    </a:solidFill>
                    <a:latin typeface="Calibri"/>
                    <a:ea typeface="Calibri"/>
                    <a:cs typeface="Calibri"/>
                    <a:sym typeface="Calibri"/>
                  </a:rPr>
                  <a:t> es el número de mensajes de</a:t>
                </a:r>
                <a:br>
                  <a:rPr lang="es-MX" sz="1800" dirty="0">
                    <a:solidFill>
                      <a:schemeClr val="dk1"/>
                    </a:solidFill>
                    <a:latin typeface="Calibri"/>
                    <a:ea typeface="Calibri"/>
                    <a:cs typeface="Calibri"/>
                    <a:sym typeface="Calibri"/>
                  </a:rPr>
                </a:br>
                <a:r>
                  <a:rPr lang="es-MX" sz="1800" dirty="0">
                    <a:solidFill>
                      <a:schemeClr val="dk1"/>
                    </a:solidFill>
                    <a:latin typeface="Calibri"/>
                    <a:ea typeface="Calibri"/>
                    <a:cs typeface="Calibri"/>
                    <a:sym typeface="Calibri"/>
                  </a:rPr>
                  <a:t>textos que contienen A y </a:t>
                </a:r>
                <a14:m>
                  <m:oMath xmlns:m="http://schemas.openxmlformats.org/officeDocument/2006/math">
                    <m:r>
                      <a:rPr lang="es-MX" sz="1800" i="1">
                        <a:solidFill>
                          <a:schemeClr val="dk1"/>
                        </a:solidFill>
                        <a:latin typeface="Cambria Math" panose="02040503050406030204" pitchFamily="18" charset="0"/>
                        <a:cs typeface="Calibri"/>
                        <a:sym typeface="Calibri"/>
                      </a:rPr>
                      <m:t>𝑛</m:t>
                    </m:r>
                    <m:r>
                      <a:rPr lang="es-MX" sz="1800" i="1">
                        <a:solidFill>
                          <a:schemeClr val="dk1"/>
                        </a:solidFill>
                        <a:latin typeface="Cambria Math" panose="02040503050406030204" pitchFamily="18" charset="0"/>
                        <a:cs typeface="Calibri"/>
                        <a:sym typeface="Calibri"/>
                      </a:rPr>
                      <m:t>(</m:t>
                    </m:r>
                    <m:r>
                      <a:rPr lang="es-MX" sz="1800" i="1">
                        <a:solidFill>
                          <a:schemeClr val="dk1"/>
                        </a:solidFill>
                        <a:latin typeface="Cambria Math" panose="02040503050406030204" pitchFamily="18" charset="0"/>
                        <a:cs typeface="Calibri"/>
                        <a:sym typeface="Calibri"/>
                      </a:rPr>
                      <m:t>𝛺</m:t>
                    </m:r>
                    <m:r>
                      <a:rPr lang="es-MX" sz="1800" i="1">
                        <a:solidFill>
                          <a:schemeClr val="dk1"/>
                        </a:solidFill>
                        <a:latin typeface="Cambria Math" panose="02040503050406030204" pitchFamily="18" charset="0"/>
                        <a:cs typeface="Calibri"/>
                        <a:sym typeface="Calibri"/>
                      </a:rPr>
                      <m:t>) </m:t>
                    </m:r>
                  </m:oMath>
                </a14:m>
                <a:r>
                  <a:rPr lang="es-MX" sz="1800" dirty="0">
                    <a:solidFill>
                      <a:schemeClr val="dk1"/>
                    </a:solidFill>
                    <a:latin typeface="Calibri"/>
                    <a:ea typeface="Calibri"/>
                    <a:cs typeface="Calibri"/>
                    <a:sym typeface="Calibri"/>
                  </a:rPr>
                  <a:t>es el número total de mensajes de textos considerados.</a:t>
                </a:r>
                <a:br>
                  <a:rPr lang="es-MX" sz="1800" dirty="0">
                    <a:solidFill>
                      <a:schemeClr val="dk1"/>
                    </a:solidFill>
                    <a:latin typeface="Calibri"/>
                    <a:ea typeface="Calibri"/>
                    <a:cs typeface="Calibri"/>
                    <a:sym typeface="Calibri"/>
                  </a:rPr>
                </a:br>
                <a:endParaRPr lang="es-MX" sz="18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El evento se refiere a la aparición de la palabra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𝐴</m:t>
                    </m:r>
                  </m:oMath>
                </a14:m>
                <a:r>
                  <a:rPr lang="es-MX" sz="1800" dirty="0">
                    <a:solidFill>
                      <a:schemeClr val="dk1"/>
                    </a:solidFill>
                    <a:latin typeface="Calibri"/>
                    <a:ea typeface="Calibri"/>
                    <a:cs typeface="Calibri"/>
                    <a:sym typeface="Calibri"/>
                  </a:rPr>
                  <a:t> en los 20 mensajes de texto, mientras que el espacio muestral está compuesto por el conjunto de esos 20 mensajes de texto.</a:t>
                </a:r>
              </a:p>
              <a:p>
                <a:pPr marL="457200" marR="0" lvl="0" indent="-342900" algn="just" rtl="0">
                  <a:lnSpc>
                    <a:spcPct val="100000"/>
                  </a:lnSpc>
                  <a:spcBef>
                    <a:spcPts val="0"/>
                  </a:spcBef>
                  <a:spcAft>
                    <a:spcPts val="0"/>
                  </a:spcAft>
                  <a:buClr>
                    <a:schemeClr val="dk1"/>
                  </a:buClr>
                  <a:buSzPts val="1800"/>
                  <a:buFont typeface="Calibri"/>
                  <a:buAutoNum type="arabicPeriod"/>
                </a:pPr>
                <a:endParaRPr lang="es-MX" sz="18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AutoNum type="arabicPeriod"/>
                </a:pPr>
                <a:r>
                  <a:rPr lang="es-MX" sz="1800" dirty="0">
                    <a:solidFill>
                      <a:schemeClr val="dk1"/>
                    </a:solidFill>
                    <a:latin typeface="Calibri"/>
                    <a:ea typeface="Calibri"/>
                    <a:cs typeface="Calibri"/>
                    <a:sym typeface="Calibri"/>
                  </a:rPr>
                  <a:t>No, la probabilidad que se pide determinar es la probabilidad de que aparezca la palabra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𝐴</m:t>
                    </m:r>
                  </m:oMath>
                </a14:m>
                <a:r>
                  <a:rPr lang="es-MX" sz="1800" dirty="0">
                    <a:solidFill>
                      <a:schemeClr val="dk1"/>
                    </a:solidFill>
                    <a:latin typeface="Calibri"/>
                    <a:ea typeface="Calibri"/>
                    <a:cs typeface="Calibri"/>
                    <a:sym typeface="Calibri"/>
                  </a:rPr>
                  <a:t> inmediatamente después de la frase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𝐵</m:t>
                    </m:r>
                  </m:oMath>
                </a14:m>
                <a:r>
                  <a:rPr lang="es-MX" sz="1800" dirty="0">
                    <a:solidFill>
                      <a:schemeClr val="dk1"/>
                    </a:solidFill>
                    <a:latin typeface="Calibri"/>
                    <a:ea typeface="Calibri"/>
                    <a:cs typeface="Calibri"/>
                    <a:sym typeface="Calibri"/>
                  </a:rPr>
                  <a:t>, no la probabilidad de que aparezca la palabra A en general.</a:t>
                </a:r>
                <a:endParaRPr sz="1800" dirty="0">
                  <a:solidFill>
                    <a:schemeClr val="dk1"/>
                  </a:solidFill>
                  <a:latin typeface="Calibri"/>
                  <a:ea typeface="Calibri"/>
                  <a:cs typeface="Calibri"/>
                  <a:sym typeface="Calibri"/>
                </a:endParaRPr>
              </a:p>
            </p:txBody>
          </p:sp>
        </mc:Choice>
        <mc:Fallback xmlns="">
          <p:sp>
            <p:nvSpPr>
              <p:cNvPr id="164" name="Google Shape;164;g2021961f18c_0_158"/>
              <p:cNvSpPr txBox="1">
                <a:spLocks noRot="1" noChangeAspect="1" noMove="1" noResize="1" noEditPoints="1" noAdjustHandles="1" noChangeArrowheads="1" noChangeShapeType="1" noTextEdit="1"/>
              </p:cNvSpPr>
              <p:nvPr/>
            </p:nvSpPr>
            <p:spPr>
              <a:xfrm>
                <a:off x="623025" y="1225100"/>
                <a:ext cx="7947900" cy="3606534"/>
              </a:xfrm>
              <a:prstGeom prst="rect">
                <a:avLst/>
              </a:prstGeom>
              <a:blipFill>
                <a:blip r:embed="rId3"/>
                <a:stretch>
                  <a:fillRect r="-920" b="-2027"/>
                </a:stretch>
              </a:blipFill>
              <a:ln>
                <a:noFill/>
              </a:ln>
            </p:spPr>
            <p:txBody>
              <a:bodyPr/>
              <a:lstStyle/>
              <a:p>
                <a:r>
                  <a:rPr lang="es-CL">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021961f18c_0_38"/>
          <p:cNvSpPr txBox="1"/>
          <p:nvPr/>
        </p:nvSpPr>
        <p:spPr>
          <a:xfrm>
            <a:off x="5405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Consideremos lo siguiente:</a:t>
            </a:r>
            <a:endParaRPr sz="3000" b="0" i="0" u="none" strike="noStrike" cap="none" dirty="0">
              <a:solidFill>
                <a:srgbClr val="000000"/>
              </a:solidFill>
              <a:latin typeface="Arial"/>
              <a:ea typeface="Arial"/>
              <a:cs typeface="Arial"/>
              <a:sym typeface="Arial"/>
            </a:endParaRPr>
          </a:p>
        </p:txBody>
      </p:sp>
      <p:sp>
        <p:nvSpPr>
          <p:cNvPr id="173" name="Google Shape;173;g2021961f18c_0_38"/>
          <p:cNvSpPr txBox="1"/>
          <p:nvPr/>
        </p:nvSpPr>
        <p:spPr>
          <a:xfrm>
            <a:off x="666275" y="1468375"/>
            <a:ext cx="8008200" cy="2192878"/>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El evento se limita a los mensajes de texto que contienen la palabra A inmediatamente después de la frase B, y se excluyen los mensajes en que A no aparece justo después de la frase B.</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El espacio muestral se reduce a los mensajes de texto que contienen la frase B.</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021961f18c_0_51"/>
          <p:cNvSpPr txBox="1"/>
          <p:nvPr/>
        </p:nvSpPr>
        <p:spPr>
          <a:xfrm>
            <a:off x="5609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Consideremos lo siguiente:</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180" name="Google Shape;180;g2021961f18c_0_51"/>
              <p:cNvSpPr txBox="1"/>
              <p:nvPr/>
            </p:nvSpPr>
            <p:spPr>
              <a:xfrm>
                <a:off x="467825" y="1712075"/>
                <a:ext cx="5443500" cy="2556695"/>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MX" sz="2000" dirty="0">
                    <a:solidFill>
                      <a:schemeClr val="dk1"/>
                    </a:solidFill>
                    <a:latin typeface="Calibri"/>
                    <a:ea typeface="Calibri"/>
                    <a:cs typeface="Calibri"/>
                    <a:sym typeface="Calibri"/>
                  </a:rPr>
                  <a:t>Podemos calcular la probabilidad pedida como:</a:t>
                </a:r>
              </a:p>
              <a:p>
                <a:pPr marL="0" marR="0" lvl="0" indent="0" algn="just" rtl="0">
                  <a:lnSpc>
                    <a:spcPct val="100000"/>
                  </a:lnSpc>
                  <a:spcBef>
                    <a:spcPts val="0"/>
                  </a:spcBef>
                  <a:spcAft>
                    <a:spcPts val="0"/>
                  </a:spcAft>
                  <a:buNone/>
                </a:pPr>
                <a:endParaRPr lang="es-MX" sz="2000" dirty="0">
                  <a:solidFill>
                    <a:schemeClr val="dk1"/>
                  </a:solidFill>
                  <a:latin typeface="Calibri"/>
                  <a:ea typeface="Calibri"/>
                  <a:cs typeface="Calibri"/>
                  <a:sym typeface="Calibri"/>
                </a:endParaRPr>
              </a:p>
              <a:p>
                <a:pPr lvl="0" algn="just"/>
                <a14:m>
                  <m:oMathPara xmlns:m="http://schemas.openxmlformats.org/officeDocument/2006/math">
                    <m:oMathParaPr>
                      <m:jc m:val="centerGroup"/>
                    </m:oMathParaPr>
                    <m:oMath xmlns:m="http://schemas.openxmlformats.org/officeDocument/2006/math">
                      <m:f>
                        <m:fPr>
                          <m:ctrlPr>
                            <a:rPr lang="es-MX" sz="2000" b="0" i="1" smtClean="0">
                              <a:solidFill>
                                <a:schemeClr val="dk1"/>
                              </a:solidFill>
                              <a:latin typeface="Cambria Math" panose="02040503050406030204" pitchFamily="18" charset="0"/>
                              <a:ea typeface="Calibri"/>
                              <a:cs typeface="Calibri"/>
                              <a:sym typeface="Calibri"/>
                            </a:rPr>
                          </m:ctrlPr>
                        </m:fPr>
                        <m:num>
                          <m:sSub>
                            <m:sSubPr>
                              <m:ctrlPr>
                                <a:rPr lang="es-MX" sz="2000" b="0" i="1" smtClean="0">
                                  <a:solidFill>
                                    <a:schemeClr val="dk1"/>
                                  </a:solidFill>
                                  <a:latin typeface="Cambria Math" panose="02040503050406030204" pitchFamily="18" charset="0"/>
                                  <a:ea typeface="Calibri"/>
                                  <a:cs typeface="Calibri"/>
                                  <a:sym typeface="Calibri"/>
                                </a:rPr>
                              </m:ctrlPr>
                            </m:sSubPr>
                            <m:e>
                              <m:r>
                                <a:rPr lang="es-MX" sz="2000" b="0" i="1" smtClean="0">
                                  <a:solidFill>
                                    <a:schemeClr val="dk1"/>
                                  </a:solidFill>
                                  <a:latin typeface="Cambria Math" panose="02040503050406030204" pitchFamily="18" charset="0"/>
                                  <a:ea typeface="Calibri"/>
                                  <a:cs typeface="Calibri"/>
                                  <a:sym typeface="Calibri"/>
                                </a:rPr>
                                <m:t>𝑛</m:t>
                              </m:r>
                            </m:e>
                            <m:sub>
                              <m:r>
                                <a:rPr lang="es-MX" sz="2000" b="0" i="1" smtClean="0">
                                  <a:solidFill>
                                    <a:schemeClr val="dk1"/>
                                  </a:solidFill>
                                  <a:latin typeface="Cambria Math" panose="02040503050406030204" pitchFamily="18" charset="0"/>
                                  <a:ea typeface="Calibri"/>
                                  <a:cs typeface="Calibri"/>
                                  <a:sym typeface="Calibri"/>
                                </a:rPr>
                                <m:t>𝐵</m:t>
                              </m:r>
                            </m:sub>
                          </m:sSub>
                          <m:r>
                            <a:rPr lang="es-MX" sz="2000" b="0" i="1" smtClean="0">
                              <a:solidFill>
                                <a:schemeClr val="dk1"/>
                              </a:solidFill>
                              <a:latin typeface="Cambria Math" panose="02040503050406030204" pitchFamily="18" charset="0"/>
                              <a:ea typeface="Calibri"/>
                              <a:cs typeface="Calibri"/>
                              <a:sym typeface="Calibri"/>
                            </a:rPr>
                            <m:t>(</m:t>
                          </m:r>
                          <m:r>
                            <a:rPr lang="es-MX" sz="2000" b="0" i="1" smtClean="0">
                              <a:solidFill>
                                <a:schemeClr val="dk1"/>
                              </a:solidFill>
                              <a:latin typeface="Cambria Math" panose="02040503050406030204" pitchFamily="18" charset="0"/>
                              <a:ea typeface="Calibri"/>
                              <a:cs typeface="Calibri"/>
                              <a:sym typeface="Calibri"/>
                            </a:rPr>
                            <m:t>𝐴</m:t>
                          </m:r>
                          <m:r>
                            <a:rPr lang="es-MX" sz="2000" b="0" i="1" smtClean="0">
                              <a:solidFill>
                                <a:schemeClr val="dk1"/>
                              </a:solidFill>
                              <a:latin typeface="Cambria Math" panose="02040503050406030204" pitchFamily="18" charset="0"/>
                              <a:ea typeface="Calibri"/>
                              <a:cs typeface="Calibri"/>
                              <a:sym typeface="Calibri"/>
                            </a:rPr>
                            <m:t>)</m:t>
                          </m:r>
                        </m:num>
                        <m:den>
                          <m:r>
                            <a:rPr lang="es-MX" sz="2000" b="0" i="1" smtClean="0">
                              <a:solidFill>
                                <a:schemeClr val="dk1"/>
                              </a:solidFill>
                              <a:latin typeface="Cambria Math" panose="02040503050406030204" pitchFamily="18" charset="0"/>
                              <a:ea typeface="Calibri"/>
                              <a:cs typeface="Calibri"/>
                              <a:sym typeface="Calibri"/>
                            </a:rPr>
                            <m:t>𝑛</m:t>
                          </m:r>
                          <m:r>
                            <a:rPr lang="es-MX" sz="2000" i="1">
                              <a:solidFill>
                                <a:schemeClr val="dk1"/>
                              </a:solidFill>
                              <a:latin typeface="Cambria Math" panose="02040503050406030204" pitchFamily="18" charset="0"/>
                              <a:ea typeface="Calibri"/>
                              <a:cs typeface="Calibri"/>
                              <a:sym typeface="Calibri"/>
                            </a:rPr>
                            <m:t>(</m:t>
                          </m:r>
                          <m:r>
                            <a:rPr lang="es-MX" sz="2000" b="0" i="1" smtClean="0">
                              <a:solidFill>
                                <a:schemeClr val="dk1"/>
                              </a:solidFill>
                              <a:latin typeface="Cambria Math" panose="02040503050406030204" pitchFamily="18" charset="0"/>
                              <a:ea typeface="Calibri"/>
                              <a:cs typeface="Calibri"/>
                              <a:sym typeface="Calibri"/>
                            </a:rPr>
                            <m:t>𝐵</m:t>
                          </m:r>
                          <m:r>
                            <a:rPr lang="es-MX" sz="2000" i="1">
                              <a:solidFill>
                                <a:schemeClr val="dk1"/>
                              </a:solidFill>
                              <a:latin typeface="Cambria Math" panose="02040503050406030204" pitchFamily="18" charset="0"/>
                              <a:ea typeface="Calibri"/>
                              <a:cs typeface="Calibri"/>
                              <a:sym typeface="Calibri"/>
                            </a:rPr>
                            <m:t>)</m:t>
                          </m:r>
                        </m:den>
                      </m:f>
                    </m:oMath>
                  </m:oMathPara>
                </a14:m>
                <a:endParaRPr lang="es-MX"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MX"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MX" sz="2000" dirty="0">
                    <a:solidFill>
                      <a:schemeClr val="dk1"/>
                    </a:solidFill>
                    <a:latin typeface="Calibri"/>
                    <a:ea typeface="Calibri"/>
                    <a:cs typeface="Calibri"/>
                    <a:sym typeface="Calibri"/>
                  </a:rPr>
                  <a:t>Donde </a:t>
                </a:r>
                <a14:m>
                  <m:oMath xmlns:m="http://schemas.openxmlformats.org/officeDocument/2006/math">
                    <m:sSub>
                      <m:sSubPr>
                        <m:ctrlPr>
                          <a:rPr lang="es-MX" sz="2000" b="0" i="1" smtClean="0">
                            <a:solidFill>
                              <a:schemeClr val="dk1"/>
                            </a:solidFill>
                            <a:latin typeface="Cambria Math" panose="02040503050406030204" pitchFamily="18" charset="0"/>
                            <a:ea typeface="Calibri"/>
                            <a:cs typeface="Calibri"/>
                            <a:sym typeface="Calibri"/>
                          </a:rPr>
                        </m:ctrlPr>
                      </m:sSubPr>
                      <m:e>
                        <m:r>
                          <a:rPr lang="es-MX" sz="2000" b="0" i="1" smtClean="0">
                            <a:solidFill>
                              <a:schemeClr val="dk1"/>
                            </a:solidFill>
                            <a:latin typeface="Cambria Math" panose="02040503050406030204" pitchFamily="18" charset="0"/>
                            <a:ea typeface="Calibri"/>
                            <a:cs typeface="Calibri"/>
                            <a:sym typeface="Calibri"/>
                          </a:rPr>
                          <m:t>𝑛</m:t>
                        </m:r>
                      </m:e>
                      <m:sub>
                        <m:r>
                          <a:rPr lang="es-MX" sz="2000" b="0" i="1" smtClean="0">
                            <a:solidFill>
                              <a:schemeClr val="dk1"/>
                            </a:solidFill>
                            <a:latin typeface="Cambria Math" panose="02040503050406030204" pitchFamily="18" charset="0"/>
                            <a:ea typeface="Calibri"/>
                            <a:cs typeface="Calibri"/>
                            <a:sym typeface="Calibri"/>
                          </a:rPr>
                          <m:t>𝐵</m:t>
                        </m:r>
                      </m:sub>
                    </m:sSub>
                    <m:r>
                      <a:rPr lang="es-MX" sz="2000" b="0" i="1" smtClean="0">
                        <a:solidFill>
                          <a:schemeClr val="dk1"/>
                        </a:solidFill>
                        <a:latin typeface="Cambria Math" panose="02040503050406030204" pitchFamily="18" charset="0"/>
                        <a:ea typeface="Calibri"/>
                        <a:cs typeface="Calibri"/>
                        <a:sym typeface="Calibri"/>
                      </a:rPr>
                      <m:t>(</m:t>
                    </m:r>
                    <m:r>
                      <a:rPr lang="es-MX" sz="2000" b="0" i="1" smtClean="0">
                        <a:solidFill>
                          <a:schemeClr val="dk1"/>
                        </a:solidFill>
                        <a:latin typeface="Cambria Math" panose="02040503050406030204" pitchFamily="18" charset="0"/>
                        <a:ea typeface="Calibri"/>
                        <a:cs typeface="Calibri"/>
                        <a:sym typeface="Calibri"/>
                      </a:rPr>
                      <m:t>𝐴</m:t>
                    </m:r>
                    <m:r>
                      <a:rPr lang="es-MX" sz="2000" b="0" i="1" smtClean="0">
                        <a:solidFill>
                          <a:schemeClr val="dk1"/>
                        </a:solidFill>
                        <a:latin typeface="Cambria Math" panose="02040503050406030204" pitchFamily="18" charset="0"/>
                        <a:ea typeface="Calibri"/>
                        <a:cs typeface="Calibri"/>
                        <a:sym typeface="Calibri"/>
                      </a:rPr>
                      <m:t>)</m:t>
                    </m:r>
                  </m:oMath>
                </a14:m>
                <a:r>
                  <a:rPr lang="es-MX" sz="2000" dirty="0">
                    <a:solidFill>
                      <a:schemeClr val="dk1"/>
                    </a:solidFill>
                    <a:latin typeface="Calibri"/>
                    <a:ea typeface="Calibri"/>
                    <a:cs typeface="Calibri"/>
                    <a:sym typeface="Calibri"/>
                  </a:rPr>
                  <a:t> representa la frecuencia de la palabra </a:t>
                </a:r>
                <a14:m>
                  <m:oMath xmlns:m="http://schemas.openxmlformats.org/officeDocument/2006/math">
                    <m:r>
                      <a:rPr lang="es-MX" sz="2000" i="1" dirty="0" smtClean="0">
                        <a:solidFill>
                          <a:schemeClr val="dk1"/>
                        </a:solidFill>
                        <a:latin typeface="Cambria Math" panose="02040503050406030204" pitchFamily="18" charset="0"/>
                        <a:ea typeface="Calibri"/>
                        <a:cs typeface="Calibri"/>
                        <a:sym typeface="Calibri"/>
                      </a:rPr>
                      <m:t>𝐴</m:t>
                    </m:r>
                  </m:oMath>
                </a14:m>
                <a:r>
                  <a:rPr lang="es-MX" sz="2000" dirty="0">
                    <a:solidFill>
                      <a:schemeClr val="dk1"/>
                    </a:solidFill>
                    <a:latin typeface="Calibri"/>
                    <a:ea typeface="Calibri"/>
                    <a:cs typeface="Calibri"/>
                    <a:sym typeface="Calibri"/>
                  </a:rPr>
                  <a:t> en el espacio muestral reducido a los mensajes de texto que contienen la frase </a:t>
                </a:r>
                <a14:m>
                  <m:oMath xmlns:m="http://schemas.openxmlformats.org/officeDocument/2006/math">
                    <m:r>
                      <a:rPr lang="es-MX" sz="2000" i="1" dirty="0" smtClean="0">
                        <a:solidFill>
                          <a:schemeClr val="dk1"/>
                        </a:solidFill>
                        <a:latin typeface="Cambria Math" panose="02040503050406030204" pitchFamily="18" charset="0"/>
                        <a:ea typeface="Calibri"/>
                        <a:cs typeface="Calibri"/>
                        <a:sym typeface="Calibri"/>
                      </a:rPr>
                      <m:t>𝐵</m:t>
                    </m:r>
                  </m:oMath>
                </a14:m>
                <a:r>
                  <a:rPr lang="es-MX"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mc:Choice>
        <mc:Fallback xmlns="">
          <p:sp>
            <p:nvSpPr>
              <p:cNvPr id="180" name="Google Shape;180;g2021961f18c_0_51"/>
              <p:cNvSpPr txBox="1">
                <a:spLocks noRot="1" noChangeAspect="1" noMove="1" noResize="1" noEditPoints="1" noAdjustHandles="1" noChangeArrowheads="1" noChangeShapeType="1" noTextEdit="1"/>
              </p:cNvSpPr>
              <p:nvPr/>
            </p:nvSpPr>
            <p:spPr>
              <a:xfrm>
                <a:off x="467825" y="1712075"/>
                <a:ext cx="5443500" cy="2556695"/>
              </a:xfrm>
              <a:prstGeom prst="rect">
                <a:avLst/>
              </a:prstGeom>
              <a:blipFill>
                <a:blip r:embed="rId3"/>
                <a:stretch>
                  <a:fillRect l="-1680" t="-1909" r="-1456" b="-3819"/>
                </a:stretch>
              </a:blipFill>
              <a:ln>
                <a:noFill/>
              </a:ln>
            </p:spPr>
            <p:txBody>
              <a:bodyPr/>
              <a:lstStyle/>
              <a:p>
                <a:r>
                  <a:rPr lang="es-CL">
                    <a:noFill/>
                  </a:rPr>
                  <a:t> </a:t>
                </a:r>
              </a:p>
            </p:txBody>
          </p:sp>
        </mc:Fallback>
      </mc:AlternateContent>
      <p:pic>
        <p:nvPicPr>
          <p:cNvPr id="183" name="Google Shape;183;g2021961f18c_0_51"/>
          <p:cNvPicPr preferRelativeResize="0"/>
          <p:nvPr/>
        </p:nvPicPr>
        <p:blipFill rotWithShape="1">
          <a:blip r:embed="rId4">
            <a:alphaModFix/>
          </a:blip>
          <a:srcRect b="891"/>
          <a:stretch/>
        </p:blipFill>
        <p:spPr>
          <a:xfrm>
            <a:off x="5994100" y="1712075"/>
            <a:ext cx="2847010" cy="228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Texto </a:t>
            </a:r>
            <a:r>
              <a:rPr lang="es" sz="3000" b="1" dirty="0">
                <a:solidFill>
                  <a:srgbClr val="423B71"/>
                </a:solidFill>
                <a:latin typeface="Calibri"/>
                <a:ea typeface="Calibri"/>
                <a:cs typeface="Calibri"/>
                <a:sym typeface="Calibri"/>
              </a:rPr>
              <a:t>predictivo</a:t>
            </a:r>
            <a:endParaRPr sz="30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84AB8CE1-F305-BF61-50DC-8877C729ABA3}"/>
              </a:ext>
            </a:extLst>
          </p:cNvPr>
          <p:cNvPicPr>
            <a:picLocks noChangeAspect="1"/>
          </p:cNvPicPr>
          <p:nvPr/>
        </p:nvPicPr>
        <p:blipFill>
          <a:blip r:embed="rId3"/>
          <a:stretch>
            <a:fillRect/>
          </a:stretch>
        </p:blipFill>
        <p:spPr>
          <a:xfrm>
            <a:off x="3266275" y="1659267"/>
            <a:ext cx="4324230" cy="3147889"/>
          </a:xfrm>
          <a:prstGeom prst="rect">
            <a:avLst/>
          </a:prstGeom>
        </p:spPr>
      </p:pic>
      <p:sp>
        <p:nvSpPr>
          <p:cNvPr id="4" name="Google Shape;62;p2">
            <a:extLst>
              <a:ext uri="{FF2B5EF4-FFF2-40B4-BE49-F238E27FC236}">
                <a16:creationId xmlns:a16="http://schemas.microsoft.com/office/drawing/2014/main" id="{1B05FF3E-906E-C8D8-3AA2-598AF3DCF1C4}"/>
              </a:ext>
            </a:extLst>
          </p:cNvPr>
          <p:cNvSpPr txBox="1"/>
          <p:nvPr/>
        </p:nvSpPr>
        <p:spPr>
          <a:xfrm>
            <a:off x="376405" y="1020888"/>
            <a:ext cx="7214100" cy="43855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400" dirty="0">
                <a:solidFill>
                  <a:schemeClr val="tx1"/>
                </a:solidFill>
                <a:latin typeface="Calibri"/>
                <a:ea typeface="Calibri"/>
                <a:cs typeface="Calibri"/>
                <a:sym typeface="Calibri"/>
              </a:rPr>
              <a:t>Revisemos el video “Texto Predictivo”.</a:t>
            </a:r>
            <a:endParaRPr sz="2400" i="0" u="none" strike="noStrike" cap="none" dirty="0">
              <a:solidFill>
                <a:schemeClr val="tx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03c988c3b3_0_10"/>
          <p:cNvSpPr txBox="1"/>
          <p:nvPr/>
        </p:nvSpPr>
        <p:spPr>
          <a:xfrm>
            <a:off x="5609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Contemos, para eso:</a:t>
            </a:r>
            <a:endParaRPr sz="3000" b="0" i="0" u="none" strike="noStrike" cap="none" dirty="0">
              <a:solidFill>
                <a:srgbClr val="000000"/>
              </a:solidFill>
              <a:latin typeface="Arial"/>
              <a:ea typeface="Arial"/>
              <a:cs typeface="Arial"/>
              <a:sym typeface="Arial"/>
            </a:endParaRPr>
          </a:p>
        </p:txBody>
      </p:sp>
      <p:sp>
        <p:nvSpPr>
          <p:cNvPr id="189" name="Google Shape;189;g203c988c3b3_0_10"/>
          <p:cNvSpPr txBox="1"/>
          <p:nvPr/>
        </p:nvSpPr>
        <p:spPr>
          <a:xfrm>
            <a:off x="343625" y="1712075"/>
            <a:ext cx="5443500" cy="2562900"/>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Marquen todas las palabras A (“enviarme”) que aparezcan en los mensajes de texto.  </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Tachen todas las oraciones que no contengan la frase B (“¿Quién puede”). </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Cuenten todas las palabras A que quedaron sin tachar.   </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pic>
        <p:nvPicPr>
          <p:cNvPr id="190" name="Google Shape;190;g203c988c3b3_0_10"/>
          <p:cNvPicPr preferRelativeResize="0"/>
          <p:nvPr/>
        </p:nvPicPr>
        <p:blipFill rotWithShape="1">
          <a:blip r:embed="rId3">
            <a:alphaModFix/>
          </a:blip>
          <a:srcRect l="11099" t="50001" r="11602" b="14300"/>
          <a:stretch/>
        </p:blipFill>
        <p:spPr>
          <a:xfrm>
            <a:off x="5973425" y="1712075"/>
            <a:ext cx="2979027" cy="25629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03c988c3b3_0_19"/>
          <p:cNvSpPr txBox="1"/>
          <p:nvPr/>
        </p:nvSpPr>
        <p:spPr>
          <a:xfrm>
            <a:off x="568094" y="501092"/>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Contemos, para eso:</a:t>
            </a:r>
            <a:endParaRPr sz="3000" b="0" i="0" u="none" strike="noStrike" cap="none" dirty="0">
              <a:solidFill>
                <a:srgbClr val="000000"/>
              </a:solidFill>
              <a:latin typeface="Arial"/>
              <a:ea typeface="Arial"/>
              <a:cs typeface="Arial"/>
              <a:sym typeface="Arial"/>
            </a:endParaRPr>
          </a:p>
        </p:txBody>
      </p:sp>
      <p:graphicFrame>
        <p:nvGraphicFramePr>
          <p:cNvPr id="196" name="Google Shape;196;g203c988c3b3_0_19"/>
          <p:cNvGraphicFramePr/>
          <p:nvPr>
            <p:extLst>
              <p:ext uri="{D42A27DB-BD31-4B8C-83A1-F6EECF244321}">
                <p14:modId xmlns:p14="http://schemas.microsoft.com/office/powerpoint/2010/main" val="694199225"/>
              </p:ext>
            </p:extLst>
          </p:nvPr>
        </p:nvGraphicFramePr>
        <p:xfrm>
          <a:off x="508450" y="1313575"/>
          <a:ext cx="8127100" cy="2973774"/>
        </p:xfrm>
        <a:graphic>
          <a:graphicData uri="http://schemas.openxmlformats.org/drawingml/2006/table">
            <a:tbl>
              <a:tblPr>
                <a:noFill/>
                <a:tableStyleId>{EE0CF11C-04A9-4C8B-AA99-89ACCA0E46A9}</a:tableStyleId>
              </a:tblPr>
              <a:tblGrid>
                <a:gridCol w="2031775">
                  <a:extLst>
                    <a:ext uri="{9D8B030D-6E8A-4147-A177-3AD203B41FA5}">
                      <a16:colId xmlns:a16="http://schemas.microsoft.com/office/drawing/2014/main" val="20000"/>
                    </a:ext>
                  </a:extLst>
                </a:gridCol>
                <a:gridCol w="2031775">
                  <a:extLst>
                    <a:ext uri="{9D8B030D-6E8A-4147-A177-3AD203B41FA5}">
                      <a16:colId xmlns:a16="http://schemas.microsoft.com/office/drawing/2014/main" val="20001"/>
                    </a:ext>
                  </a:extLst>
                </a:gridCol>
                <a:gridCol w="2031775">
                  <a:extLst>
                    <a:ext uri="{9D8B030D-6E8A-4147-A177-3AD203B41FA5}">
                      <a16:colId xmlns:a16="http://schemas.microsoft.com/office/drawing/2014/main" val="20002"/>
                    </a:ext>
                  </a:extLst>
                </a:gridCol>
                <a:gridCol w="2031775">
                  <a:extLst>
                    <a:ext uri="{9D8B030D-6E8A-4147-A177-3AD203B41FA5}">
                      <a16:colId xmlns:a16="http://schemas.microsoft.com/office/drawing/2014/main" val="20003"/>
                    </a:ext>
                  </a:extLst>
                </a:gridCol>
              </a:tblGrid>
              <a:tr h="360000">
                <a:tc>
                  <a:txBody>
                    <a:bodyPr/>
                    <a:lstStyle/>
                    <a:p>
                      <a:pPr marL="0" lvl="0" indent="0" algn="l" rtl="0">
                        <a:spcBef>
                          <a:spcPts val="0"/>
                        </a:spcBef>
                        <a:spcAft>
                          <a:spcPts val="0"/>
                        </a:spcAft>
                        <a:buNone/>
                      </a:pPr>
                      <a:r>
                        <a:rPr lang="es" sz="1200" dirty="0">
                          <a:latin typeface="Calibri" panose="020F0502020204030204" pitchFamily="34" charset="0"/>
                          <a:ea typeface="Nunito"/>
                          <a:cs typeface="Calibri" panose="020F0502020204030204" pitchFamily="34" charset="0"/>
                          <a:sym typeface="Nunito"/>
                        </a:rPr>
                        <a:t>¿Quién puede </a:t>
                      </a:r>
                      <a:r>
                        <a:rPr lang="es" sz="1200" u="sng" dirty="0">
                          <a:latin typeface="Calibri" panose="020F0502020204030204" pitchFamily="34" charset="0"/>
                          <a:ea typeface="Nunito"/>
                          <a:cs typeface="Calibri" panose="020F0502020204030204" pitchFamily="34" charset="0"/>
                          <a:sym typeface="Nunito"/>
                        </a:rPr>
                        <a:t>enviarme</a:t>
                      </a:r>
                      <a:r>
                        <a:rPr lang="es" sz="1200" dirty="0">
                          <a:latin typeface="Calibri" panose="020F0502020204030204" pitchFamily="34" charset="0"/>
                          <a:ea typeface="Nunito"/>
                          <a:cs typeface="Calibri" panose="020F0502020204030204" pitchFamily="34" charset="0"/>
                          <a:sym typeface="Nunito"/>
                        </a:rPr>
                        <a:t> el archivo?</a:t>
                      </a:r>
                      <a:endParaRPr sz="12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dirty="0">
                          <a:latin typeface="Calibri" panose="020F0502020204030204" pitchFamily="34" charset="0"/>
                          <a:ea typeface="Nunito"/>
                          <a:cs typeface="Calibri" panose="020F0502020204030204" pitchFamily="34" charset="0"/>
                          <a:sym typeface="Nunito"/>
                        </a:rPr>
                        <a:t>¿Quién puede decirme si hay tarea para mañana?</a:t>
                      </a:r>
                      <a:endParaRPr sz="12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preguntarle al profe por la tarea?</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Gente, ¿quién puede prestarme su cuaderno para sacarle fotocopia?</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0"/>
                  </a:ext>
                </a:extLst>
              </a:tr>
              <a:tr h="360000">
                <a:tc>
                  <a:txBody>
                    <a:bodyPr/>
                    <a:lstStyle/>
                    <a:p>
                      <a:pPr marL="0" lvl="0" indent="0" algn="l" rtl="0">
                        <a:spcBef>
                          <a:spcPts val="0"/>
                        </a:spcBef>
                        <a:spcAft>
                          <a:spcPts val="0"/>
                        </a:spcAft>
                        <a:buNone/>
                      </a:pPr>
                      <a:r>
                        <a:rPr lang="es" sz="1200" strike="sngStrike">
                          <a:latin typeface="Calibri" panose="020F0502020204030204" pitchFamily="34" charset="0"/>
                          <a:ea typeface="Nunito"/>
                          <a:cs typeface="Calibri" panose="020F0502020204030204" pitchFamily="34" charset="0"/>
                          <a:sym typeface="Nunito"/>
                        </a:rPr>
                        <a:t>Oye, ¿alguien puede decirme cómo se hace el ejercicio 4?</a:t>
                      </a:r>
                      <a:endParaRPr sz="1200" strike="sngStrike">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dirty="0">
                          <a:latin typeface="Calibri" panose="020F0502020204030204" pitchFamily="34" charset="0"/>
                          <a:ea typeface="Nunito"/>
                          <a:cs typeface="Calibri" panose="020F0502020204030204" pitchFamily="34" charset="0"/>
                          <a:sym typeface="Nunito"/>
                        </a:rPr>
                        <a:t>¿Quién puede </a:t>
                      </a:r>
                      <a:r>
                        <a:rPr lang="es" sz="1200" u="sng" dirty="0">
                          <a:latin typeface="Calibri" panose="020F0502020204030204" pitchFamily="34" charset="0"/>
                          <a:ea typeface="Nunito"/>
                          <a:cs typeface="Calibri" panose="020F0502020204030204" pitchFamily="34" charset="0"/>
                          <a:sym typeface="Nunito"/>
                        </a:rPr>
                        <a:t>enviarme </a:t>
                      </a:r>
                      <a:r>
                        <a:rPr lang="es" sz="1200" dirty="0">
                          <a:latin typeface="Calibri" panose="020F0502020204030204" pitchFamily="34" charset="0"/>
                          <a:ea typeface="Nunito"/>
                          <a:cs typeface="Calibri" panose="020F0502020204030204" pitchFamily="34" charset="0"/>
                          <a:sym typeface="Nunito"/>
                        </a:rPr>
                        <a:t>el link para conectarse?</a:t>
                      </a:r>
                      <a:endParaRPr sz="1200"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ayudarme a traducir este texto en inglés?</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ayudarme con el trabajo de física?, no entiendo nada.</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1"/>
                  </a:ext>
                </a:extLst>
              </a:tr>
              <a:tr h="360000">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Kbros, quién puede prestarme una calculadora porfa.</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preguntarle al profe cuándo es la prueba?</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decirme cuál es la tarea para el viernes porfa.</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strike="sngStrike">
                          <a:latin typeface="Calibri" panose="020F0502020204030204" pitchFamily="34" charset="0"/>
                          <a:ea typeface="Nunito"/>
                          <a:cs typeface="Calibri" panose="020F0502020204030204" pitchFamily="34" charset="0"/>
                          <a:sym typeface="Nunito"/>
                        </a:rPr>
                        <a:t>¿Alguien quiere </a:t>
                      </a:r>
                      <a:r>
                        <a:rPr lang="es" sz="1200" u="sng" strike="sngStrike">
                          <a:latin typeface="Calibri" panose="020F0502020204030204" pitchFamily="34" charset="0"/>
                          <a:ea typeface="Nunito"/>
                          <a:cs typeface="Calibri" panose="020F0502020204030204" pitchFamily="34" charset="0"/>
                          <a:sym typeface="Nunito"/>
                        </a:rPr>
                        <a:t>enviarme</a:t>
                      </a:r>
                      <a:r>
                        <a:rPr lang="es" sz="1200" strike="sngStrike">
                          <a:latin typeface="Calibri" panose="020F0502020204030204" pitchFamily="34" charset="0"/>
                          <a:ea typeface="Nunito"/>
                          <a:cs typeface="Calibri" panose="020F0502020204030204" pitchFamily="34" charset="0"/>
                          <a:sym typeface="Nunito"/>
                        </a:rPr>
                        <a:t> la materia por favor?</a:t>
                      </a:r>
                      <a:endParaRPr sz="1200" strike="sngStrike">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2"/>
                  </a:ext>
                </a:extLst>
              </a:tr>
              <a:tr h="360000">
                <a:tc>
                  <a:txBody>
                    <a:bodyPr/>
                    <a:lstStyle/>
                    <a:p>
                      <a:pPr marL="0" lvl="0" indent="0" algn="l" rtl="0">
                        <a:lnSpc>
                          <a:spcPct val="115000"/>
                        </a:lnSpc>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Chiquillos, ¿alguien sabe quién puede ayudarme con este ejercicio?</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Gente, ¿quién puede ayudarme con la tarea de literatura? No sé por dónde empezar.</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a:t>
                      </a:r>
                      <a:r>
                        <a:rPr lang="es" sz="1200" u="sng">
                          <a:latin typeface="Calibri" panose="020F0502020204030204" pitchFamily="34" charset="0"/>
                          <a:ea typeface="Nunito"/>
                          <a:cs typeface="Calibri" panose="020F0502020204030204" pitchFamily="34" charset="0"/>
                          <a:sym typeface="Nunito"/>
                        </a:rPr>
                        <a:t>enviarme</a:t>
                      </a:r>
                      <a:r>
                        <a:rPr lang="es" sz="1200">
                          <a:latin typeface="Calibri" panose="020F0502020204030204" pitchFamily="34" charset="0"/>
                          <a:ea typeface="Nunito"/>
                          <a:cs typeface="Calibri" panose="020F0502020204030204" pitchFamily="34" charset="0"/>
                          <a:sym typeface="Nunito"/>
                        </a:rPr>
                        <a:t> la presentación que mandó la profe? </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Oigan, ¿quién puede decirme las páginas del libro que hay que leer?</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3"/>
                  </a:ext>
                </a:extLst>
              </a:tr>
              <a:tr h="360000">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¿Quién puede hacer la portada del trabajo?</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strike="sngStrike">
                          <a:latin typeface="Calibri" panose="020F0502020204030204" pitchFamily="34" charset="0"/>
                          <a:ea typeface="Nunito"/>
                          <a:cs typeface="Calibri" panose="020F0502020204030204" pitchFamily="34" charset="0"/>
                          <a:sym typeface="Nunito"/>
                        </a:rPr>
                        <a:t>Chicos, ¿Pueden decirme qué entra en la prueba de historia?</a:t>
                      </a:r>
                      <a:endParaRPr sz="1200" strike="sngStrike">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200">
                          <a:latin typeface="Calibri" panose="020F0502020204030204" pitchFamily="34" charset="0"/>
                          <a:ea typeface="Nunito"/>
                          <a:cs typeface="Calibri" panose="020F0502020204030204" pitchFamily="34" charset="0"/>
                          <a:sym typeface="Nunito"/>
                        </a:rPr>
                        <a:t>Cabros, ¿quién puede ayudarme con el resumen del libro?</a:t>
                      </a:r>
                      <a:endParaRPr sz="120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200" strike="sngStrike" dirty="0">
                          <a:latin typeface="Calibri" panose="020F0502020204030204" pitchFamily="34" charset="0"/>
                          <a:ea typeface="Nunito"/>
                          <a:cs typeface="Calibri" panose="020F0502020204030204" pitchFamily="34" charset="0"/>
                          <a:sym typeface="Nunito"/>
                        </a:rPr>
                        <a:t>¿Alguien puede ayudarme con el trabajo de Química?</a:t>
                      </a:r>
                      <a:endParaRPr sz="1200" strike="sngStrike" dirty="0">
                        <a:latin typeface="Calibri" panose="020F0502020204030204" pitchFamily="34" charset="0"/>
                        <a:ea typeface="Nunito"/>
                        <a:cs typeface="Calibri" panose="020F0502020204030204" pitchFamily="34" charset="0"/>
                        <a:sym typeface="Nunito"/>
                      </a:endParaRPr>
                    </a:p>
                  </a:txBody>
                  <a:tcPr marL="27350" marR="27350" marT="27350" marB="27350">
                    <a:lnL w="12700" cap="flat" cmpd="sng">
                      <a:solidFill>
                        <a:srgbClr val="60B698"/>
                      </a:solidFill>
                      <a:prstDash val="solid"/>
                      <a:round/>
                      <a:headEnd type="none" w="sm" len="sm"/>
                      <a:tailEnd type="none" w="sm" len="sm"/>
                    </a:lnL>
                    <a:lnR w="12700" cap="flat" cmpd="sng">
                      <a:solidFill>
                        <a:srgbClr val="60B698"/>
                      </a:solidFill>
                      <a:prstDash val="solid"/>
                      <a:round/>
                      <a:headEnd type="none" w="sm" len="sm"/>
                      <a:tailEnd type="none" w="sm" len="sm"/>
                    </a:lnR>
                    <a:lnT w="12700" cap="flat" cmpd="sng">
                      <a:solidFill>
                        <a:srgbClr val="60B698"/>
                      </a:solidFill>
                      <a:prstDash val="solid"/>
                      <a:round/>
                      <a:headEnd type="none" w="sm" len="sm"/>
                      <a:tailEnd type="none" w="sm" len="sm"/>
                    </a:lnT>
                    <a:lnB w="12700" cap="flat" cmpd="sng">
                      <a:solidFill>
                        <a:srgbClr val="60B69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3CC3DCB-CD4E-B569-B0B2-1E0AFD9DC054}"/>
                  </a:ext>
                </a:extLst>
              </p:cNvPr>
              <p:cNvSpPr txBox="1"/>
              <p:nvPr/>
            </p:nvSpPr>
            <p:spPr>
              <a:xfrm>
                <a:off x="2216852" y="4365830"/>
                <a:ext cx="2165849"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700" b="0" i="1" smtClean="0">
                              <a:latin typeface="Cambria Math" panose="02040503050406030204" pitchFamily="18" charset="0"/>
                            </a:rPr>
                          </m:ctrlPr>
                        </m:sSubPr>
                        <m:e>
                          <m:r>
                            <a:rPr lang="es-MX" sz="2700" b="0" i="1" smtClean="0">
                              <a:latin typeface="Cambria Math" panose="02040503050406030204" pitchFamily="18" charset="0"/>
                            </a:rPr>
                            <m:t>𝑛</m:t>
                          </m:r>
                        </m:e>
                        <m:sub>
                          <m:r>
                            <a:rPr lang="es-MX" sz="2700" b="0" i="1" smtClean="0">
                              <a:latin typeface="Cambria Math" panose="02040503050406030204" pitchFamily="18" charset="0"/>
                            </a:rPr>
                            <m:t>𝐵</m:t>
                          </m:r>
                        </m:sub>
                      </m:sSub>
                      <m:r>
                        <a:rPr lang="es-MX" sz="2700" b="0" i="1" smtClean="0">
                          <a:latin typeface="Cambria Math" panose="02040503050406030204" pitchFamily="18" charset="0"/>
                        </a:rPr>
                        <m:t>(</m:t>
                      </m:r>
                      <m:r>
                        <a:rPr lang="es-MX" sz="2700" b="0" i="1" smtClean="0">
                          <a:latin typeface="Cambria Math" panose="02040503050406030204" pitchFamily="18" charset="0"/>
                        </a:rPr>
                        <m:t>𝐴</m:t>
                      </m:r>
                      <m:r>
                        <a:rPr lang="es-MX" sz="2700" b="0" i="1" smtClean="0">
                          <a:latin typeface="Cambria Math" panose="02040503050406030204" pitchFamily="18" charset="0"/>
                        </a:rPr>
                        <m:t>)≠</m:t>
                      </m:r>
                      <m:r>
                        <a:rPr lang="es-MX" sz="2700" b="0" i="1" smtClean="0">
                          <a:latin typeface="Cambria Math" panose="02040503050406030204" pitchFamily="18" charset="0"/>
                        </a:rPr>
                        <m:t>𝑛</m:t>
                      </m:r>
                      <m:r>
                        <a:rPr lang="es-MX" sz="2700" b="0" i="1" smtClean="0">
                          <a:latin typeface="Cambria Math" panose="02040503050406030204" pitchFamily="18" charset="0"/>
                        </a:rPr>
                        <m:t>(</m:t>
                      </m:r>
                      <m:r>
                        <a:rPr lang="es-MX" sz="2700" b="0" i="1" smtClean="0">
                          <a:latin typeface="Cambria Math" panose="02040503050406030204" pitchFamily="18" charset="0"/>
                        </a:rPr>
                        <m:t>𝐴</m:t>
                      </m:r>
                      <m:r>
                        <a:rPr lang="es-MX" sz="2700" b="0" i="1" smtClean="0">
                          <a:latin typeface="Cambria Math" panose="02040503050406030204" pitchFamily="18" charset="0"/>
                        </a:rPr>
                        <m:t>)</m:t>
                      </m:r>
                    </m:oMath>
                  </m:oMathPara>
                </a14:m>
                <a:endParaRPr lang="es-CL" sz="2700" dirty="0"/>
              </a:p>
            </p:txBody>
          </p:sp>
        </mc:Choice>
        <mc:Fallback xmlns="">
          <p:sp>
            <p:nvSpPr>
              <p:cNvPr id="2" name="TextBox 1">
                <a:extLst>
                  <a:ext uri="{FF2B5EF4-FFF2-40B4-BE49-F238E27FC236}">
                    <a16:creationId xmlns:a16="http://schemas.microsoft.com/office/drawing/2014/main" id="{D3CC3DCB-CD4E-B569-B0B2-1E0AFD9DC054}"/>
                  </a:ext>
                </a:extLst>
              </p:cNvPr>
              <p:cNvSpPr txBox="1">
                <a:spLocks noRot="1" noChangeAspect="1" noMove="1" noResize="1" noEditPoints="1" noAdjustHandles="1" noChangeArrowheads="1" noChangeShapeType="1" noTextEdit="1"/>
              </p:cNvSpPr>
              <p:nvPr/>
            </p:nvSpPr>
            <p:spPr>
              <a:xfrm>
                <a:off x="2216852" y="4365830"/>
                <a:ext cx="2165849" cy="415498"/>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FC9E483-B55A-24F4-FABF-F95741DF6EA4}"/>
                  </a:ext>
                </a:extLst>
              </p:cNvPr>
              <p:cNvSpPr txBox="1"/>
              <p:nvPr/>
            </p:nvSpPr>
            <p:spPr>
              <a:xfrm>
                <a:off x="4572000" y="4319663"/>
                <a:ext cx="2791327" cy="5078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700" b="0" i="1" smtClean="0">
                              <a:latin typeface="Cambria Math" panose="02040503050406030204" pitchFamily="18" charset="0"/>
                            </a:rPr>
                          </m:ctrlPr>
                        </m:sSubPr>
                        <m:e>
                          <m:r>
                            <a:rPr lang="es-MX" sz="2700" b="0" i="1" smtClean="0">
                              <a:latin typeface="Cambria Math" panose="02040503050406030204" pitchFamily="18" charset="0"/>
                            </a:rPr>
                            <m:t>𝑛</m:t>
                          </m:r>
                        </m:e>
                        <m:sub>
                          <m:r>
                            <a:rPr lang="es-MX" sz="2700" b="0" i="1" smtClean="0">
                              <a:latin typeface="Cambria Math" panose="02040503050406030204" pitchFamily="18" charset="0"/>
                            </a:rPr>
                            <m:t>𝐵</m:t>
                          </m:r>
                        </m:sub>
                      </m:sSub>
                      <m:d>
                        <m:dPr>
                          <m:ctrlPr>
                            <a:rPr lang="es-MX" sz="2700" b="0" i="1" smtClean="0">
                              <a:latin typeface="Cambria Math" panose="02040503050406030204" pitchFamily="18" charset="0"/>
                            </a:rPr>
                          </m:ctrlPr>
                        </m:dPr>
                        <m:e>
                          <m:r>
                            <a:rPr lang="es-MX" sz="2700" b="0" i="1" smtClean="0">
                              <a:latin typeface="Cambria Math" panose="02040503050406030204" pitchFamily="18" charset="0"/>
                            </a:rPr>
                            <m:t>𝐴</m:t>
                          </m:r>
                        </m:e>
                      </m:d>
                      <m:r>
                        <a:rPr lang="es-MX" sz="2700" b="0" i="1" smtClean="0">
                          <a:latin typeface="Cambria Math" panose="02040503050406030204" pitchFamily="18" charset="0"/>
                        </a:rPr>
                        <m:t>=</m:t>
                      </m:r>
                      <m:r>
                        <a:rPr lang="es-MX" sz="2700" b="0" i="1" smtClean="0">
                          <a:latin typeface="Cambria Math" panose="02040503050406030204" pitchFamily="18" charset="0"/>
                        </a:rPr>
                        <m:t>𝑛</m:t>
                      </m:r>
                      <m:r>
                        <a:rPr lang="es-MX" sz="2700" b="0" i="1" smtClean="0">
                          <a:latin typeface="Cambria Math" panose="02040503050406030204" pitchFamily="18" charset="0"/>
                        </a:rPr>
                        <m:t>(</m:t>
                      </m:r>
                      <m:r>
                        <a:rPr lang="es-MX" sz="2700" b="0" i="1" smtClean="0">
                          <a:latin typeface="Cambria Math" panose="02040503050406030204" pitchFamily="18" charset="0"/>
                        </a:rPr>
                        <m:t>𝐴</m:t>
                      </m:r>
                      <m:r>
                        <a:rPr lang="es-MX" sz="2700" b="0" i="1" smtClean="0">
                          <a:latin typeface="Cambria Math" panose="02040503050406030204" pitchFamily="18" charset="0"/>
                        </a:rPr>
                        <m:t>⋂</m:t>
                      </m:r>
                      <m:r>
                        <a:rPr lang="es-MX" sz="2700" b="0" i="1" smtClean="0">
                          <a:latin typeface="Cambria Math" panose="02040503050406030204" pitchFamily="18" charset="0"/>
                        </a:rPr>
                        <m:t>𝐵</m:t>
                      </m:r>
                      <m:r>
                        <a:rPr lang="es-MX" sz="2700" b="0" i="1" smtClean="0">
                          <a:latin typeface="Cambria Math" panose="02040503050406030204" pitchFamily="18" charset="0"/>
                        </a:rPr>
                        <m:t>)</m:t>
                      </m:r>
                    </m:oMath>
                  </m:oMathPara>
                </a14:m>
                <a:endParaRPr lang="es-CL" sz="2700" dirty="0"/>
              </a:p>
            </p:txBody>
          </p:sp>
        </mc:Choice>
        <mc:Fallback xmlns="">
          <p:sp>
            <p:nvSpPr>
              <p:cNvPr id="4" name="TextBox 3">
                <a:extLst>
                  <a:ext uri="{FF2B5EF4-FFF2-40B4-BE49-F238E27FC236}">
                    <a16:creationId xmlns:a16="http://schemas.microsoft.com/office/drawing/2014/main" id="{7FC9E483-B55A-24F4-FABF-F95741DF6EA4}"/>
                  </a:ext>
                </a:extLst>
              </p:cNvPr>
              <p:cNvSpPr txBox="1">
                <a:spLocks noRot="1" noChangeAspect="1" noMove="1" noResize="1" noEditPoints="1" noAdjustHandles="1" noChangeArrowheads="1" noChangeShapeType="1" noTextEdit="1"/>
              </p:cNvSpPr>
              <p:nvPr/>
            </p:nvSpPr>
            <p:spPr>
              <a:xfrm>
                <a:off x="4572000" y="4319663"/>
                <a:ext cx="2791327" cy="507831"/>
              </a:xfrm>
              <a:prstGeom prst="rect">
                <a:avLst/>
              </a:prstGeom>
              <a:blipFill>
                <a:blip r:embed="rId4"/>
                <a:stretch>
                  <a:fillRect/>
                </a:stretch>
              </a:blipFill>
            </p:spPr>
            <p:txBody>
              <a:bodyPr/>
              <a:lstStyle/>
              <a:p>
                <a:r>
                  <a:rPr lang="es-CL">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021961f18c_0_167"/>
          <p:cNvSpPr txBox="1"/>
          <p:nvPr/>
        </p:nvSpPr>
        <p:spPr>
          <a:xfrm>
            <a:off x="5609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Consideremos lo </a:t>
            </a:r>
            <a:r>
              <a:rPr lang="es" sz="3000" b="1" dirty="0">
                <a:solidFill>
                  <a:srgbClr val="423B71"/>
                </a:solidFill>
                <a:latin typeface="Calibri"/>
                <a:ea typeface="Calibri"/>
                <a:cs typeface="Calibri"/>
                <a:sym typeface="Calibri"/>
              </a:rPr>
              <a:t>siguiente</a:t>
            </a:r>
            <a:r>
              <a:rPr lang="es" sz="2700" b="1" dirty="0">
                <a:solidFill>
                  <a:srgbClr val="423B71"/>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05" name="Google Shape;205;g2021961f18c_0_167"/>
              <p:cNvSpPr txBox="1"/>
              <p:nvPr/>
            </p:nvSpPr>
            <p:spPr>
              <a:xfrm>
                <a:off x="716200" y="1407275"/>
                <a:ext cx="5443500" cy="3117000"/>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 sz="1800" dirty="0">
                    <a:solidFill>
                      <a:schemeClr val="dk1"/>
                    </a:solidFill>
                    <a:latin typeface="Calibri" panose="020F0502020204030204" pitchFamily="34" charset="0"/>
                    <a:ea typeface="Calibri"/>
                    <a:cs typeface="Calibri" panose="020F0502020204030204" pitchFamily="34" charset="0"/>
                    <a:sym typeface="Calibri"/>
                  </a:rPr>
                  <a:t>La probabilidad solicitada se calcula como:</a:t>
                </a: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r>
                  <a:rPr lang="es" sz="1800" dirty="0">
                    <a:solidFill>
                      <a:schemeClr val="dk1"/>
                    </a:solidFill>
                    <a:latin typeface="Calibri" panose="020F0502020204030204" pitchFamily="34" charset="0"/>
                    <a:ea typeface="Calibri"/>
                    <a:cs typeface="Calibri" panose="020F0502020204030204" pitchFamily="34" charset="0"/>
                    <a:sym typeface="Calibri"/>
                  </a:rPr>
                  <a:t>En donde:</a:t>
                </a:r>
                <a:endParaRPr sz="1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342900" algn="just" rtl="0">
                  <a:lnSpc>
                    <a:spcPct val="100000"/>
                  </a:lnSpc>
                  <a:spcBef>
                    <a:spcPts val="0"/>
                  </a:spcBef>
                  <a:spcAft>
                    <a:spcPts val="0"/>
                  </a:spcAft>
                  <a:buClr>
                    <a:schemeClr val="dk1"/>
                  </a:buClr>
                  <a:buSzPts val="1800"/>
                  <a:buFont typeface="Calibri"/>
                  <a:buChar char="●"/>
                </a:pPr>
                <a14:m>
                  <m:oMath xmlns:m="http://schemas.openxmlformats.org/officeDocument/2006/math">
                    <m:r>
                      <a:rPr lang="es-MX" sz="1800" b="0" i="1" smtClean="0">
                        <a:latin typeface="Cambria Math" panose="02040503050406030204" pitchFamily="18" charset="0"/>
                      </a:rPr>
                      <m:t>𝑛</m:t>
                    </m:r>
                    <m:r>
                      <a:rPr lang="es-MX" sz="1800" b="0" i="1" smtClean="0">
                        <a:latin typeface="Cambria Math" panose="02040503050406030204" pitchFamily="18" charset="0"/>
                      </a:rPr>
                      <m:t>(</m:t>
                    </m:r>
                    <m:r>
                      <a:rPr lang="es-MX" sz="1800" b="0" i="1" smtClean="0">
                        <a:latin typeface="Cambria Math" panose="02040503050406030204" pitchFamily="18" charset="0"/>
                      </a:rPr>
                      <m:t>𝐴</m:t>
                    </m:r>
                    <m:r>
                      <a:rPr lang="es-MX" sz="1800" b="0" i="1" smtClean="0">
                        <a:latin typeface="Cambria Math" panose="02040503050406030204" pitchFamily="18" charset="0"/>
                      </a:rPr>
                      <m:t>⋂</m:t>
                    </m:r>
                    <m:r>
                      <a:rPr lang="es-MX" sz="1800" b="0" i="1" smtClean="0">
                        <a:latin typeface="Cambria Math" panose="02040503050406030204" pitchFamily="18" charset="0"/>
                      </a:rPr>
                      <m:t>𝐵</m:t>
                    </m:r>
                    <m:r>
                      <a:rPr lang="es-MX" sz="1800" b="0" i="1" smtClean="0">
                        <a:latin typeface="Cambria Math" panose="02040503050406030204" pitchFamily="18" charset="0"/>
                      </a:rPr>
                      <m:t>) </m:t>
                    </m:r>
                  </m:oMath>
                </a14:m>
                <a:r>
                  <a:rPr lang="es" sz="1800" dirty="0">
                    <a:solidFill>
                      <a:schemeClr val="dk1"/>
                    </a:solidFill>
                    <a:latin typeface="Calibri" panose="020F0502020204030204" pitchFamily="34" charset="0"/>
                    <a:ea typeface="Calibri"/>
                    <a:cs typeface="Calibri" panose="020F0502020204030204" pitchFamily="34" charset="0"/>
                    <a:sym typeface="Calibri"/>
                  </a:rPr>
                  <a:t>es el número de mensajes de textos que contienen la frase B seguida de la palabra A</a:t>
                </a:r>
                <a:endParaRPr sz="1800"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342900" algn="just" rtl="0">
                  <a:lnSpc>
                    <a:spcPct val="100000"/>
                  </a:lnSpc>
                  <a:spcBef>
                    <a:spcPts val="0"/>
                  </a:spcBef>
                  <a:spcAft>
                    <a:spcPts val="0"/>
                  </a:spcAft>
                  <a:buClr>
                    <a:schemeClr val="dk1"/>
                  </a:buClr>
                  <a:buSzPts val="1800"/>
                  <a:buFont typeface="Calibri"/>
                  <a:buChar char="●"/>
                </a:pPr>
                <a14:m>
                  <m:oMath xmlns:m="http://schemas.openxmlformats.org/officeDocument/2006/math">
                    <m:r>
                      <a:rPr lang="es-MX" sz="1800" b="0" i="1" smtClean="0">
                        <a:latin typeface="Cambria Math" panose="02040503050406030204" pitchFamily="18" charset="0"/>
                      </a:rPr>
                      <m:t>𝑛</m:t>
                    </m:r>
                    <m:r>
                      <a:rPr lang="es-MX" sz="1800" b="0" i="1" smtClean="0">
                        <a:latin typeface="Cambria Math" panose="02040503050406030204" pitchFamily="18" charset="0"/>
                      </a:rPr>
                      <m:t>(</m:t>
                    </m:r>
                    <m:r>
                      <a:rPr lang="es-MX" sz="1800" b="0" i="1" smtClean="0">
                        <a:latin typeface="Cambria Math" panose="02040503050406030204" pitchFamily="18" charset="0"/>
                      </a:rPr>
                      <m:t>𝐵</m:t>
                    </m:r>
                    <m:r>
                      <a:rPr lang="es-MX" sz="1800" b="0" i="1" smtClean="0">
                        <a:latin typeface="Cambria Math" panose="02040503050406030204" pitchFamily="18" charset="0"/>
                      </a:rPr>
                      <m:t>) </m:t>
                    </m:r>
                  </m:oMath>
                </a14:m>
                <a:r>
                  <a:rPr lang="es" sz="1800" dirty="0">
                    <a:solidFill>
                      <a:schemeClr val="dk1"/>
                    </a:solidFill>
                    <a:latin typeface="Calibri" panose="020F0502020204030204" pitchFamily="34" charset="0"/>
                    <a:ea typeface="Calibri"/>
                    <a:cs typeface="Calibri" panose="020F0502020204030204" pitchFamily="34" charset="0"/>
                    <a:sym typeface="Calibri"/>
                  </a:rPr>
                  <a:t>es el número de mensajes de texto que incluyen la frase B. </a:t>
                </a:r>
                <a:endParaRPr sz="1800" dirty="0">
                  <a:solidFill>
                    <a:schemeClr val="dk1"/>
                  </a:solidFill>
                  <a:latin typeface="Calibri" panose="020F0502020204030204" pitchFamily="34" charset="0"/>
                  <a:ea typeface="Calibri"/>
                  <a:cs typeface="Calibri" panose="020F0502020204030204" pitchFamily="34" charset="0"/>
                  <a:sym typeface="Calibri"/>
                </a:endParaRPr>
              </a:p>
            </p:txBody>
          </p:sp>
        </mc:Choice>
        <mc:Fallback xmlns="">
          <p:sp>
            <p:nvSpPr>
              <p:cNvPr id="205" name="Google Shape;205;g2021961f18c_0_167"/>
              <p:cNvSpPr txBox="1">
                <a:spLocks noRot="1" noChangeAspect="1" noMove="1" noResize="1" noEditPoints="1" noAdjustHandles="1" noChangeArrowheads="1" noChangeShapeType="1" noTextEdit="1"/>
              </p:cNvSpPr>
              <p:nvPr/>
            </p:nvSpPr>
            <p:spPr>
              <a:xfrm>
                <a:off x="716200" y="1407275"/>
                <a:ext cx="5443500" cy="3117000"/>
              </a:xfrm>
              <a:prstGeom prst="rect">
                <a:avLst/>
              </a:prstGeom>
              <a:blipFill>
                <a:blip r:embed="rId3"/>
                <a:stretch>
                  <a:fillRect l="-1344" t="-1566" r="-1344" b="-2544"/>
                </a:stretch>
              </a:blipFill>
              <a:ln>
                <a:noFill/>
              </a:ln>
            </p:spPr>
            <p:txBody>
              <a:bodyPr/>
              <a:lstStyle/>
              <a:p>
                <a:r>
                  <a:rPr lang="es-CL">
                    <a:noFill/>
                  </a:rPr>
                  <a:t> </a:t>
                </a:r>
              </a:p>
            </p:txBody>
          </p:sp>
        </mc:Fallback>
      </mc:AlternateContent>
      <p:pic>
        <p:nvPicPr>
          <p:cNvPr id="209" name="Google Shape;209;g2021961f18c_0_167"/>
          <p:cNvPicPr preferRelativeResize="0"/>
          <p:nvPr/>
        </p:nvPicPr>
        <p:blipFill rotWithShape="1">
          <a:blip r:embed="rId4">
            <a:alphaModFix/>
          </a:blip>
          <a:srcRect t="1979" r="2524" b="1950"/>
          <a:stretch/>
        </p:blipFill>
        <p:spPr>
          <a:xfrm>
            <a:off x="6357325" y="1163575"/>
            <a:ext cx="2089624" cy="3850898"/>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CF02B3D-062E-06AF-B337-76A86ACB2970}"/>
                  </a:ext>
                </a:extLst>
              </p:cNvPr>
              <p:cNvSpPr txBox="1"/>
              <p:nvPr/>
            </p:nvSpPr>
            <p:spPr>
              <a:xfrm>
                <a:off x="3093594" y="1866813"/>
                <a:ext cx="1071511" cy="704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MX" sz="2200" b="0" i="1" smtClean="0">
                              <a:latin typeface="Cambria Math" panose="02040503050406030204" pitchFamily="18" charset="0"/>
                            </a:rPr>
                          </m:ctrlPr>
                        </m:fPr>
                        <m:num>
                          <m:r>
                            <a:rPr lang="es-MX" sz="2200" b="0" i="1" smtClean="0">
                              <a:latin typeface="Cambria Math" panose="02040503050406030204" pitchFamily="18" charset="0"/>
                            </a:rPr>
                            <m:t>𝑛</m:t>
                          </m:r>
                          <m:r>
                            <a:rPr lang="es-MX" sz="2200" b="0" i="1" smtClean="0">
                              <a:latin typeface="Cambria Math" panose="02040503050406030204" pitchFamily="18" charset="0"/>
                            </a:rPr>
                            <m:t>(</m:t>
                          </m:r>
                          <m:r>
                            <a:rPr lang="es-MX" sz="2200" b="0" i="1" smtClean="0">
                              <a:latin typeface="Cambria Math" panose="02040503050406030204" pitchFamily="18" charset="0"/>
                            </a:rPr>
                            <m:t>𝐴</m:t>
                          </m:r>
                          <m:r>
                            <a:rPr lang="es-MX" sz="2200" b="0" i="1" smtClean="0">
                              <a:latin typeface="Cambria Math" panose="02040503050406030204" pitchFamily="18" charset="0"/>
                            </a:rPr>
                            <m:t>⋂</m:t>
                          </m:r>
                          <m:r>
                            <a:rPr lang="es-MX" sz="2200" b="0" i="1" smtClean="0">
                              <a:latin typeface="Cambria Math" panose="02040503050406030204" pitchFamily="18" charset="0"/>
                            </a:rPr>
                            <m:t>𝐵</m:t>
                          </m:r>
                          <m:r>
                            <a:rPr lang="es-MX" sz="2200" b="0" i="1" smtClean="0">
                              <a:latin typeface="Cambria Math" panose="02040503050406030204" pitchFamily="18" charset="0"/>
                            </a:rPr>
                            <m:t>)</m:t>
                          </m:r>
                        </m:num>
                        <m:den>
                          <m:r>
                            <a:rPr lang="es-MX" sz="2200" b="0" i="1" smtClean="0">
                              <a:latin typeface="Cambria Math" panose="02040503050406030204" pitchFamily="18" charset="0"/>
                            </a:rPr>
                            <m:t>𝑛</m:t>
                          </m:r>
                          <m:r>
                            <a:rPr lang="es-MX" sz="2200" b="0" i="1" smtClean="0">
                              <a:latin typeface="Cambria Math" panose="02040503050406030204" pitchFamily="18" charset="0"/>
                            </a:rPr>
                            <m:t>(</m:t>
                          </m:r>
                          <m:r>
                            <a:rPr lang="es-MX" sz="2200" b="0" i="1" smtClean="0">
                              <a:latin typeface="Cambria Math" panose="02040503050406030204" pitchFamily="18" charset="0"/>
                            </a:rPr>
                            <m:t>𝐵</m:t>
                          </m:r>
                          <m:r>
                            <a:rPr lang="es-MX" sz="2200" b="0" i="1" smtClean="0">
                              <a:latin typeface="Cambria Math" panose="02040503050406030204" pitchFamily="18" charset="0"/>
                            </a:rPr>
                            <m:t>)</m:t>
                          </m:r>
                        </m:den>
                      </m:f>
                    </m:oMath>
                  </m:oMathPara>
                </a14:m>
                <a:endParaRPr lang="es-CL" sz="2200" dirty="0"/>
              </a:p>
            </p:txBody>
          </p:sp>
        </mc:Choice>
        <mc:Fallback xmlns="">
          <p:sp>
            <p:nvSpPr>
              <p:cNvPr id="2" name="TextBox 1">
                <a:extLst>
                  <a:ext uri="{FF2B5EF4-FFF2-40B4-BE49-F238E27FC236}">
                    <a16:creationId xmlns:a16="http://schemas.microsoft.com/office/drawing/2014/main" id="{DCF02B3D-062E-06AF-B337-76A86ACB2970}"/>
                  </a:ext>
                </a:extLst>
              </p:cNvPr>
              <p:cNvSpPr txBox="1">
                <a:spLocks noRot="1" noChangeAspect="1" noMove="1" noResize="1" noEditPoints="1" noAdjustHandles="1" noChangeArrowheads="1" noChangeShapeType="1" noTextEdit="1"/>
              </p:cNvSpPr>
              <p:nvPr/>
            </p:nvSpPr>
            <p:spPr>
              <a:xfrm>
                <a:off x="3093594" y="1866813"/>
                <a:ext cx="1071511" cy="704937"/>
              </a:xfrm>
              <a:prstGeom prst="rect">
                <a:avLst/>
              </a:prstGeom>
              <a:blipFill>
                <a:blip r:embed="rId5"/>
                <a:stretch>
                  <a:fillRect/>
                </a:stretch>
              </a:blipFill>
            </p:spPr>
            <p:txBody>
              <a:bodyPr/>
              <a:lstStyle/>
              <a:p>
                <a:r>
                  <a:rPr lang="es-CL">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03c988c3b3_0_27"/>
          <p:cNvSpPr txBox="1"/>
          <p:nvPr/>
        </p:nvSpPr>
        <p:spPr>
          <a:xfrm>
            <a:off x="5609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Luego:</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16" name="Google Shape;216;g203c988c3b3_0_27"/>
              <p:cNvSpPr txBox="1"/>
              <p:nvPr/>
            </p:nvSpPr>
            <p:spPr>
              <a:xfrm>
                <a:off x="707341" y="1644000"/>
                <a:ext cx="5180579" cy="1635930"/>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CL" sz="2000" dirty="0">
                    <a:solidFill>
                      <a:schemeClr val="dk1"/>
                    </a:solidFill>
                    <a:latin typeface="Calibri"/>
                    <a:ea typeface="Calibri"/>
                    <a:cs typeface="Calibri"/>
                    <a:sym typeface="Calibri"/>
                  </a:rPr>
                  <a:t>La probabilidad solicitada se calcula como:</a:t>
                </a:r>
              </a:p>
              <a:p>
                <a:pPr marL="0" marR="0" lvl="0" indent="0" algn="just"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ar-AE" sz="2200" b="0" i="1" smtClean="0">
                              <a:latin typeface="Cambria Math" panose="02040503050406030204" pitchFamily="18" charset="0"/>
                            </a:rPr>
                          </m:ctrlPr>
                        </m:fPr>
                        <m:num>
                          <m:r>
                            <a:rPr lang="ar-AE" sz="2200" b="0" i="1" smtClean="0">
                              <a:latin typeface="Cambria Math" panose="02040503050406030204" pitchFamily="18" charset="0"/>
                            </a:rPr>
                            <m:t>𝑛</m:t>
                          </m:r>
                          <m:r>
                            <a:rPr lang="ar-AE" sz="2200" b="0" i="1" smtClean="0">
                              <a:latin typeface="Cambria Math" panose="02040503050406030204" pitchFamily="18" charset="0"/>
                            </a:rPr>
                            <m:t>(</m:t>
                          </m:r>
                          <m:r>
                            <a:rPr lang="ar-AE" sz="2200" b="0" i="1" smtClean="0">
                              <a:latin typeface="Cambria Math" panose="02040503050406030204" pitchFamily="18" charset="0"/>
                            </a:rPr>
                            <m:t>𝐴</m:t>
                          </m:r>
                          <m:r>
                            <a:rPr lang="ar-AE" sz="2200" b="0" i="1" smtClean="0">
                              <a:latin typeface="Cambria Math" panose="02040503050406030204" pitchFamily="18" charset="0"/>
                            </a:rPr>
                            <m:t>⋂</m:t>
                          </m:r>
                          <m:r>
                            <a:rPr lang="ar-AE" sz="2200" b="0" i="1" smtClean="0">
                              <a:latin typeface="Cambria Math" panose="02040503050406030204" pitchFamily="18" charset="0"/>
                            </a:rPr>
                            <m:t>𝐵</m:t>
                          </m:r>
                          <m:r>
                            <a:rPr lang="ar-AE" sz="2200" b="0" i="1" smtClean="0">
                              <a:latin typeface="Cambria Math" panose="02040503050406030204" pitchFamily="18" charset="0"/>
                            </a:rPr>
                            <m:t>)</m:t>
                          </m:r>
                        </m:num>
                        <m:den>
                          <m:r>
                            <a:rPr lang="ar-AE" sz="2200" b="0" i="1" smtClean="0">
                              <a:latin typeface="Cambria Math" panose="02040503050406030204" pitchFamily="18" charset="0"/>
                            </a:rPr>
                            <m:t>𝑛</m:t>
                          </m:r>
                          <m:r>
                            <a:rPr lang="ar-AE" sz="2200" b="0" i="1" smtClean="0">
                              <a:latin typeface="Cambria Math" panose="02040503050406030204" pitchFamily="18" charset="0"/>
                            </a:rPr>
                            <m:t>(</m:t>
                          </m:r>
                          <m:r>
                            <a:rPr lang="ar-AE" sz="2200" b="0" i="1" smtClean="0">
                              <a:latin typeface="Cambria Math" panose="02040503050406030204" pitchFamily="18" charset="0"/>
                            </a:rPr>
                            <m:t>𝐵</m:t>
                          </m:r>
                          <m:r>
                            <a:rPr lang="ar-AE" sz="2200" b="0" i="1" smtClean="0">
                              <a:latin typeface="Cambria Math" panose="02040503050406030204" pitchFamily="18" charset="0"/>
                            </a:rPr>
                            <m:t>)</m:t>
                          </m:r>
                        </m:den>
                      </m:f>
                      <m:r>
                        <a:rPr lang="ar-AE" sz="2200" b="0" i="1" smtClean="0">
                          <a:latin typeface="Cambria Math" panose="02040503050406030204" pitchFamily="18" charset="0"/>
                        </a:rPr>
                        <m:t>=</m:t>
                      </m:r>
                      <m:f>
                        <m:fPr>
                          <m:ctrlPr>
                            <a:rPr lang="es-MX" sz="2200" b="0" i="1" smtClean="0">
                              <a:latin typeface="Cambria Math" panose="02040503050406030204" pitchFamily="18" charset="0"/>
                            </a:rPr>
                          </m:ctrlPr>
                        </m:fPr>
                        <m:num>
                          <m:r>
                            <a:rPr lang="es-MX" sz="2200" b="0" i="1" smtClean="0">
                              <a:latin typeface="Cambria Math" panose="02040503050406030204" pitchFamily="18" charset="0"/>
                            </a:rPr>
                            <m:t>3</m:t>
                          </m:r>
                        </m:num>
                        <m:den>
                          <m:r>
                            <a:rPr lang="es-MX" sz="2200" b="0" i="1" smtClean="0">
                              <a:latin typeface="Cambria Math" panose="02040503050406030204" pitchFamily="18" charset="0"/>
                            </a:rPr>
                            <m:t>16</m:t>
                          </m:r>
                        </m:den>
                      </m:f>
                      <m:r>
                        <a:rPr lang="es-MX" sz="2200" b="0" i="1" smtClean="0">
                          <a:latin typeface="Cambria Math" panose="02040503050406030204" pitchFamily="18" charset="0"/>
                        </a:rPr>
                        <m:t>=</m:t>
                      </m:r>
                      <m:r>
                        <a:rPr lang="es-MX" sz="2200" b="0" i="1" smtClean="0">
                          <a:latin typeface="Cambria Math" panose="02040503050406030204" pitchFamily="18" charset="0"/>
                        </a:rPr>
                        <m:t>0</m:t>
                      </m:r>
                      <m:r>
                        <a:rPr lang="es-MX" sz="2200" b="0" i="1" smtClean="0">
                          <a:latin typeface="Cambria Math" panose="02040503050406030204" pitchFamily="18" charset="0"/>
                        </a:rPr>
                        <m:t>,</m:t>
                      </m:r>
                      <m:r>
                        <a:rPr lang="es-MX" sz="2200" b="0" i="1" smtClean="0">
                          <a:latin typeface="Cambria Math" panose="02040503050406030204" pitchFamily="18" charset="0"/>
                        </a:rPr>
                        <m:t>1875</m:t>
                      </m:r>
                    </m:oMath>
                  </m:oMathPara>
                </a14:m>
                <a:endParaRPr lang="ar-AE" sz="22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216" name="Google Shape;216;g203c988c3b3_0_27"/>
              <p:cNvSpPr txBox="1">
                <a:spLocks noRot="1" noChangeAspect="1" noMove="1" noResize="1" noEditPoints="1" noAdjustHandles="1" noChangeArrowheads="1" noChangeShapeType="1" noTextEdit="1"/>
              </p:cNvSpPr>
              <p:nvPr/>
            </p:nvSpPr>
            <p:spPr>
              <a:xfrm>
                <a:off x="707341" y="1644000"/>
                <a:ext cx="5180579" cy="1635930"/>
              </a:xfrm>
              <a:prstGeom prst="rect">
                <a:avLst/>
              </a:prstGeom>
              <a:blipFill>
                <a:blip r:embed="rId3"/>
                <a:stretch>
                  <a:fillRect l="-1647" t="-2985"/>
                </a:stretch>
              </a:blipFill>
              <a:ln>
                <a:noFill/>
              </a:ln>
            </p:spPr>
            <p:txBody>
              <a:bodyPr/>
              <a:lstStyle/>
              <a:p>
                <a:r>
                  <a:rPr lang="es-CL">
                    <a:noFill/>
                  </a:rPr>
                  <a:t> </a:t>
                </a:r>
              </a:p>
            </p:txBody>
          </p:sp>
        </mc:Fallback>
      </mc:AlternateContent>
      <p:pic>
        <p:nvPicPr>
          <p:cNvPr id="218" name="Google Shape;218;g203c988c3b3_0_27"/>
          <p:cNvPicPr preferRelativeResize="0"/>
          <p:nvPr/>
        </p:nvPicPr>
        <p:blipFill rotWithShape="1">
          <a:blip r:embed="rId4">
            <a:alphaModFix/>
          </a:blip>
          <a:srcRect b="891"/>
          <a:stretch/>
        </p:blipFill>
        <p:spPr>
          <a:xfrm>
            <a:off x="5887775" y="1644000"/>
            <a:ext cx="3124525" cy="2508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021961f18c_0_66"/>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25" name="Google Shape;225;g2021961f18c_0_66"/>
              <p:cNvSpPr/>
              <p:nvPr/>
            </p:nvSpPr>
            <p:spPr>
              <a:xfrm>
                <a:off x="622300" y="1308100"/>
                <a:ext cx="7959000" cy="20595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lnSpc>
                    <a:spcPct val="115000"/>
                  </a:lnSpc>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La probabilidad condicional de que en un mensaje de texto aparezca la palabra A, dado que la frase previa </a:t>
                </a:r>
                <a:r>
                  <a:rPr lang="es-CL" sz="2000" dirty="0">
                    <a:solidFill>
                      <a:schemeClr val="dk1"/>
                    </a:solidFill>
                    <a:latin typeface="Calibri"/>
                    <a:ea typeface="Calibri"/>
                    <a:cs typeface="Calibri"/>
                    <a:sym typeface="Calibri"/>
                  </a:rPr>
                  <a:t>es</a:t>
                </a:r>
                <a:r>
                  <a:rPr lang="es-CL" sz="1800" dirty="0">
                    <a:solidFill>
                      <a:schemeClr val="dk1"/>
                    </a:solidFill>
                    <a:latin typeface="Calibri"/>
                    <a:ea typeface="Calibri"/>
                    <a:cs typeface="Calibri"/>
                    <a:sym typeface="Calibri"/>
                  </a:rPr>
                  <a:t> B. Esto se denota </a:t>
                </a:r>
                <a14:m>
                  <m:oMath xmlns:m="http://schemas.openxmlformats.org/officeDocument/2006/math">
                    <m:r>
                      <a:rPr lang="es-CL" sz="1800" i="1" dirty="0" smtClean="0">
                        <a:solidFill>
                          <a:schemeClr val="dk1"/>
                        </a:solidFill>
                        <a:latin typeface="Cambria Math" panose="02040503050406030204" pitchFamily="18" charset="0"/>
                        <a:ea typeface="Calibri"/>
                        <a:cs typeface="Calibri"/>
                        <a:sym typeface="Calibri"/>
                      </a:rPr>
                      <m:t>𝑃</m:t>
                    </m:r>
                    <m:r>
                      <a:rPr lang="es-CL" sz="1800" i="1" dirty="0" smtClean="0">
                        <a:solidFill>
                          <a:schemeClr val="dk1"/>
                        </a:solidFill>
                        <a:latin typeface="Cambria Math" panose="02040503050406030204" pitchFamily="18" charset="0"/>
                        <a:ea typeface="Calibri"/>
                        <a:cs typeface="Calibri"/>
                        <a:sym typeface="Calibri"/>
                      </a:rPr>
                      <m:t>(</m:t>
                    </m:r>
                    <m:r>
                      <a:rPr lang="es-CL" sz="1800" i="1" dirty="0" smtClean="0">
                        <a:solidFill>
                          <a:schemeClr val="dk1"/>
                        </a:solidFill>
                        <a:latin typeface="Cambria Math" panose="02040503050406030204" pitchFamily="18" charset="0"/>
                        <a:ea typeface="Calibri"/>
                        <a:cs typeface="Calibri"/>
                        <a:sym typeface="Calibri"/>
                      </a:rPr>
                      <m:t>𝐴</m:t>
                    </m:r>
                    <m:r>
                      <a:rPr lang="es-CL" sz="1800" i="1" dirty="0" smtClean="0">
                        <a:solidFill>
                          <a:schemeClr val="dk1"/>
                        </a:solidFill>
                        <a:latin typeface="Cambria Math" panose="02040503050406030204" pitchFamily="18" charset="0"/>
                        <a:ea typeface="Calibri"/>
                        <a:cs typeface="Calibri"/>
                        <a:sym typeface="Calibri"/>
                      </a:rPr>
                      <m:t> | </m:t>
                    </m:r>
                    <m:r>
                      <a:rPr lang="es-CL" sz="1800" i="1" dirty="0" smtClean="0">
                        <a:solidFill>
                          <a:schemeClr val="dk1"/>
                        </a:solidFill>
                        <a:latin typeface="Cambria Math" panose="02040503050406030204" pitchFamily="18" charset="0"/>
                        <a:ea typeface="Calibri"/>
                        <a:cs typeface="Calibri"/>
                        <a:sym typeface="Calibri"/>
                      </a:rPr>
                      <m:t>𝐵</m:t>
                    </m:r>
                    <m:r>
                      <a:rPr lang="es-CL" sz="1800" i="1" dirty="0" smtClean="0">
                        <a:solidFill>
                          <a:schemeClr val="dk1"/>
                        </a:solidFill>
                        <a:latin typeface="Cambria Math" panose="02040503050406030204" pitchFamily="18" charset="0"/>
                        <a:ea typeface="Calibri"/>
                        <a:cs typeface="Calibri"/>
                        <a:sym typeface="Calibri"/>
                      </a:rPr>
                      <m:t>)</m:t>
                    </m:r>
                  </m:oMath>
                </a14:m>
                <a:r>
                  <a:rPr lang="es-CL" sz="1800" dirty="0">
                    <a:solidFill>
                      <a:schemeClr val="dk1"/>
                    </a:solidFill>
                    <a:latin typeface="Calibri"/>
                    <a:ea typeface="Calibri"/>
                    <a:cs typeface="Calibri"/>
                    <a:sym typeface="Calibri"/>
                  </a:rPr>
                  <a:t> y se puede calcular como:</a:t>
                </a:r>
              </a:p>
              <a:p>
                <a:pPr marL="0" lvl="0" indent="0" algn="l" rtl="0">
                  <a:lnSpc>
                    <a:spcPct val="115000"/>
                  </a:lnSpc>
                  <a:spcBef>
                    <a:spcPts val="0"/>
                  </a:spcBef>
                  <a:spcAft>
                    <a:spcPts val="0"/>
                  </a:spcAft>
                  <a:buClr>
                    <a:schemeClr val="dk1"/>
                  </a:buClr>
                  <a:buSzPts val="1100"/>
                  <a:buFont typeface="Arial"/>
                  <a:buNone/>
                </a:pPr>
                <a:endParaRPr lang="es-CL" sz="18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14:m>
                  <m:oMathPara xmlns:m="http://schemas.openxmlformats.org/officeDocument/2006/math">
                    <m:oMathParaPr>
                      <m:jc m:val="centerGroup"/>
                    </m:oMathParaPr>
                    <m:oMath xmlns:m="http://schemas.openxmlformats.org/officeDocument/2006/math">
                      <m:r>
                        <a:rPr lang="es-MX" sz="2200" b="0" i="1" smtClean="0">
                          <a:latin typeface="Cambria Math" panose="02040503050406030204" pitchFamily="18" charset="0"/>
                        </a:rPr>
                        <m:t>𝑃</m:t>
                      </m:r>
                      <m:r>
                        <a:rPr lang="es-MX" sz="2200" b="0" i="1" smtClean="0">
                          <a:latin typeface="Cambria Math" panose="02040503050406030204" pitchFamily="18" charset="0"/>
                        </a:rPr>
                        <m:t>(</m:t>
                      </m:r>
                      <m:r>
                        <a:rPr lang="es-MX" sz="2200" b="0" i="1" smtClean="0">
                          <a:latin typeface="Cambria Math" panose="02040503050406030204" pitchFamily="18" charset="0"/>
                        </a:rPr>
                        <m:t>𝐴</m:t>
                      </m:r>
                      <m:r>
                        <a:rPr lang="es-MX" sz="2200" b="0" i="1" smtClean="0">
                          <a:latin typeface="Cambria Math" panose="02040503050406030204" pitchFamily="18" charset="0"/>
                        </a:rPr>
                        <m:t>|</m:t>
                      </m:r>
                      <m:r>
                        <a:rPr lang="es-MX" sz="2200" b="0" i="1" smtClean="0">
                          <a:latin typeface="Cambria Math" panose="02040503050406030204" pitchFamily="18" charset="0"/>
                        </a:rPr>
                        <m:t>𝐵</m:t>
                      </m:r>
                      <m:r>
                        <a:rPr lang="es-MX" sz="2200" b="0" i="1" smtClean="0">
                          <a:latin typeface="Cambria Math" panose="02040503050406030204" pitchFamily="18" charset="0"/>
                        </a:rPr>
                        <m:t>)=</m:t>
                      </m:r>
                      <m:f>
                        <m:fPr>
                          <m:ctrlPr>
                            <a:rPr lang="ar-AE" sz="2200" b="0" i="1" smtClean="0">
                              <a:latin typeface="Cambria Math" panose="02040503050406030204" pitchFamily="18" charset="0"/>
                            </a:rPr>
                          </m:ctrlPr>
                        </m:fPr>
                        <m:num>
                          <m:r>
                            <a:rPr lang="ar-AE" sz="2200" b="0" i="1" smtClean="0">
                              <a:latin typeface="Cambria Math" panose="02040503050406030204" pitchFamily="18" charset="0"/>
                            </a:rPr>
                            <m:t>𝑛</m:t>
                          </m:r>
                          <m:r>
                            <a:rPr lang="ar-AE" sz="2200" b="0" i="1" smtClean="0">
                              <a:latin typeface="Cambria Math" panose="02040503050406030204" pitchFamily="18" charset="0"/>
                            </a:rPr>
                            <m:t>(</m:t>
                          </m:r>
                          <m:r>
                            <a:rPr lang="ar-AE" sz="2200" b="0" i="1" smtClean="0">
                              <a:latin typeface="Cambria Math" panose="02040503050406030204" pitchFamily="18" charset="0"/>
                            </a:rPr>
                            <m:t>𝐴</m:t>
                          </m:r>
                          <m:r>
                            <a:rPr lang="ar-AE" sz="2200" b="0" i="1" smtClean="0">
                              <a:latin typeface="Cambria Math" panose="02040503050406030204" pitchFamily="18" charset="0"/>
                            </a:rPr>
                            <m:t>⋂</m:t>
                          </m:r>
                          <m:r>
                            <a:rPr lang="ar-AE" sz="2200" b="0" i="1" smtClean="0">
                              <a:latin typeface="Cambria Math" panose="02040503050406030204" pitchFamily="18" charset="0"/>
                            </a:rPr>
                            <m:t>𝐵</m:t>
                          </m:r>
                          <m:r>
                            <a:rPr lang="ar-AE" sz="2200" b="0" i="1" smtClean="0">
                              <a:latin typeface="Cambria Math" panose="02040503050406030204" pitchFamily="18" charset="0"/>
                            </a:rPr>
                            <m:t>)</m:t>
                          </m:r>
                        </m:num>
                        <m:den>
                          <m:r>
                            <a:rPr lang="ar-AE" sz="2200" b="0" i="1" smtClean="0">
                              <a:latin typeface="Cambria Math" panose="02040503050406030204" pitchFamily="18" charset="0"/>
                            </a:rPr>
                            <m:t>𝑛</m:t>
                          </m:r>
                          <m:r>
                            <a:rPr lang="ar-AE" sz="2200" b="0" i="1" smtClean="0">
                              <a:latin typeface="Cambria Math" panose="02040503050406030204" pitchFamily="18" charset="0"/>
                            </a:rPr>
                            <m:t>(</m:t>
                          </m:r>
                          <m:r>
                            <a:rPr lang="ar-AE" sz="2200" b="0" i="1" smtClean="0">
                              <a:latin typeface="Cambria Math" panose="02040503050406030204" pitchFamily="18" charset="0"/>
                            </a:rPr>
                            <m:t>𝐵</m:t>
                          </m:r>
                          <m:r>
                            <a:rPr lang="ar-AE" sz="2200" b="0" i="1" smtClean="0">
                              <a:latin typeface="Cambria Math" panose="02040503050406030204" pitchFamily="18" charset="0"/>
                            </a:rPr>
                            <m:t>)</m:t>
                          </m:r>
                        </m:den>
                      </m:f>
                    </m:oMath>
                  </m:oMathPara>
                </a14:m>
                <a:endParaRPr sz="2200" dirty="0">
                  <a:solidFill>
                    <a:schemeClr val="dk1"/>
                  </a:solidFill>
                  <a:latin typeface="Calibri"/>
                  <a:ea typeface="Calibri"/>
                  <a:cs typeface="Calibri"/>
                  <a:sym typeface="Calibri"/>
                </a:endParaRPr>
              </a:p>
            </p:txBody>
          </p:sp>
        </mc:Choice>
        <mc:Fallback xmlns="">
          <p:sp>
            <p:nvSpPr>
              <p:cNvPr id="225" name="Google Shape;225;g2021961f18c_0_66"/>
              <p:cNvSpPr>
                <a:spLocks noRot="1" noChangeAspect="1" noMove="1" noResize="1" noEditPoints="1" noAdjustHandles="1" noChangeArrowheads="1" noChangeShapeType="1" noTextEdit="1"/>
              </p:cNvSpPr>
              <p:nvPr/>
            </p:nvSpPr>
            <p:spPr>
              <a:xfrm>
                <a:off x="622300" y="1308100"/>
                <a:ext cx="7959000" cy="2059500"/>
              </a:xfrm>
              <a:prstGeom prst="rect">
                <a:avLst/>
              </a:prstGeom>
              <a:blipFill>
                <a:blip r:embed="rId3"/>
                <a:stretch>
                  <a:fillRect l="-919"/>
                </a:stretch>
              </a:blipFill>
              <a:ln>
                <a:noFill/>
              </a:ln>
            </p:spPr>
            <p:txBody>
              <a:bodyPr/>
              <a:lstStyle/>
              <a:p>
                <a:r>
                  <a:rPr lang="es-CL">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021961f18c_0_74"/>
          <p:cNvSpPr txBox="1"/>
          <p:nvPr/>
        </p:nvSpPr>
        <p:spPr>
          <a:xfrm>
            <a:off x="520429" y="5128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dirty="0">
                <a:solidFill>
                  <a:srgbClr val="423B71"/>
                </a:solidFill>
                <a:latin typeface="Calibri"/>
                <a:ea typeface="Calibri"/>
                <a:cs typeface="Calibri"/>
                <a:sym typeface="Calibri"/>
              </a:rPr>
              <a:t>Notemos </a:t>
            </a:r>
            <a:r>
              <a:rPr lang="es" sz="3000" b="1" dirty="0">
                <a:solidFill>
                  <a:srgbClr val="423B71"/>
                </a:solidFill>
                <a:latin typeface="Calibri"/>
                <a:ea typeface="Calibri"/>
                <a:cs typeface="Calibri"/>
                <a:sym typeface="Calibri"/>
              </a:rPr>
              <a:t>que</a:t>
            </a:r>
            <a:r>
              <a:rPr lang="es" sz="2700" b="1" dirty="0">
                <a:solidFill>
                  <a:srgbClr val="423B71"/>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33" name="Google Shape;233;g2021961f18c_0_74"/>
              <p:cNvSpPr txBox="1"/>
              <p:nvPr/>
            </p:nvSpPr>
            <p:spPr>
              <a:xfrm>
                <a:off x="555275" y="1150050"/>
                <a:ext cx="3762485" cy="3494260"/>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CL" sz="1800" dirty="0">
                    <a:solidFill>
                      <a:schemeClr val="dk1"/>
                    </a:solidFill>
                    <a:latin typeface="Calibri"/>
                    <a:ea typeface="Calibri"/>
                    <a:cs typeface="Calibri"/>
                    <a:sym typeface="Calibri"/>
                  </a:rPr>
                  <a:t>Si amplificamos por </a:t>
                </a:r>
              </a:p>
              <a:p>
                <a:pPr marL="457200" marR="0" lvl="0" indent="0" algn="just" rtl="0">
                  <a:lnSpc>
                    <a:spcPct val="100000"/>
                  </a:lnSpc>
                  <a:spcBef>
                    <a:spcPts val="0"/>
                  </a:spcBef>
                  <a:spcAft>
                    <a:spcPts val="0"/>
                  </a:spcAft>
                  <a:buNone/>
                </a:pPr>
                <a:endParaRPr lang="es-CL" sz="1600" dirty="0">
                  <a:solidFill>
                    <a:schemeClr val="dk1"/>
                  </a:solidFill>
                  <a:latin typeface="Calibri"/>
                  <a:ea typeface="Calibri"/>
                  <a:cs typeface="Calibri"/>
                  <a:sym typeface="Calibri"/>
                </a:endParaRPr>
              </a:p>
              <a:p>
                <a:pPr marL="457200" algn="just"/>
                <a14:m>
                  <m:oMathPara xmlns:m="http://schemas.openxmlformats.org/officeDocument/2006/math">
                    <m:oMathParaPr>
                      <m:jc m:val="left"/>
                    </m:oMathParaPr>
                    <m:oMath xmlns:m="http://schemas.openxmlformats.org/officeDocument/2006/math">
                      <m:r>
                        <a:rPr lang="es-CL" sz="2000" b="0" i="1" smtClean="0">
                          <a:latin typeface="Cambria Math" panose="02040503050406030204" pitchFamily="18" charset="0"/>
                        </a:rPr>
                        <m:t>𝑃</m:t>
                      </m:r>
                      <m:d>
                        <m:dPr>
                          <m:ctrlPr>
                            <a:rPr lang="ar-AE" sz="2000" b="0" i="1" smtClean="0">
                              <a:latin typeface="Cambria Math" panose="02040503050406030204" pitchFamily="18" charset="0"/>
                            </a:rPr>
                          </m:ctrlPr>
                        </m:dPr>
                        <m:e>
                          <m:r>
                            <a:rPr lang="ar-AE" sz="2000" b="0" i="1" smtClean="0">
                              <a:latin typeface="Cambria Math" panose="02040503050406030204" pitchFamily="18" charset="0"/>
                            </a:rPr>
                            <m:t>𝐴</m:t>
                          </m:r>
                        </m:e>
                        <m:e>
                          <m:r>
                            <a:rPr lang="ar-AE" sz="2000" b="0" i="1" smtClean="0">
                              <a:latin typeface="Cambria Math" panose="02040503050406030204" pitchFamily="18" charset="0"/>
                            </a:rPr>
                            <m:t>𝐵</m:t>
                          </m:r>
                        </m:e>
                      </m:d>
                      <m:r>
                        <a:rPr lang="es-MX" sz="2000" b="0" i="1" smtClean="0">
                          <a:latin typeface="Cambria Math" panose="02040503050406030204" pitchFamily="18" charset="0"/>
                        </a:rPr>
                        <m:t>=   </m:t>
                      </m:r>
                      <m:f>
                        <m:fPr>
                          <m:ctrlPr>
                            <a:rPr lang="ar-AE" sz="2000" b="0" i="1" smtClean="0">
                              <a:latin typeface="Cambria Math" panose="02040503050406030204" pitchFamily="18" charset="0"/>
                            </a:rPr>
                          </m:ctrlPr>
                        </m:fPr>
                        <m:num>
                          <m:r>
                            <a:rPr lang="ar-AE" sz="2000" b="0" i="1" smtClean="0">
                              <a:latin typeface="Cambria Math" panose="02040503050406030204" pitchFamily="18" charset="0"/>
                            </a:rPr>
                            <m:t>𝑛</m:t>
                          </m:r>
                          <m:d>
                            <m:dPr>
                              <m:ctrlPr>
                                <a:rPr lang="ar-AE" sz="2000" b="0" i="1" smtClean="0">
                                  <a:latin typeface="Cambria Math" panose="02040503050406030204" pitchFamily="18" charset="0"/>
                                </a:rPr>
                              </m:ctrlPr>
                            </m:dPr>
                            <m:e>
                              <m:r>
                                <a:rPr lang="ar-AE" sz="2000" b="0" i="1" smtClean="0">
                                  <a:latin typeface="Cambria Math" panose="02040503050406030204" pitchFamily="18" charset="0"/>
                                </a:rPr>
                                <m:t>𝐴</m:t>
                              </m:r>
                              <m:r>
                                <a:rPr lang="ar-AE" sz="2000" b="0" i="1" smtClean="0">
                                  <a:latin typeface="Cambria Math" panose="02040503050406030204" pitchFamily="18" charset="0"/>
                                  <a:ea typeface="Cambria Math" panose="02040503050406030204" pitchFamily="18" charset="0"/>
                                </a:rPr>
                                <m:t>∩</m:t>
                              </m:r>
                              <m:r>
                                <a:rPr lang="ar-AE" sz="2000" b="0" i="1" smtClean="0">
                                  <a:latin typeface="Cambria Math" panose="02040503050406030204" pitchFamily="18" charset="0"/>
                                </a:rPr>
                                <m:t>𝐵</m:t>
                              </m:r>
                            </m:e>
                          </m:d>
                        </m:num>
                        <m:den>
                          <m:r>
                            <a:rPr lang="ar-AE" sz="2000" b="0" i="1" smtClean="0">
                              <a:latin typeface="Cambria Math" panose="02040503050406030204" pitchFamily="18" charset="0"/>
                            </a:rPr>
                            <m:t>𝑛</m:t>
                          </m:r>
                          <m:d>
                            <m:dPr>
                              <m:ctrlPr>
                                <a:rPr lang="ar-AE" sz="2000" b="0" i="1" smtClean="0">
                                  <a:latin typeface="Cambria Math" panose="02040503050406030204" pitchFamily="18" charset="0"/>
                                </a:rPr>
                              </m:ctrlPr>
                            </m:dPr>
                            <m:e>
                              <m:r>
                                <a:rPr lang="ar-AE" sz="2000" b="0" i="1" smtClean="0">
                                  <a:latin typeface="Cambria Math" panose="02040503050406030204" pitchFamily="18" charset="0"/>
                                </a:rPr>
                                <m:t>𝐵</m:t>
                              </m:r>
                            </m:e>
                          </m:d>
                        </m:den>
                      </m:f>
                    </m:oMath>
                  </m:oMathPara>
                </a14:m>
                <a:endParaRPr lang="ar-AE" sz="2000" dirty="0">
                  <a:solidFill>
                    <a:schemeClr val="dk1"/>
                  </a:solidFill>
                  <a:latin typeface="Calibri"/>
                  <a:ea typeface="Calibri"/>
                  <a:cs typeface="Calibri"/>
                  <a:sym typeface="Calibri"/>
                </a:endParaRPr>
              </a:p>
              <a:p>
                <a:pPr marL="457200" algn="just"/>
                <a:r>
                  <a:rPr lang="ar-AE" sz="2000" dirty="0">
                    <a:solidFill>
                      <a:schemeClr val="dk1"/>
                    </a:solidFill>
                    <a:latin typeface="Calibri"/>
                    <a:ea typeface="Calibri"/>
                    <a:cs typeface="Calibri"/>
                    <a:sym typeface="Calibri"/>
                  </a:rPr>
                  <a:t>	</a:t>
                </a:r>
                <a14:m>
                  <m:oMath xmlns:m="http://schemas.openxmlformats.org/officeDocument/2006/math">
                    <m:r>
                      <a:rPr lang="es-MX" sz="2200" b="0" i="0" smtClean="0">
                        <a:latin typeface="Cambria Math" panose="02040503050406030204" pitchFamily="18" charset="0"/>
                      </a:rPr>
                      <m:t>      </m:t>
                    </m:r>
                    <m:r>
                      <a:rPr lang="ar-AE" sz="2200" i="1">
                        <a:latin typeface="Cambria Math" panose="02040503050406030204" pitchFamily="18" charset="0"/>
                      </a:rPr>
                      <m:t>=</m:t>
                    </m:r>
                    <m:r>
                      <a:rPr lang="es-MX" sz="2200" b="0" i="1" smtClean="0">
                        <a:latin typeface="Cambria Math" panose="02040503050406030204" pitchFamily="18" charset="0"/>
                      </a:rPr>
                      <m:t> </m:t>
                    </m:r>
                    <m:f>
                      <m:fPr>
                        <m:ctrlPr>
                          <a:rPr lang="ar-AE" sz="2200" i="1">
                            <a:latin typeface="Cambria Math" panose="02040503050406030204" pitchFamily="18" charset="0"/>
                          </a:rPr>
                        </m:ctrlPr>
                      </m:fPr>
                      <m:num>
                        <m:r>
                          <a:rPr lang="ar-AE" sz="2200" i="1">
                            <a:latin typeface="Cambria Math" panose="02040503050406030204" pitchFamily="18" charset="0"/>
                          </a:rPr>
                          <m:t>𝑛</m:t>
                        </m:r>
                        <m:d>
                          <m:dPr>
                            <m:ctrlPr>
                              <a:rPr lang="ar-AE" sz="2200" i="1">
                                <a:latin typeface="Cambria Math" panose="02040503050406030204" pitchFamily="18" charset="0"/>
                              </a:rPr>
                            </m:ctrlPr>
                          </m:dPr>
                          <m:e>
                            <m:r>
                              <a:rPr lang="ar-AE" sz="2200" i="1">
                                <a:latin typeface="Cambria Math" panose="02040503050406030204" pitchFamily="18" charset="0"/>
                              </a:rPr>
                              <m:t>𝐴</m:t>
                            </m:r>
                            <m:r>
                              <a:rPr lang="ar-AE" sz="2200" i="1" smtClean="0">
                                <a:latin typeface="Cambria Math" panose="02040503050406030204" pitchFamily="18" charset="0"/>
                                <a:ea typeface="Cambria Math" panose="02040503050406030204" pitchFamily="18" charset="0"/>
                              </a:rPr>
                              <m:t>∩</m:t>
                            </m:r>
                            <m:r>
                              <a:rPr lang="ar-AE" sz="2200" i="1">
                                <a:latin typeface="Cambria Math" panose="02040503050406030204" pitchFamily="18" charset="0"/>
                              </a:rPr>
                              <m:t>𝐵</m:t>
                            </m:r>
                          </m:e>
                        </m:d>
                        <m:r>
                          <a:rPr lang="es-MX" sz="2200" i="1">
                            <a:latin typeface="Cambria Math" panose="02040503050406030204" pitchFamily="18" charset="0"/>
                          </a:rPr>
                          <m:t>⋅</m:t>
                        </m:r>
                        <m:f>
                          <m:fPr>
                            <m:ctrlPr>
                              <a:rPr lang="es-MX" sz="2200" i="1">
                                <a:latin typeface="Cambria Math" panose="02040503050406030204" pitchFamily="18" charset="0"/>
                              </a:rPr>
                            </m:ctrlPr>
                          </m:fPr>
                          <m:num>
                            <m:r>
                              <a:rPr lang="es-MX" sz="2200" i="1">
                                <a:latin typeface="Cambria Math" panose="02040503050406030204" pitchFamily="18" charset="0"/>
                              </a:rPr>
                              <m:t>1</m:t>
                            </m:r>
                          </m:num>
                          <m:den>
                            <m:r>
                              <a:rPr lang="es-MX" sz="2200" i="1">
                                <a:latin typeface="Cambria Math" panose="02040503050406030204" pitchFamily="18" charset="0"/>
                              </a:rPr>
                              <m:t>𝑛</m:t>
                            </m:r>
                            <m:d>
                              <m:dPr>
                                <m:ctrlPr>
                                  <a:rPr lang="es-MX" sz="2200" i="1">
                                    <a:latin typeface="Cambria Math" panose="02040503050406030204" pitchFamily="18" charset="0"/>
                                  </a:rPr>
                                </m:ctrlPr>
                              </m:dPr>
                              <m:e>
                                <m:r>
                                  <a:rPr lang="es-MX" sz="2200" i="1">
                                    <a:latin typeface="Cambria Math" panose="02040503050406030204" pitchFamily="18" charset="0"/>
                                  </a:rPr>
                                  <m:t>𝛺</m:t>
                                </m:r>
                              </m:e>
                            </m:d>
                          </m:den>
                        </m:f>
                        <m:r>
                          <a:rPr lang="es-MX" sz="2200" i="1">
                            <a:latin typeface="Cambria Math" panose="02040503050406030204" pitchFamily="18" charset="0"/>
                          </a:rPr>
                          <m:t>  </m:t>
                        </m:r>
                      </m:num>
                      <m:den>
                        <m:r>
                          <a:rPr lang="ar-AE" sz="2200" i="1">
                            <a:latin typeface="Cambria Math" panose="02040503050406030204" pitchFamily="18" charset="0"/>
                          </a:rPr>
                          <m:t>𝑛</m:t>
                        </m:r>
                        <m:r>
                          <a:rPr lang="ar-AE" sz="2200" i="1">
                            <a:latin typeface="Cambria Math" panose="02040503050406030204" pitchFamily="18" charset="0"/>
                          </a:rPr>
                          <m:t>(</m:t>
                        </m:r>
                        <m:r>
                          <a:rPr lang="ar-AE" sz="2200" i="1">
                            <a:latin typeface="Cambria Math" panose="02040503050406030204" pitchFamily="18" charset="0"/>
                          </a:rPr>
                          <m:t>𝐵</m:t>
                        </m:r>
                        <m:r>
                          <a:rPr lang="ar-AE" sz="2200" i="1">
                            <a:latin typeface="Cambria Math" panose="02040503050406030204" pitchFamily="18" charset="0"/>
                          </a:rPr>
                          <m:t>)⋅</m:t>
                        </m:r>
                        <m:f>
                          <m:fPr>
                            <m:ctrlPr>
                              <a:rPr lang="es-MX" sz="2200" i="1">
                                <a:latin typeface="Cambria Math" panose="02040503050406030204" pitchFamily="18" charset="0"/>
                              </a:rPr>
                            </m:ctrlPr>
                          </m:fPr>
                          <m:num>
                            <m:r>
                              <a:rPr lang="es-MX" sz="2200" i="1">
                                <a:latin typeface="Cambria Math" panose="02040503050406030204" pitchFamily="18" charset="0"/>
                              </a:rPr>
                              <m:t>1</m:t>
                            </m:r>
                          </m:num>
                          <m:den>
                            <m:r>
                              <a:rPr lang="es-MX" sz="2200" i="1">
                                <a:latin typeface="Cambria Math" panose="02040503050406030204" pitchFamily="18" charset="0"/>
                              </a:rPr>
                              <m:t>𝑛</m:t>
                            </m:r>
                            <m:d>
                              <m:dPr>
                                <m:ctrlPr>
                                  <a:rPr lang="es-MX" sz="2200" i="1">
                                    <a:latin typeface="Cambria Math" panose="02040503050406030204" pitchFamily="18" charset="0"/>
                                  </a:rPr>
                                </m:ctrlPr>
                              </m:dPr>
                              <m:e>
                                <m:r>
                                  <a:rPr lang="es-MX" sz="2200" i="1">
                                    <a:latin typeface="Cambria Math" panose="02040503050406030204" pitchFamily="18" charset="0"/>
                                  </a:rPr>
                                  <m:t>𝛺</m:t>
                                </m:r>
                              </m:e>
                            </m:d>
                          </m:den>
                        </m:f>
                      </m:den>
                    </m:f>
                  </m:oMath>
                </a14:m>
                <a:endParaRPr lang="ar-AE" sz="2200" dirty="0">
                  <a:solidFill>
                    <a:schemeClr val="dk1"/>
                  </a:solidFill>
                  <a:latin typeface="Calibri"/>
                  <a:ea typeface="Calibri"/>
                  <a:cs typeface="Calibri"/>
                  <a:sym typeface="Calibri"/>
                </a:endParaRPr>
              </a:p>
              <a:p>
                <a:pPr marL="457200" lvl="0" algn="just"/>
                <a14:m>
                  <m:oMathPara xmlns:m="http://schemas.openxmlformats.org/officeDocument/2006/math">
                    <m:oMathParaPr>
                      <m:jc m:val="centerGroup"/>
                    </m:oMathParaPr>
                    <m:oMath xmlns:m="http://schemas.openxmlformats.org/officeDocument/2006/math">
                      <m:r>
                        <a:rPr lang="es-MX" sz="2000" b="0" i="1" smtClean="0">
                          <a:latin typeface="Cambria Math" panose="02040503050406030204" pitchFamily="18" charset="0"/>
                        </a:rPr>
                        <m:t>                = </m:t>
                      </m:r>
                      <m:r>
                        <a:rPr lang="es-MX" sz="2000" i="1">
                          <a:latin typeface="Cambria Math" panose="02040503050406030204" pitchFamily="18" charset="0"/>
                        </a:rPr>
                        <m:t>   </m:t>
                      </m:r>
                      <m:f>
                        <m:fPr>
                          <m:ctrlPr>
                            <a:rPr lang="ar-AE" sz="2000" i="1">
                              <a:latin typeface="Cambria Math" panose="02040503050406030204" pitchFamily="18" charset="0"/>
                            </a:rPr>
                          </m:ctrlPr>
                        </m:fPr>
                        <m:num>
                          <m:f>
                            <m:fPr>
                              <m:ctrlPr>
                                <a:rPr lang="es-MX" sz="2000" i="1">
                                  <a:latin typeface="Cambria Math" panose="02040503050406030204" pitchFamily="18" charset="0"/>
                                </a:rPr>
                              </m:ctrlPr>
                            </m:fPr>
                            <m:num>
                              <m:r>
                                <a:rPr lang="ar-AE" sz="2000" i="1">
                                  <a:latin typeface="Cambria Math" panose="02040503050406030204" pitchFamily="18" charset="0"/>
                                </a:rPr>
                                <m:t>𝑛</m:t>
                              </m:r>
                              <m:d>
                                <m:dPr>
                                  <m:ctrlPr>
                                    <a:rPr lang="ar-AE" sz="2000" i="1">
                                      <a:latin typeface="Cambria Math" panose="02040503050406030204" pitchFamily="18" charset="0"/>
                                    </a:rPr>
                                  </m:ctrlPr>
                                </m:dPr>
                                <m:e>
                                  <m:r>
                                    <a:rPr lang="ar-AE" sz="2000" i="1">
                                      <a:latin typeface="Cambria Math" panose="02040503050406030204" pitchFamily="18" charset="0"/>
                                    </a:rPr>
                                    <m:t>𝐴</m:t>
                                  </m:r>
                                  <m:r>
                                    <a:rPr lang="ar-AE" sz="2000" i="1" smtClean="0">
                                      <a:latin typeface="Cambria Math" panose="02040503050406030204" pitchFamily="18" charset="0"/>
                                      <a:ea typeface="Cambria Math" panose="02040503050406030204" pitchFamily="18" charset="0"/>
                                    </a:rPr>
                                    <m:t>∩</m:t>
                                  </m:r>
                                  <m:r>
                                    <a:rPr lang="ar-AE" sz="2000" i="1">
                                      <a:latin typeface="Cambria Math" panose="02040503050406030204" pitchFamily="18" charset="0"/>
                                    </a:rPr>
                                    <m:t>𝐵</m:t>
                                  </m:r>
                                </m:e>
                              </m:d>
                            </m:num>
                            <m:den>
                              <m:r>
                                <a:rPr lang="es-MX" sz="2000" i="1">
                                  <a:latin typeface="Cambria Math" panose="02040503050406030204" pitchFamily="18" charset="0"/>
                                </a:rPr>
                                <m:t>𝑛</m:t>
                              </m:r>
                              <m:d>
                                <m:dPr>
                                  <m:ctrlPr>
                                    <a:rPr lang="es-MX" sz="2000" i="1">
                                      <a:latin typeface="Cambria Math" panose="02040503050406030204" pitchFamily="18" charset="0"/>
                                    </a:rPr>
                                  </m:ctrlPr>
                                </m:dPr>
                                <m:e>
                                  <m:r>
                                    <a:rPr lang="es-MX" sz="2000" i="1">
                                      <a:latin typeface="Cambria Math" panose="02040503050406030204" pitchFamily="18" charset="0"/>
                                    </a:rPr>
                                    <m:t>𝛺</m:t>
                                  </m:r>
                                </m:e>
                              </m:d>
                            </m:den>
                          </m:f>
                          <m:r>
                            <a:rPr lang="es-MX" sz="2000" i="1">
                              <a:latin typeface="Cambria Math" panose="02040503050406030204" pitchFamily="18" charset="0"/>
                            </a:rPr>
                            <m:t>  </m:t>
                          </m:r>
                        </m:num>
                        <m:den>
                          <m:f>
                            <m:fPr>
                              <m:ctrlPr>
                                <a:rPr lang="es-MX" sz="2000" i="1">
                                  <a:latin typeface="Cambria Math" panose="02040503050406030204" pitchFamily="18" charset="0"/>
                                </a:rPr>
                              </m:ctrlPr>
                            </m:fPr>
                            <m:num>
                              <m:r>
                                <a:rPr lang="ar-AE" sz="2000" i="1">
                                  <a:latin typeface="Cambria Math" panose="02040503050406030204" pitchFamily="18" charset="0"/>
                                </a:rPr>
                                <m:t>𝑛</m:t>
                              </m:r>
                              <m:r>
                                <a:rPr lang="ar-AE" sz="2000" i="1">
                                  <a:latin typeface="Cambria Math" panose="02040503050406030204" pitchFamily="18" charset="0"/>
                                </a:rPr>
                                <m:t>(</m:t>
                              </m:r>
                              <m:r>
                                <a:rPr lang="ar-AE" sz="2000" i="1">
                                  <a:latin typeface="Cambria Math" panose="02040503050406030204" pitchFamily="18" charset="0"/>
                                </a:rPr>
                                <m:t>𝐵</m:t>
                              </m:r>
                              <m:r>
                                <a:rPr lang="ar-AE" sz="2000" i="1">
                                  <a:latin typeface="Cambria Math" panose="02040503050406030204" pitchFamily="18" charset="0"/>
                                </a:rPr>
                                <m:t>)</m:t>
                              </m:r>
                            </m:num>
                            <m:den>
                              <m:r>
                                <a:rPr lang="es-MX" sz="2000" i="1">
                                  <a:latin typeface="Cambria Math" panose="02040503050406030204" pitchFamily="18" charset="0"/>
                                </a:rPr>
                                <m:t>𝑛</m:t>
                              </m:r>
                              <m:d>
                                <m:dPr>
                                  <m:ctrlPr>
                                    <a:rPr lang="es-MX" sz="2000" i="1">
                                      <a:latin typeface="Cambria Math" panose="02040503050406030204" pitchFamily="18" charset="0"/>
                                    </a:rPr>
                                  </m:ctrlPr>
                                </m:dPr>
                                <m:e>
                                  <m:r>
                                    <a:rPr lang="es-MX" sz="2000" i="1">
                                      <a:latin typeface="Cambria Math" panose="02040503050406030204" pitchFamily="18" charset="0"/>
                                    </a:rPr>
                                    <m:t>𝛺</m:t>
                                  </m:r>
                                </m:e>
                              </m:d>
                            </m:den>
                          </m:f>
                        </m:den>
                      </m:f>
                    </m:oMath>
                  </m:oMathPara>
                </a14:m>
                <a:endParaRPr lang="ar-AE"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lang="ar-AE" sz="1800" dirty="0">
                  <a:solidFill>
                    <a:schemeClr val="dk1"/>
                  </a:solidFill>
                  <a:latin typeface="Calibri"/>
                  <a:ea typeface="Calibri"/>
                  <a:cs typeface="Calibri"/>
                  <a:sym typeface="Calibri"/>
                </a:endParaRPr>
              </a:p>
            </p:txBody>
          </p:sp>
        </mc:Choice>
        <mc:Fallback xmlns="">
          <p:sp>
            <p:nvSpPr>
              <p:cNvPr id="233" name="Google Shape;233;g2021961f18c_0_74"/>
              <p:cNvSpPr txBox="1">
                <a:spLocks noRot="1" noChangeAspect="1" noMove="1" noResize="1" noEditPoints="1" noAdjustHandles="1" noChangeArrowheads="1" noChangeShapeType="1" noTextEdit="1"/>
              </p:cNvSpPr>
              <p:nvPr/>
            </p:nvSpPr>
            <p:spPr>
              <a:xfrm>
                <a:off x="555275" y="1150050"/>
                <a:ext cx="3762485" cy="3494260"/>
              </a:xfrm>
              <a:prstGeom prst="rect">
                <a:avLst/>
              </a:prstGeom>
              <a:blipFill>
                <a:blip r:embed="rId3"/>
                <a:stretch>
                  <a:fillRect l="-1945" t="-1396" b="-2269"/>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5" name="Google Shape;235;g2021961f18c_0_74"/>
              <p:cNvSpPr txBox="1"/>
              <p:nvPr/>
            </p:nvSpPr>
            <p:spPr>
              <a:xfrm>
                <a:off x="5105425" y="1150050"/>
                <a:ext cx="3483300" cy="3480025"/>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MX" sz="1800" dirty="0">
                    <a:solidFill>
                      <a:schemeClr val="dk1"/>
                    </a:solidFill>
                    <a:latin typeface="Calibri"/>
                    <a:ea typeface="Calibri"/>
                    <a:cs typeface="Calibri"/>
                    <a:sym typeface="Calibri"/>
                  </a:rPr>
                  <a:t>Es decir, que la probabilidad condicional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𝑃</m:t>
                    </m:r>
                    <m:r>
                      <a:rPr lang="es-MX" sz="1800" i="1" dirty="0" smtClean="0">
                        <a:solidFill>
                          <a:schemeClr val="dk1"/>
                        </a:solidFill>
                        <a:latin typeface="Cambria Math" panose="02040503050406030204" pitchFamily="18" charset="0"/>
                        <a:ea typeface="Calibri"/>
                        <a:cs typeface="Calibri"/>
                        <a:sym typeface="Calibri"/>
                      </a:rPr>
                      <m:t>(</m:t>
                    </m:r>
                    <m:r>
                      <a:rPr lang="es-MX" sz="1800" i="1" dirty="0" smtClean="0">
                        <a:solidFill>
                          <a:schemeClr val="dk1"/>
                        </a:solidFill>
                        <a:latin typeface="Cambria Math" panose="02040503050406030204" pitchFamily="18" charset="0"/>
                        <a:ea typeface="Calibri"/>
                        <a:cs typeface="Calibri"/>
                        <a:sym typeface="Calibri"/>
                      </a:rPr>
                      <m:t>𝐴</m:t>
                    </m:r>
                    <m:r>
                      <a:rPr lang="es-MX" sz="1800" i="1" dirty="0" smtClean="0">
                        <a:solidFill>
                          <a:schemeClr val="dk1"/>
                        </a:solidFill>
                        <a:latin typeface="Cambria Math" panose="02040503050406030204" pitchFamily="18" charset="0"/>
                        <a:ea typeface="Calibri"/>
                        <a:cs typeface="Calibri"/>
                        <a:sym typeface="Calibri"/>
                      </a:rPr>
                      <m:t>|</m:t>
                    </m:r>
                    <m:r>
                      <a:rPr lang="es-MX" sz="1800" i="1" dirty="0" smtClean="0">
                        <a:solidFill>
                          <a:schemeClr val="dk1"/>
                        </a:solidFill>
                        <a:latin typeface="Cambria Math" panose="02040503050406030204" pitchFamily="18" charset="0"/>
                        <a:ea typeface="Calibri"/>
                        <a:cs typeface="Calibri"/>
                        <a:sym typeface="Calibri"/>
                      </a:rPr>
                      <m:t>𝐵</m:t>
                    </m:r>
                    <m:r>
                      <a:rPr lang="es-MX" sz="1800" i="1" dirty="0" smtClean="0">
                        <a:solidFill>
                          <a:schemeClr val="dk1"/>
                        </a:solidFill>
                        <a:latin typeface="Cambria Math" panose="02040503050406030204" pitchFamily="18" charset="0"/>
                        <a:ea typeface="Calibri"/>
                        <a:cs typeface="Calibri"/>
                        <a:sym typeface="Calibri"/>
                      </a:rPr>
                      <m:t>)</m:t>
                    </m:r>
                  </m:oMath>
                </a14:m>
                <a:r>
                  <a:rPr lang="es-MX" sz="1800" dirty="0">
                    <a:solidFill>
                      <a:schemeClr val="dk1"/>
                    </a:solidFill>
                    <a:latin typeface="Calibri"/>
                    <a:ea typeface="Calibri"/>
                    <a:cs typeface="Calibri"/>
                    <a:sym typeface="Calibri"/>
                  </a:rPr>
                  <a:t> es igual al cociente entre la probabilidad conjunta </a:t>
                </a: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𝑃</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𝐴</m:t>
                    </m:r>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𝐵</m:t>
                    </m:r>
                    <m:r>
                      <a:rPr lang="es-MX" sz="1800" b="0" i="1" smtClean="0">
                        <a:solidFill>
                          <a:schemeClr val="dk1"/>
                        </a:solidFill>
                        <a:latin typeface="Cambria Math" panose="02040503050406030204" pitchFamily="18" charset="0"/>
                        <a:ea typeface="Calibri"/>
                        <a:cs typeface="Calibri"/>
                        <a:sym typeface="Calibri"/>
                      </a:rPr>
                      <m:t>)</m:t>
                    </m:r>
                  </m:oMath>
                </a14:m>
                <a:r>
                  <a:rPr lang="es-MX" sz="1800" dirty="0">
                    <a:solidFill>
                      <a:schemeClr val="dk1"/>
                    </a:solidFill>
                    <a:latin typeface="Calibri"/>
                    <a:ea typeface="Calibri"/>
                    <a:cs typeface="Calibri"/>
                    <a:sym typeface="Calibri"/>
                  </a:rPr>
                  <a:t> y la probabilidad del evento que actúa como condición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𝑃</m:t>
                    </m:r>
                    <m:r>
                      <a:rPr lang="es-MX" sz="1800" i="1" dirty="0" smtClean="0">
                        <a:solidFill>
                          <a:schemeClr val="dk1"/>
                        </a:solidFill>
                        <a:latin typeface="Cambria Math" panose="02040503050406030204" pitchFamily="18" charset="0"/>
                        <a:ea typeface="Calibri"/>
                        <a:cs typeface="Calibri"/>
                        <a:sym typeface="Calibri"/>
                      </a:rPr>
                      <m:t>(</m:t>
                    </m:r>
                    <m:r>
                      <a:rPr lang="es-MX" sz="1800" i="1" dirty="0" smtClean="0">
                        <a:solidFill>
                          <a:schemeClr val="dk1"/>
                        </a:solidFill>
                        <a:latin typeface="Cambria Math" panose="02040503050406030204" pitchFamily="18" charset="0"/>
                        <a:ea typeface="Calibri"/>
                        <a:cs typeface="Calibri"/>
                        <a:sym typeface="Calibri"/>
                      </a:rPr>
                      <m:t>𝐵</m:t>
                    </m:r>
                    <m:r>
                      <a:rPr lang="es-MX" sz="1800" i="1" dirty="0" smtClean="0">
                        <a:solidFill>
                          <a:schemeClr val="dk1"/>
                        </a:solidFill>
                        <a:latin typeface="Cambria Math" panose="02040503050406030204" pitchFamily="18" charset="0"/>
                        <a:ea typeface="Calibri"/>
                        <a:cs typeface="Calibri"/>
                        <a:sym typeface="Calibri"/>
                      </a:rPr>
                      <m:t>)</m:t>
                    </m:r>
                  </m:oMath>
                </a14:m>
                <a:r>
                  <a:rPr lang="es-MX" sz="1800" dirty="0">
                    <a:solidFill>
                      <a:schemeClr val="dk1"/>
                    </a:solidFill>
                    <a:latin typeface="Calibri"/>
                    <a:ea typeface="Calibri"/>
                    <a:cs typeface="Calibri"/>
                    <a:sym typeface="Calibri"/>
                  </a:rPr>
                  <a:t>:</a:t>
                </a:r>
              </a:p>
              <a:p>
                <a:pPr marL="457200" marR="0" lvl="0" indent="0" algn="just" rtl="0">
                  <a:lnSpc>
                    <a:spcPct val="100000"/>
                  </a:lnSpc>
                  <a:spcBef>
                    <a:spcPts val="0"/>
                  </a:spcBef>
                  <a:spcAft>
                    <a:spcPts val="0"/>
                  </a:spcAft>
                  <a:buNone/>
                </a:pPr>
                <a:endParaRPr lang="es-MX" sz="1800" dirty="0">
                  <a:solidFill>
                    <a:schemeClr val="dk1"/>
                  </a:solidFill>
                  <a:latin typeface="Calibri"/>
                  <a:ea typeface="Calibri"/>
                  <a:cs typeface="Calibri"/>
                  <a:sym typeface="Calibri"/>
                </a:endParaRPr>
              </a:p>
              <a:p>
                <a:pPr marL="457200" lvl="0" algn="just"/>
                <a14:m>
                  <m:oMathPara xmlns:m="http://schemas.openxmlformats.org/officeDocument/2006/math">
                    <m:oMathParaPr>
                      <m:jc m:val="centerGroup"/>
                    </m:oMathParaPr>
                    <m:oMath xmlns:m="http://schemas.openxmlformats.org/officeDocument/2006/math">
                      <m:r>
                        <a:rPr lang="es-MX" sz="2000" i="1" dirty="0" smtClean="0">
                          <a:solidFill>
                            <a:schemeClr val="dk1"/>
                          </a:solidFill>
                          <a:latin typeface="Cambria Math" panose="02040503050406030204" pitchFamily="18" charset="0"/>
                          <a:ea typeface="Calibri"/>
                          <a:cs typeface="Calibri"/>
                          <a:sym typeface="Calibri"/>
                        </a:rPr>
                        <m:t>𝑃</m:t>
                      </m:r>
                      <m:d>
                        <m:dPr>
                          <m:ctrlPr>
                            <a:rPr lang="es-MX" sz="2000" i="1" dirty="0" smtClean="0">
                              <a:solidFill>
                                <a:schemeClr val="dk1"/>
                              </a:solidFill>
                              <a:latin typeface="Cambria Math" panose="02040503050406030204" pitchFamily="18" charset="0"/>
                              <a:ea typeface="Calibri"/>
                              <a:cs typeface="Calibri"/>
                              <a:sym typeface="Calibri"/>
                            </a:rPr>
                          </m:ctrlPr>
                        </m:dPr>
                        <m:e>
                          <m:r>
                            <a:rPr lang="es-MX" sz="2000" i="1" dirty="0" smtClean="0">
                              <a:solidFill>
                                <a:schemeClr val="dk1"/>
                              </a:solidFill>
                              <a:latin typeface="Cambria Math" panose="02040503050406030204" pitchFamily="18" charset="0"/>
                              <a:ea typeface="Calibri"/>
                              <a:cs typeface="Calibri"/>
                              <a:sym typeface="Calibri"/>
                            </a:rPr>
                            <m:t>𝐴</m:t>
                          </m:r>
                        </m:e>
                        <m:e>
                          <m:r>
                            <a:rPr lang="es-MX" sz="2000" i="1" dirty="0" smtClean="0">
                              <a:solidFill>
                                <a:schemeClr val="dk1"/>
                              </a:solidFill>
                              <a:latin typeface="Cambria Math" panose="02040503050406030204" pitchFamily="18" charset="0"/>
                              <a:ea typeface="Calibri"/>
                              <a:cs typeface="Calibri"/>
                              <a:sym typeface="Calibri"/>
                            </a:rPr>
                            <m:t>𝐵</m:t>
                          </m:r>
                        </m:e>
                      </m:d>
                      <m:r>
                        <a:rPr lang="es-MX" sz="2000" b="0" i="1" dirty="0" smtClean="0">
                          <a:solidFill>
                            <a:schemeClr val="dk1"/>
                          </a:solidFill>
                          <a:latin typeface="Cambria Math" panose="02040503050406030204" pitchFamily="18" charset="0"/>
                          <a:ea typeface="Calibri"/>
                          <a:cs typeface="Calibri"/>
                          <a:sym typeface="Calibri"/>
                        </a:rPr>
                        <m:t>=</m:t>
                      </m:r>
                      <m:f>
                        <m:fPr>
                          <m:ctrlPr>
                            <a:rPr lang="es-MX" sz="2000" b="0" i="1" dirty="0" smtClean="0">
                              <a:solidFill>
                                <a:schemeClr val="dk1"/>
                              </a:solidFill>
                              <a:latin typeface="Cambria Math" panose="02040503050406030204" pitchFamily="18" charset="0"/>
                              <a:ea typeface="Calibri"/>
                              <a:cs typeface="Calibri"/>
                              <a:sym typeface="Calibri"/>
                            </a:rPr>
                          </m:ctrlPr>
                        </m:fPr>
                        <m:num>
                          <m:r>
                            <a:rPr lang="es-MX" sz="2000" i="1">
                              <a:solidFill>
                                <a:schemeClr val="dk1"/>
                              </a:solidFill>
                              <a:latin typeface="Cambria Math" panose="02040503050406030204" pitchFamily="18" charset="0"/>
                              <a:ea typeface="Calibri"/>
                              <a:cs typeface="Calibri"/>
                              <a:sym typeface="Calibri"/>
                            </a:rPr>
                            <m:t>𝑃</m:t>
                          </m:r>
                          <m:r>
                            <a:rPr lang="es-MX" sz="2000" i="1">
                              <a:solidFill>
                                <a:schemeClr val="dk1"/>
                              </a:solidFill>
                              <a:latin typeface="Cambria Math" panose="02040503050406030204" pitchFamily="18" charset="0"/>
                              <a:ea typeface="Calibri"/>
                              <a:cs typeface="Calibri"/>
                              <a:sym typeface="Calibri"/>
                            </a:rPr>
                            <m:t>(</m:t>
                          </m:r>
                          <m:r>
                            <a:rPr lang="es-MX" sz="2000" i="1">
                              <a:solidFill>
                                <a:schemeClr val="dk1"/>
                              </a:solidFill>
                              <a:latin typeface="Cambria Math" panose="02040503050406030204" pitchFamily="18" charset="0"/>
                              <a:ea typeface="Calibri"/>
                              <a:cs typeface="Calibri"/>
                              <a:sym typeface="Calibri"/>
                            </a:rPr>
                            <m:t>𝐴</m:t>
                          </m:r>
                          <m:r>
                            <a:rPr lang="es-MX" sz="2000" i="1">
                              <a:solidFill>
                                <a:schemeClr val="dk1"/>
                              </a:solidFill>
                              <a:latin typeface="Cambria Math" panose="02040503050406030204" pitchFamily="18" charset="0"/>
                              <a:ea typeface="Cambria Math" panose="02040503050406030204" pitchFamily="18" charset="0"/>
                              <a:cs typeface="Calibri"/>
                              <a:sym typeface="Calibri"/>
                            </a:rPr>
                            <m:t>∩</m:t>
                          </m:r>
                          <m:r>
                            <a:rPr lang="es-MX" sz="2000" i="1">
                              <a:solidFill>
                                <a:schemeClr val="dk1"/>
                              </a:solidFill>
                              <a:latin typeface="Cambria Math" panose="02040503050406030204" pitchFamily="18" charset="0"/>
                              <a:ea typeface="Calibri"/>
                              <a:cs typeface="Calibri"/>
                              <a:sym typeface="Calibri"/>
                            </a:rPr>
                            <m:t>𝐵</m:t>
                          </m:r>
                          <m:r>
                            <a:rPr lang="es-MX" sz="2000" i="1">
                              <a:solidFill>
                                <a:schemeClr val="dk1"/>
                              </a:solidFill>
                              <a:latin typeface="Cambria Math" panose="02040503050406030204" pitchFamily="18" charset="0"/>
                              <a:ea typeface="Calibri"/>
                              <a:cs typeface="Calibri"/>
                              <a:sym typeface="Calibri"/>
                            </a:rPr>
                            <m:t>)</m:t>
                          </m:r>
                        </m:num>
                        <m:den>
                          <m:r>
                            <a:rPr lang="es-MX" sz="2000" b="0" i="1" dirty="0" smtClean="0">
                              <a:solidFill>
                                <a:schemeClr val="dk1"/>
                              </a:solidFill>
                              <a:latin typeface="Cambria Math" panose="02040503050406030204" pitchFamily="18" charset="0"/>
                              <a:ea typeface="Calibri"/>
                              <a:cs typeface="Calibri"/>
                              <a:sym typeface="Calibri"/>
                            </a:rPr>
                            <m:t>𝑃</m:t>
                          </m:r>
                          <m:r>
                            <a:rPr lang="es-MX" sz="2000" b="0" i="1" dirty="0" smtClean="0">
                              <a:solidFill>
                                <a:schemeClr val="dk1"/>
                              </a:solidFill>
                              <a:latin typeface="Cambria Math" panose="02040503050406030204" pitchFamily="18" charset="0"/>
                              <a:ea typeface="Calibri"/>
                              <a:cs typeface="Calibri"/>
                              <a:sym typeface="Calibri"/>
                            </a:rPr>
                            <m:t>(</m:t>
                          </m:r>
                          <m:r>
                            <a:rPr lang="es-MX" sz="2000" b="0" i="1" dirty="0" smtClean="0">
                              <a:solidFill>
                                <a:schemeClr val="dk1"/>
                              </a:solidFill>
                              <a:latin typeface="Cambria Math" panose="02040503050406030204" pitchFamily="18" charset="0"/>
                              <a:ea typeface="Calibri"/>
                              <a:cs typeface="Calibri"/>
                              <a:sym typeface="Calibri"/>
                            </a:rPr>
                            <m:t>𝐵</m:t>
                          </m:r>
                          <m:r>
                            <a:rPr lang="es-MX" sz="2000" b="0" i="1" dirty="0" smtClean="0">
                              <a:solidFill>
                                <a:schemeClr val="dk1"/>
                              </a:solidFill>
                              <a:latin typeface="Cambria Math" panose="02040503050406030204" pitchFamily="18" charset="0"/>
                              <a:ea typeface="Calibri"/>
                              <a:cs typeface="Calibri"/>
                              <a:sym typeface="Calibri"/>
                            </a:rPr>
                            <m:t>)</m:t>
                          </m:r>
                        </m:den>
                      </m:f>
                    </m:oMath>
                  </m:oMathPara>
                </a14:m>
                <a:endParaRPr lang="es-MX" sz="20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lang="es-MX"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lang="es-MX"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235" name="Google Shape;235;g2021961f18c_0_74"/>
              <p:cNvSpPr txBox="1">
                <a:spLocks noRot="1" noChangeAspect="1" noMove="1" noResize="1" noEditPoints="1" noAdjustHandles="1" noChangeArrowheads="1" noChangeShapeType="1" noTextEdit="1"/>
              </p:cNvSpPr>
              <p:nvPr/>
            </p:nvSpPr>
            <p:spPr>
              <a:xfrm>
                <a:off x="5105425" y="1150050"/>
                <a:ext cx="3483300" cy="3480025"/>
              </a:xfrm>
              <a:prstGeom prst="rect">
                <a:avLst/>
              </a:prstGeom>
              <a:blipFill>
                <a:blip r:embed="rId4"/>
                <a:stretch>
                  <a:fillRect l="-2277" t="-1401" r="-2102"/>
                </a:stretch>
              </a:blipFill>
              <a:ln>
                <a:noFill/>
              </a:ln>
            </p:spPr>
            <p:txBody>
              <a:bodyPr/>
              <a:lstStyle/>
              <a:p>
                <a:r>
                  <a:rPr lang="es-CL">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021961f18c_0_82"/>
          <p:cNvSpPr txBox="1"/>
          <p:nvPr/>
        </p:nvSpPr>
        <p:spPr>
          <a:xfrm>
            <a:off x="540550" y="359763"/>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2</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47" name="Google Shape;247;g2021961f18c_0_82"/>
              <p:cNvSpPr txBox="1"/>
              <p:nvPr/>
            </p:nvSpPr>
            <p:spPr>
              <a:xfrm>
                <a:off x="450500" y="890647"/>
                <a:ext cx="7621938" cy="900216"/>
              </a:xfrm>
              <a:prstGeom prst="rect">
                <a:avLst/>
              </a:prstGeom>
              <a:noFill/>
              <a:ln>
                <a:noFill/>
              </a:ln>
            </p:spPr>
            <p:txBody>
              <a:bodyPr spcFirstLastPara="1" wrap="square" lIns="68575" tIns="34275" rIns="68575" bIns="34275" anchor="t" anchorCtr="0">
                <a:spAutoFit/>
              </a:bodyPr>
              <a:lstStyle/>
              <a:p>
                <a:pPr marL="0" marR="0" lvl="0" indent="0" rtl="0">
                  <a:lnSpc>
                    <a:spcPct val="100000"/>
                  </a:lnSpc>
                  <a:spcBef>
                    <a:spcPts val="0"/>
                  </a:spcBef>
                  <a:spcAft>
                    <a:spcPts val="0"/>
                  </a:spcAft>
                  <a:buClr>
                    <a:srgbClr val="000000"/>
                  </a:buClr>
                  <a:buSzPts val="1800"/>
                  <a:buFont typeface="Arial"/>
                  <a:buNone/>
                </a:pPr>
                <a:r>
                  <a:rPr lang="es" sz="1800" dirty="0">
                    <a:solidFill>
                      <a:schemeClr val="dk1"/>
                    </a:solidFill>
                    <a:latin typeface="Calibri"/>
                    <a:ea typeface="Calibri"/>
                    <a:cs typeface="Calibri"/>
                    <a:sym typeface="Calibri"/>
                  </a:rPr>
                  <a:t>2.    A partir de los mensajes de texto entregados, considere las 6 posibles palabras       A que aparecen inmediatamente después de la frase B = "¿Quién puede", y para cada palabra A, calcule la probabilidad condicional </a:t>
                </a:r>
                <a14:m>
                  <m:oMath xmlns:m="http://schemas.openxmlformats.org/officeDocument/2006/math">
                    <m:r>
                      <a:rPr lang="es" sz="1800" i="1" dirty="0" smtClean="0">
                        <a:solidFill>
                          <a:schemeClr val="dk1"/>
                        </a:solidFill>
                        <a:latin typeface="Cambria Math" panose="02040503050406030204" pitchFamily="18" charset="0"/>
                        <a:ea typeface="Calibri"/>
                        <a:cs typeface="Calibri"/>
                        <a:sym typeface="Calibri"/>
                      </a:rPr>
                      <m:t>𝑃</m:t>
                    </m:r>
                    <m:r>
                      <a:rPr lang="es" sz="1800" i="1" dirty="0" smtClean="0">
                        <a:solidFill>
                          <a:schemeClr val="dk1"/>
                        </a:solidFill>
                        <a:latin typeface="Cambria Math" panose="02040503050406030204" pitchFamily="18" charset="0"/>
                        <a:ea typeface="Calibri"/>
                        <a:cs typeface="Calibri"/>
                        <a:sym typeface="Calibri"/>
                      </a:rPr>
                      <m:t>(</m:t>
                    </m:r>
                    <m:r>
                      <a:rPr lang="es" sz="1800" i="1" dirty="0" smtClean="0">
                        <a:solidFill>
                          <a:schemeClr val="dk1"/>
                        </a:solidFill>
                        <a:latin typeface="Cambria Math" panose="02040503050406030204" pitchFamily="18" charset="0"/>
                        <a:ea typeface="Calibri"/>
                        <a:cs typeface="Calibri"/>
                        <a:sym typeface="Calibri"/>
                      </a:rPr>
                      <m:t>𝐴</m:t>
                    </m:r>
                    <m:r>
                      <a:rPr lang="es" sz="1800" i="1" dirty="0" smtClean="0">
                        <a:solidFill>
                          <a:schemeClr val="dk1"/>
                        </a:solidFill>
                        <a:latin typeface="Cambria Math" panose="02040503050406030204" pitchFamily="18" charset="0"/>
                        <a:ea typeface="Calibri"/>
                        <a:cs typeface="Calibri"/>
                        <a:sym typeface="Calibri"/>
                      </a:rPr>
                      <m:t> | </m:t>
                    </m:r>
                    <m:r>
                      <a:rPr lang="es" sz="1800" i="1" dirty="0" smtClean="0">
                        <a:solidFill>
                          <a:schemeClr val="dk1"/>
                        </a:solidFill>
                        <a:latin typeface="Cambria Math" panose="02040503050406030204" pitchFamily="18" charset="0"/>
                        <a:ea typeface="Calibri"/>
                        <a:cs typeface="Calibri"/>
                        <a:sym typeface="Calibri"/>
                      </a:rPr>
                      <m:t>𝐵</m:t>
                    </m:r>
                    <m:r>
                      <a:rPr lang="es" sz="1800" i="1" dirty="0" smtClean="0">
                        <a:solidFill>
                          <a:schemeClr val="dk1"/>
                        </a:solidFill>
                        <a:latin typeface="Cambria Math" panose="02040503050406030204" pitchFamily="18" charset="0"/>
                        <a:ea typeface="Calibri"/>
                        <a:cs typeface="Calibri"/>
                        <a:sym typeface="Calibri"/>
                      </a:rPr>
                      <m:t>).</m:t>
                    </m:r>
                  </m:oMath>
                </a14:m>
                <a:endParaRPr sz="1800" dirty="0">
                  <a:solidFill>
                    <a:schemeClr val="dk1"/>
                  </a:solidFill>
                  <a:latin typeface="Calibri"/>
                  <a:ea typeface="Calibri"/>
                  <a:cs typeface="Calibri"/>
                  <a:sym typeface="Calibri"/>
                </a:endParaRPr>
              </a:p>
            </p:txBody>
          </p:sp>
        </mc:Choice>
        <mc:Fallback xmlns="">
          <p:sp>
            <p:nvSpPr>
              <p:cNvPr id="247" name="Google Shape;247;g2021961f18c_0_82"/>
              <p:cNvSpPr txBox="1">
                <a:spLocks noRot="1" noChangeAspect="1" noMove="1" noResize="1" noEditPoints="1" noAdjustHandles="1" noChangeArrowheads="1" noChangeShapeType="1" noTextEdit="1"/>
              </p:cNvSpPr>
              <p:nvPr/>
            </p:nvSpPr>
            <p:spPr>
              <a:xfrm>
                <a:off x="450500" y="890647"/>
                <a:ext cx="7621938" cy="900216"/>
              </a:xfrm>
              <a:prstGeom prst="rect">
                <a:avLst/>
              </a:prstGeom>
              <a:blipFill>
                <a:blip r:embed="rId3"/>
                <a:stretch>
                  <a:fillRect l="-960" t="-4730" b="-10811"/>
                </a:stretch>
              </a:blipFill>
              <a:ln>
                <a:noFill/>
              </a:ln>
            </p:spPr>
            <p:txBody>
              <a:bodyPr/>
              <a:lstStyle/>
              <a:p>
                <a:r>
                  <a:rPr lang="es-CL">
                    <a:noFill/>
                  </a:rPr>
                  <a:t> </a:t>
                </a:r>
              </a:p>
            </p:txBody>
          </p:sp>
        </mc:Fallback>
      </mc:AlternateContent>
      <p:graphicFrame>
        <p:nvGraphicFramePr>
          <p:cNvPr id="248" name="Google Shape;248;g2021961f18c_0_82"/>
          <p:cNvGraphicFramePr/>
          <p:nvPr>
            <p:extLst>
              <p:ext uri="{D42A27DB-BD31-4B8C-83A1-F6EECF244321}">
                <p14:modId xmlns:p14="http://schemas.microsoft.com/office/powerpoint/2010/main" val="4117097920"/>
              </p:ext>
            </p:extLst>
          </p:nvPr>
        </p:nvGraphicFramePr>
        <p:xfrm>
          <a:off x="450500" y="1862367"/>
          <a:ext cx="8362800" cy="2946480"/>
        </p:xfrm>
        <a:graphic>
          <a:graphicData uri="http://schemas.openxmlformats.org/drawingml/2006/table">
            <a:tbl>
              <a:tblPr>
                <a:noFill/>
                <a:tableStyleId>{EC663548-6DBC-443D-87ED-866E0E5EB8A8}</a:tableStyleId>
              </a:tblPr>
              <a:tblGrid>
                <a:gridCol w="2090700">
                  <a:extLst>
                    <a:ext uri="{9D8B030D-6E8A-4147-A177-3AD203B41FA5}">
                      <a16:colId xmlns:a16="http://schemas.microsoft.com/office/drawing/2014/main" val="20000"/>
                    </a:ext>
                  </a:extLst>
                </a:gridCol>
                <a:gridCol w="2090700">
                  <a:extLst>
                    <a:ext uri="{9D8B030D-6E8A-4147-A177-3AD203B41FA5}">
                      <a16:colId xmlns:a16="http://schemas.microsoft.com/office/drawing/2014/main" val="20001"/>
                    </a:ext>
                  </a:extLst>
                </a:gridCol>
                <a:gridCol w="2090700">
                  <a:extLst>
                    <a:ext uri="{9D8B030D-6E8A-4147-A177-3AD203B41FA5}">
                      <a16:colId xmlns:a16="http://schemas.microsoft.com/office/drawing/2014/main" val="20002"/>
                    </a:ext>
                  </a:extLst>
                </a:gridCol>
                <a:gridCol w="2090700">
                  <a:extLst>
                    <a:ext uri="{9D8B030D-6E8A-4147-A177-3AD203B41FA5}">
                      <a16:colId xmlns:a16="http://schemas.microsoft.com/office/drawing/2014/main" val="20003"/>
                    </a:ext>
                  </a:extLst>
                </a:gridCol>
              </a:tblGrid>
              <a:tr h="524675">
                <a:tc>
                  <a:txBody>
                    <a:bodyPr/>
                    <a:lstStyle/>
                    <a:p>
                      <a:pPr marL="0" lvl="0" indent="0" algn="l" rtl="0">
                        <a:spcBef>
                          <a:spcPts val="0"/>
                        </a:spcBef>
                        <a:spcAft>
                          <a:spcPts val="0"/>
                        </a:spcAft>
                        <a:buNone/>
                      </a:pPr>
                      <a:r>
                        <a:rPr lang="es" sz="1100" dirty="0">
                          <a:highlight>
                            <a:srgbClr val="CDD2DF"/>
                          </a:highlight>
                          <a:latin typeface="Calibri" panose="020F0502020204030204" pitchFamily="34" charset="0"/>
                          <a:ea typeface="Nunito"/>
                          <a:cs typeface="Calibri" panose="020F0502020204030204" pitchFamily="34" charset="0"/>
                          <a:sym typeface="Nunito"/>
                        </a:rPr>
                        <a:t>¿Quién puede</a:t>
                      </a:r>
                      <a:r>
                        <a:rPr lang="es" sz="1100" dirty="0">
                          <a:latin typeface="Calibri" panose="020F0502020204030204" pitchFamily="34" charset="0"/>
                          <a:ea typeface="Nunito"/>
                          <a:cs typeface="Calibri" panose="020F0502020204030204" pitchFamily="34" charset="0"/>
                          <a:sym typeface="Nunito"/>
                        </a:rPr>
                        <a:t> </a:t>
                      </a:r>
                      <a:r>
                        <a:rPr lang="es" sz="1100" dirty="0">
                          <a:highlight>
                            <a:srgbClr val="ADF4A4"/>
                          </a:highlight>
                          <a:latin typeface="Calibri" panose="020F0502020204030204" pitchFamily="34" charset="0"/>
                          <a:ea typeface="Nunito"/>
                          <a:cs typeface="Calibri" panose="020F0502020204030204" pitchFamily="34" charset="0"/>
                          <a:sym typeface="Nunito"/>
                        </a:rPr>
                        <a:t>enviarme</a:t>
                      </a:r>
                      <a:r>
                        <a:rPr lang="es" sz="1100" dirty="0">
                          <a:latin typeface="Calibri" panose="020F0502020204030204" pitchFamily="34" charset="0"/>
                          <a:ea typeface="Nunito"/>
                          <a:cs typeface="Calibri" panose="020F0502020204030204" pitchFamily="34" charset="0"/>
                          <a:sym typeface="Nunito"/>
                        </a:rPr>
                        <a:t> el archivo?</a:t>
                      </a:r>
                      <a:endParaRPr sz="1100" dirty="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FD282"/>
                          </a:highlight>
                          <a:latin typeface="Calibri" panose="020F0502020204030204" pitchFamily="34" charset="0"/>
                          <a:ea typeface="Nunito"/>
                          <a:cs typeface="Calibri" panose="020F0502020204030204" pitchFamily="34" charset="0"/>
                          <a:sym typeface="Nunito"/>
                        </a:rPr>
                        <a:t>decirme </a:t>
                      </a:r>
                      <a:r>
                        <a:rPr lang="es" sz="1100">
                          <a:latin typeface="Calibri" panose="020F0502020204030204" pitchFamily="34" charset="0"/>
                          <a:ea typeface="Nunito"/>
                          <a:cs typeface="Calibri" panose="020F0502020204030204" pitchFamily="34" charset="0"/>
                          <a:sym typeface="Nunito"/>
                        </a:rPr>
                        <a:t>si hay tarea para mañana?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60B698"/>
                          </a:highlight>
                          <a:latin typeface="Calibri" panose="020F0502020204030204" pitchFamily="34" charset="0"/>
                          <a:ea typeface="Nunito"/>
                          <a:cs typeface="Calibri" panose="020F0502020204030204" pitchFamily="34" charset="0"/>
                          <a:sym typeface="Nunito"/>
                        </a:rPr>
                        <a:t>preguntarle</a:t>
                      </a:r>
                      <a:r>
                        <a:rPr lang="es" sz="1100">
                          <a:latin typeface="Calibri" panose="020F0502020204030204" pitchFamily="34" charset="0"/>
                          <a:ea typeface="Nunito"/>
                          <a:cs typeface="Calibri" panose="020F0502020204030204" pitchFamily="34" charset="0"/>
                          <a:sym typeface="Nunito"/>
                        </a:rPr>
                        <a:t> al profe por la tarea?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Gente, </a:t>
                      </a: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C5BCF4"/>
                          </a:highlight>
                          <a:latin typeface="Calibri" panose="020F0502020204030204" pitchFamily="34" charset="0"/>
                          <a:ea typeface="Nunito"/>
                          <a:cs typeface="Calibri" panose="020F0502020204030204" pitchFamily="34" charset="0"/>
                          <a:sym typeface="Nunito"/>
                        </a:rPr>
                        <a:t>prestarme</a:t>
                      </a:r>
                      <a:r>
                        <a:rPr lang="es" sz="1100">
                          <a:latin typeface="Calibri" panose="020F0502020204030204" pitchFamily="34" charset="0"/>
                          <a:ea typeface="Nunito"/>
                          <a:cs typeface="Calibri" panose="020F0502020204030204" pitchFamily="34" charset="0"/>
                          <a:sym typeface="Nunito"/>
                        </a:rPr>
                        <a:t> su cuaderno para sacarle fotocopia?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extLst>
                  <a:ext uri="{0D108BD9-81ED-4DB2-BD59-A6C34878D82A}">
                    <a16:rowId xmlns:a16="http://schemas.microsoft.com/office/drawing/2014/main" val="10000"/>
                  </a:ext>
                </a:extLst>
              </a:tr>
              <a:tr h="577750">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Oye, ¿alguien puede </a:t>
                      </a:r>
                      <a:r>
                        <a:rPr lang="es" sz="1100">
                          <a:highlight>
                            <a:srgbClr val="EFD282"/>
                          </a:highlight>
                          <a:latin typeface="Calibri" panose="020F0502020204030204" pitchFamily="34" charset="0"/>
                          <a:ea typeface="Nunito"/>
                          <a:cs typeface="Calibri" panose="020F0502020204030204" pitchFamily="34" charset="0"/>
                          <a:sym typeface="Nunito"/>
                        </a:rPr>
                        <a:t>decirme</a:t>
                      </a:r>
                      <a:r>
                        <a:rPr lang="es" sz="1100">
                          <a:latin typeface="Calibri" panose="020F0502020204030204" pitchFamily="34" charset="0"/>
                          <a:ea typeface="Nunito"/>
                          <a:cs typeface="Calibri" panose="020F0502020204030204" pitchFamily="34" charset="0"/>
                          <a:sym typeface="Nunito"/>
                        </a:rPr>
                        <a:t> cómo se hace el ejercicio 4?</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dirty="0">
                          <a:highlight>
                            <a:srgbClr val="CDD2DF"/>
                          </a:highlight>
                          <a:latin typeface="Calibri" panose="020F0502020204030204" pitchFamily="34" charset="0"/>
                          <a:ea typeface="Nunito"/>
                          <a:cs typeface="Calibri" panose="020F0502020204030204" pitchFamily="34" charset="0"/>
                          <a:sym typeface="Nunito"/>
                        </a:rPr>
                        <a:t>¿Quién puede</a:t>
                      </a:r>
                      <a:r>
                        <a:rPr lang="es" sz="1100" dirty="0">
                          <a:latin typeface="Calibri" panose="020F0502020204030204" pitchFamily="34" charset="0"/>
                          <a:ea typeface="Nunito"/>
                          <a:cs typeface="Calibri" panose="020F0502020204030204" pitchFamily="34" charset="0"/>
                          <a:sym typeface="Nunito"/>
                        </a:rPr>
                        <a:t> </a:t>
                      </a:r>
                      <a:r>
                        <a:rPr lang="es" sz="1100" dirty="0">
                          <a:highlight>
                            <a:srgbClr val="ADF4A4"/>
                          </a:highlight>
                          <a:latin typeface="Calibri" panose="020F0502020204030204" pitchFamily="34" charset="0"/>
                          <a:ea typeface="Nunito"/>
                          <a:cs typeface="Calibri" panose="020F0502020204030204" pitchFamily="34" charset="0"/>
                          <a:sym typeface="Nunito"/>
                        </a:rPr>
                        <a:t>enviarme</a:t>
                      </a:r>
                      <a:r>
                        <a:rPr lang="es" sz="1100" dirty="0">
                          <a:latin typeface="Calibri" panose="020F0502020204030204" pitchFamily="34" charset="0"/>
                          <a:ea typeface="Nunito"/>
                          <a:cs typeface="Calibri" panose="020F0502020204030204" pitchFamily="34" charset="0"/>
                          <a:sym typeface="Nunito"/>
                        </a:rPr>
                        <a:t> el link para conectarse?</a:t>
                      </a:r>
                      <a:endParaRPr sz="1100" dirty="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6747E"/>
                          </a:highlight>
                          <a:latin typeface="Calibri" panose="020F0502020204030204" pitchFamily="34" charset="0"/>
                          <a:ea typeface="Nunito"/>
                          <a:cs typeface="Calibri" panose="020F0502020204030204" pitchFamily="34" charset="0"/>
                          <a:sym typeface="Nunito"/>
                        </a:rPr>
                        <a:t>ayudarme</a:t>
                      </a:r>
                      <a:r>
                        <a:rPr lang="es" sz="1100">
                          <a:latin typeface="Calibri" panose="020F0502020204030204" pitchFamily="34" charset="0"/>
                          <a:ea typeface="Nunito"/>
                          <a:cs typeface="Calibri" panose="020F0502020204030204" pitchFamily="34" charset="0"/>
                          <a:sym typeface="Nunito"/>
                        </a:rPr>
                        <a:t> a traducir este texto en inglés?</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6747E"/>
                          </a:highlight>
                          <a:latin typeface="Calibri" panose="020F0502020204030204" pitchFamily="34" charset="0"/>
                          <a:ea typeface="Nunito"/>
                          <a:cs typeface="Calibri" panose="020F0502020204030204" pitchFamily="34" charset="0"/>
                          <a:sym typeface="Nunito"/>
                        </a:rPr>
                        <a:t>ayudarme</a:t>
                      </a:r>
                      <a:r>
                        <a:rPr lang="es" sz="1100">
                          <a:latin typeface="Calibri" panose="020F0502020204030204" pitchFamily="34" charset="0"/>
                          <a:ea typeface="Nunito"/>
                          <a:cs typeface="Calibri" panose="020F0502020204030204" pitchFamily="34" charset="0"/>
                          <a:sym typeface="Nunito"/>
                        </a:rPr>
                        <a:t> con el trabajo de física?, no entiendo nada.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extLst>
                  <a:ext uri="{0D108BD9-81ED-4DB2-BD59-A6C34878D82A}">
                    <a16:rowId xmlns:a16="http://schemas.microsoft.com/office/drawing/2014/main" val="10001"/>
                  </a:ext>
                </a:extLst>
              </a:tr>
              <a:tr h="524675">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Kbros, </a:t>
                      </a: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C5BCF4"/>
                          </a:highlight>
                          <a:latin typeface="Calibri" panose="020F0502020204030204" pitchFamily="34" charset="0"/>
                          <a:ea typeface="Nunito"/>
                          <a:cs typeface="Calibri" panose="020F0502020204030204" pitchFamily="34" charset="0"/>
                          <a:sym typeface="Nunito"/>
                        </a:rPr>
                        <a:t>prestarme</a:t>
                      </a:r>
                      <a:r>
                        <a:rPr lang="es" sz="1100">
                          <a:latin typeface="Calibri" panose="020F0502020204030204" pitchFamily="34" charset="0"/>
                          <a:ea typeface="Nunito"/>
                          <a:cs typeface="Calibri" panose="020F0502020204030204" pitchFamily="34" charset="0"/>
                          <a:sym typeface="Nunito"/>
                        </a:rPr>
                        <a:t> una calculadora porfa.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60B698"/>
                          </a:highlight>
                          <a:latin typeface="Calibri" panose="020F0502020204030204" pitchFamily="34" charset="0"/>
                          <a:ea typeface="Nunito"/>
                          <a:cs typeface="Calibri" panose="020F0502020204030204" pitchFamily="34" charset="0"/>
                          <a:sym typeface="Nunito"/>
                        </a:rPr>
                        <a:t>preguntarle</a:t>
                      </a:r>
                      <a:r>
                        <a:rPr lang="es" sz="1100">
                          <a:latin typeface="Calibri" panose="020F0502020204030204" pitchFamily="34" charset="0"/>
                          <a:ea typeface="Nunito"/>
                          <a:cs typeface="Calibri" panose="020F0502020204030204" pitchFamily="34" charset="0"/>
                          <a:sym typeface="Nunito"/>
                        </a:rPr>
                        <a:t> al profe cuándo es la prueba?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FD282"/>
                          </a:highlight>
                          <a:latin typeface="Calibri" panose="020F0502020204030204" pitchFamily="34" charset="0"/>
                          <a:ea typeface="Nunito"/>
                          <a:cs typeface="Calibri" panose="020F0502020204030204" pitchFamily="34" charset="0"/>
                          <a:sym typeface="Nunito"/>
                        </a:rPr>
                        <a:t>decirme</a:t>
                      </a:r>
                      <a:r>
                        <a:rPr lang="es" sz="1100">
                          <a:latin typeface="Calibri" panose="020F0502020204030204" pitchFamily="34" charset="0"/>
                          <a:ea typeface="Nunito"/>
                          <a:cs typeface="Calibri" panose="020F0502020204030204" pitchFamily="34" charset="0"/>
                          <a:sym typeface="Nunito"/>
                        </a:rPr>
                        <a:t> cuál es la tarea para el viernes porfa.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¿Alguien quiere </a:t>
                      </a:r>
                      <a:r>
                        <a:rPr lang="es" sz="1100">
                          <a:highlight>
                            <a:srgbClr val="ADF4A4"/>
                          </a:highlight>
                          <a:latin typeface="Calibri" panose="020F0502020204030204" pitchFamily="34" charset="0"/>
                          <a:ea typeface="Nunito"/>
                          <a:cs typeface="Calibri" panose="020F0502020204030204" pitchFamily="34" charset="0"/>
                          <a:sym typeface="Nunito"/>
                        </a:rPr>
                        <a:t>enviarme la</a:t>
                      </a:r>
                      <a:r>
                        <a:rPr lang="es" sz="1100">
                          <a:latin typeface="Calibri" panose="020F0502020204030204" pitchFamily="34" charset="0"/>
                          <a:ea typeface="Nunito"/>
                          <a:cs typeface="Calibri" panose="020F0502020204030204" pitchFamily="34" charset="0"/>
                          <a:sym typeface="Nunito"/>
                        </a:rPr>
                        <a:t> materia por favor?</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extLst>
                  <a:ext uri="{0D108BD9-81ED-4DB2-BD59-A6C34878D82A}">
                    <a16:rowId xmlns:a16="http://schemas.microsoft.com/office/drawing/2014/main" val="10002"/>
                  </a:ext>
                </a:extLst>
              </a:tr>
              <a:tr h="754600">
                <a:tc>
                  <a:txBody>
                    <a:bodyPr/>
                    <a:lstStyle/>
                    <a:p>
                      <a:pPr marL="0" lvl="0" indent="0" algn="l" rtl="0">
                        <a:lnSpc>
                          <a:spcPct val="115000"/>
                        </a:lnSpc>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Chiquillos, ¿alguien sabe </a:t>
                      </a: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6747E"/>
                          </a:highlight>
                          <a:latin typeface="Calibri" panose="020F0502020204030204" pitchFamily="34" charset="0"/>
                          <a:ea typeface="Nunito"/>
                          <a:cs typeface="Calibri" panose="020F0502020204030204" pitchFamily="34" charset="0"/>
                          <a:sym typeface="Nunito"/>
                        </a:rPr>
                        <a:t>ayudarme</a:t>
                      </a:r>
                      <a:r>
                        <a:rPr lang="es" sz="1100">
                          <a:latin typeface="Calibri" panose="020F0502020204030204" pitchFamily="34" charset="0"/>
                          <a:ea typeface="Nunito"/>
                          <a:cs typeface="Calibri" panose="020F0502020204030204" pitchFamily="34" charset="0"/>
                          <a:sym typeface="Nunito"/>
                        </a:rPr>
                        <a:t> con este ejercicio?</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Gente, </a:t>
                      </a: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6747E"/>
                          </a:highlight>
                          <a:latin typeface="Calibri" panose="020F0502020204030204" pitchFamily="34" charset="0"/>
                          <a:ea typeface="Nunito"/>
                          <a:cs typeface="Calibri" panose="020F0502020204030204" pitchFamily="34" charset="0"/>
                          <a:sym typeface="Nunito"/>
                        </a:rPr>
                        <a:t>ayudarme</a:t>
                      </a:r>
                      <a:r>
                        <a:rPr lang="es" sz="1100">
                          <a:latin typeface="Calibri" panose="020F0502020204030204" pitchFamily="34" charset="0"/>
                          <a:ea typeface="Nunito"/>
                          <a:cs typeface="Calibri" panose="020F0502020204030204" pitchFamily="34" charset="0"/>
                          <a:sym typeface="Nunito"/>
                        </a:rPr>
                        <a:t> con la tarea de literatura? No sé por dónde empezar.</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ADF4A4"/>
                          </a:highlight>
                          <a:latin typeface="Calibri" panose="020F0502020204030204" pitchFamily="34" charset="0"/>
                          <a:ea typeface="Nunito"/>
                          <a:cs typeface="Calibri" panose="020F0502020204030204" pitchFamily="34" charset="0"/>
                          <a:sym typeface="Nunito"/>
                        </a:rPr>
                        <a:t>enviarme</a:t>
                      </a:r>
                      <a:r>
                        <a:rPr lang="es" sz="1100">
                          <a:latin typeface="Calibri" panose="020F0502020204030204" pitchFamily="34" charset="0"/>
                          <a:ea typeface="Nunito"/>
                          <a:cs typeface="Calibri" panose="020F0502020204030204" pitchFamily="34" charset="0"/>
                          <a:sym typeface="Nunito"/>
                        </a:rPr>
                        <a:t> la presentación que mandó la profe? </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Oigan, </a:t>
                      </a: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FD282"/>
                          </a:highlight>
                          <a:latin typeface="Calibri" panose="020F0502020204030204" pitchFamily="34" charset="0"/>
                          <a:ea typeface="Nunito"/>
                          <a:cs typeface="Calibri" panose="020F0502020204030204" pitchFamily="34" charset="0"/>
                          <a:sym typeface="Nunito"/>
                        </a:rPr>
                        <a:t>decirme</a:t>
                      </a:r>
                      <a:r>
                        <a:rPr lang="es" sz="1100">
                          <a:latin typeface="Calibri" panose="020F0502020204030204" pitchFamily="34" charset="0"/>
                          <a:ea typeface="Nunito"/>
                          <a:cs typeface="Calibri" panose="020F0502020204030204" pitchFamily="34" charset="0"/>
                          <a:sym typeface="Nunito"/>
                        </a:rPr>
                        <a:t> las páginas del libro que hay que leer?</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extLst>
                  <a:ext uri="{0D108BD9-81ED-4DB2-BD59-A6C34878D82A}">
                    <a16:rowId xmlns:a16="http://schemas.microsoft.com/office/drawing/2014/main" val="10003"/>
                  </a:ext>
                </a:extLst>
              </a:tr>
              <a:tr h="524675">
                <a:tc>
                  <a:txBody>
                    <a:bodyPr/>
                    <a:lstStyle/>
                    <a:p>
                      <a:pPr marL="0" lvl="0" indent="0" algn="l" rtl="0">
                        <a:spcBef>
                          <a:spcPts val="0"/>
                        </a:spcBef>
                        <a:spcAft>
                          <a:spcPts val="0"/>
                        </a:spcAft>
                        <a:buNone/>
                      </a:pP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FFFFB7"/>
                          </a:highlight>
                          <a:latin typeface="Calibri" panose="020F0502020204030204" pitchFamily="34" charset="0"/>
                          <a:ea typeface="Nunito"/>
                          <a:cs typeface="Calibri" panose="020F0502020204030204" pitchFamily="34" charset="0"/>
                          <a:sym typeface="Nunito"/>
                        </a:rPr>
                        <a:t>hacer</a:t>
                      </a:r>
                      <a:r>
                        <a:rPr lang="es" sz="1100">
                          <a:latin typeface="Calibri" panose="020F0502020204030204" pitchFamily="34" charset="0"/>
                          <a:ea typeface="Nunito"/>
                          <a:cs typeface="Calibri" panose="020F0502020204030204" pitchFamily="34" charset="0"/>
                          <a:sym typeface="Nunito"/>
                        </a:rPr>
                        <a:t> la portada del trabajo?</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Chicos, ¿Pueden </a:t>
                      </a:r>
                      <a:r>
                        <a:rPr lang="es" sz="1100">
                          <a:highlight>
                            <a:srgbClr val="EFD282"/>
                          </a:highlight>
                          <a:latin typeface="Calibri" panose="020F0502020204030204" pitchFamily="34" charset="0"/>
                          <a:ea typeface="Nunito"/>
                          <a:cs typeface="Calibri" panose="020F0502020204030204" pitchFamily="34" charset="0"/>
                          <a:sym typeface="Nunito"/>
                        </a:rPr>
                        <a:t>decirme</a:t>
                      </a:r>
                      <a:r>
                        <a:rPr lang="es" sz="1100">
                          <a:latin typeface="Calibri" panose="020F0502020204030204" pitchFamily="34" charset="0"/>
                          <a:ea typeface="Nunito"/>
                          <a:cs typeface="Calibri" panose="020F0502020204030204" pitchFamily="34" charset="0"/>
                          <a:sym typeface="Nunito"/>
                        </a:rPr>
                        <a:t> qué entra en la prueba de historia?</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spcBef>
                          <a:spcPts val="0"/>
                        </a:spcBef>
                        <a:spcAft>
                          <a:spcPts val="0"/>
                        </a:spcAft>
                        <a:buNone/>
                      </a:pPr>
                      <a:r>
                        <a:rPr lang="es" sz="1100">
                          <a:latin typeface="Calibri" panose="020F0502020204030204" pitchFamily="34" charset="0"/>
                          <a:ea typeface="Nunito"/>
                          <a:cs typeface="Calibri" panose="020F0502020204030204" pitchFamily="34" charset="0"/>
                          <a:sym typeface="Nunito"/>
                        </a:rPr>
                        <a:t>Cabros, </a:t>
                      </a:r>
                      <a:r>
                        <a:rPr lang="es" sz="1100">
                          <a:highlight>
                            <a:srgbClr val="CDD2DF"/>
                          </a:highlight>
                          <a:latin typeface="Calibri" panose="020F0502020204030204" pitchFamily="34" charset="0"/>
                          <a:ea typeface="Nunito"/>
                          <a:cs typeface="Calibri" panose="020F0502020204030204" pitchFamily="34" charset="0"/>
                          <a:sym typeface="Nunito"/>
                        </a:rPr>
                        <a:t>¿quién puede</a:t>
                      </a:r>
                      <a:r>
                        <a:rPr lang="es" sz="1100">
                          <a:latin typeface="Calibri" panose="020F0502020204030204" pitchFamily="34" charset="0"/>
                          <a:ea typeface="Nunito"/>
                          <a:cs typeface="Calibri" panose="020F0502020204030204" pitchFamily="34" charset="0"/>
                          <a:sym typeface="Nunito"/>
                        </a:rPr>
                        <a:t> </a:t>
                      </a:r>
                      <a:r>
                        <a:rPr lang="es" sz="1100">
                          <a:highlight>
                            <a:srgbClr val="E6747E"/>
                          </a:highlight>
                          <a:latin typeface="Calibri" panose="020F0502020204030204" pitchFamily="34" charset="0"/>
                          <a:ea typeface="Nunito"/>
                          <a:cs typeface="Calibri" panose="020F0502020204030204" pitchFamily="34" charset="0"/>
                          <a:sym typeface="Nunito"/>
                        </a:rPr>
                        <a:t>ayudarme</a:t>
                      </a:r>
                      <a:r>
                        <a:rPr lang="es" sz="1100">
                          <a:latin typeface="Calibri" panose="020F0502020204030204" pitchFamily="34" charset="0"/>
                          <a:ea typeface="Nunito"/>
                          <a:cs typeface="Calibri" panose="020F0502020204030204" pitchFamily="34" charset="0"/>
                          <a:sym typeface="Nunito"/>
                        </a:rPr>
                        <a:t> con el resumen del libro?</a:t>
                      </a:r>
                      <a:endParaRPr sz="110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s" sz="1100" dirty="0">
                          <a:latin typeface="Calibri" panose="020F0502020204030204" pitchFamily="34" charset="0"/>
                          <a:ea typeface="Nunito"/>
                          <a:cs typeface="Calibri" panose="020F0502020204030204" pitchFamily="34" charset="0"/>
                          <a:sym typeface="Nunito"/>
                        </a:rPr>
                        <a:t>¿Alguien puede </a:t>
                      </a:r>
                      <a:r>
                        <a:rPr lang="es" sz="1100" dirty="0">
                          <a:highlight>
                            <a:srgbClr val="E6747E"/>
                          </a:highlight>
                          <a:latin typeface="Calibri" panose="020F0502020204030204" pitchFamily="34" charset="0"/>
                          <a:ea typeface="Nunito"/>
                          <a:cs typeface="Calibri" panose="020F0502020204030204" pitchFamily="34" charset="0"/>
                          <a:sym typeface="Nunito"/>
                        </a:rPr>
                        <a:t>ayudarme</a:t>
                      </a:r>
                      <a:r>
                        <a:rPr lang="es" sz="1100" dirty="0">
                          <a:latin typeface="Calibri" panose="020F0502020204030204" pitchFamily="34" charset="0"/>
                          <a:ea typeface="Nunito"/>
                          <a:cs typeface="Calibri" panose="020F0502020204030204" pitchFamily="34" charset="0"/>
                          <a:sym typeface="Nunito"/>
                        </a:rPr>
                        <a:t> con el trabajo de Química?</a:t>
                      </a:r>
                      <a:endParaRPr sz="1100" dirty="0">
                        <a:latin typeface="Calibri" panose="020F0502020204030204" pitchFamily="34" charset="0"/>
                        <a:ea typeface="Nunito"/>
                        <a:cs typeface="Calibri" panose="020F0502020204030204" pitchFamily="34" charset="0"/>
                        <a:sym typeface="Nunito"/>
                      </a:endParaRPr>
                    </a:p>
                  </a:txBody>
                  <a:tcPr marL="25400" marR="25400" marT="25400" marB="25400">
                    <a:lnL w="19050" cap="flat" cmpd="sng">
                      <a:solidFill>
                        <a:srgbClr val="60B698"/>
                      </a:solidFill>
                      <a:prstDash val="solid"/>
                      <a:round/>
                      <a:headEnd type="none" w="sm" len="sm"/>
                      <a:tailEnd type="none" w="sm" len="sm"/>
                    </a:lnL>
                    <a:lnR w="19050" cap="flat" cmpd="sng">
                      <a:solidFill>
                        <a:srgbClr val="60B698"/>
                      </a:solidFill>
                      <a:prstDash val="solid"/>
                      <a:round/>
                      <a:headEnd type="none" w="sm" len="sm"/>
                      <a:tailEnd type="none" w="sm" len="sm"/>
                    </a:lnR>
                    <a:lnT w="19050" cap="flat" cmpd="sng">
                      <a:solidFill>
                        <a:srgbClr val="60B698"/>
                      </a:solidFill>
                      <a:prstDash val="solid"/>
                      <a:round/>
                      <a:headEnd type="none" w="sm" len="sm"/>
                      <a:tailEnd type="none" w="sm" len="sm"/>
                    </a:lnT>
                    <a:lnB w="19050" cap="flat" cmpd="sng">
                      <a:solidFill>
                        <a:srgbClr val="60B698"/>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021961f18c_0_89"/>
          <p:cNvSpPr txBox="1"/>
          <p:nvPr/>
        </p:nvSpPr>
        <p:spPr>
          <a:xfrm>
            <a:off x="540550" y="526375"/>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2</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255" name="Google Shape;255;g2021961f18c_0_89"/>
              <p:cNvSpPr txBox="1"/>
              <p:nvPr/>
            </p:nvSpPr>
            <p:spPr>
              <a:xfrm>
                <a:off x="623025" y="1225100"/>
                <a:ext cx="7947900" cy="3609932"/>
              </a:xfrm>
              <a:prstGeom prst="rect">
                <a:avLst/>
              </a:prstGeom>
              <a:solidFill>
                <a:srgbClr val="F3F3F3"/>
              </a:solidFill>
              <a:ln>
                <a:noFill/>
              </a:ln>
            </p:spPr>
            <p:txBody>
              <a:bodyPr spcFirstLastPara="1" wrap="square" lIns="68575" tIns="34275" rIns="68575" bIns="34275" anchor="t" anchorCtr="0">
                <a:spAutoFit/>
              </a:bodyPr>
              <a:lstStyle/>
              <a:p>
                <a:pPr marL="0" marR="0" lvl="0" indent="0" rtl="0">
                  <a:lnSpc>
                    <a:spcPct val="100000"/>
                  </a:lnSpc>
                  <a:spcBef>
                    <a:spcPts val="0"/>
                  </a:spcBef>
                  <a:spcAft>
                    <a:spcPts val="0"/>
                  </a:spcAft>
                  <a:buClr>
                    <a:srgbClr val="000000"/>
                  </a:buClr>
                  <a:buSzPts val="1800"/>
                  <a:buFont typeface="Arial"/>
                  <a:buNone/>
                </a:pPr>
                <a:r>
                  <a:rPr lang="es-MX" sz="1800" dirty="0">
                    <a:solidFill>
                      <a:schemeClr val="dk1"/>
                    </a:solidFill>
                    <a:latin typeface="Calibri"/>
                    <a:ea typeface="Calibri"/>
                    <a:cs typeface="Calibri"/>
                    <a:sym typeface="Calibri"/>
                  </a:rPr>
                  <a:t>2.    A partir de los mensajes de texto entregados, considere las 6 posibles palabras    A que aparecen inmediatamente después de la frase B = "¿Quién puede", y para cada palabra A, calcule la probabilidad condicional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𝑃</m:t>
                    </m:r>
                    <m:r>
                      <a:rPr lang="es-MX" sz="1800" i="1" dirty="0" smtClean="0">
                        <a:solidFill>
                          <a:schemeClr val="dk1"/>
                        </a:solidFill>
                        <a:latin typeface="Cambria Math" panose="02040503050406030204" pitchFamily="18" charset="0"/>
                        <a:ea typeface="Calibri"/>
                        <a:cs typeface="Calibri"/>
                        <a:sym typeface="Calibri"/>
                      </a:rPr>
                      <m:t>(</m:t>
                    </m:r>
                    <m:r>
                      <a:rPr lang="es-MX" sz="1800" i="1" dirty="0" smtClean="0">
                        <a:solidFill>
                          <a:schemeClr val="dk1"/>
                        </a:solidFill>
                        <a:latin typeface="Cambria Math" panose="02040503050406030204" pitchFamily="18" charset="0"/>
                        <a:ea typeface="Calibri"/>
                        <a:cs typeface="Calibri"/>
                        <a:sym typeface="Calibri"/>
                      </a:rPr>
                      <m:t>𝐴</m:t>
                    </m:r>
                    <m:r>
                      <a:rPr lang="es-MX" sz="1800" i="1" dirty="0" smtClean="0">
                        <a:solidFill>
                          <a:schemeClr val="dk1"/>
                        </a:solidFill>
                        <a:latin typeface="Cambria Math" panose="02040503050406030204" pitchFamily="18" charset="0"/>
                        <a:ea typeface="Calibri"/>
                        <a:cs typeface="Calibri"/>
                        <a:sym typeface="Calibri"/>
                      </a:rPr>
                      <m:t> | </m:t>
                    </m:r>
                    <m:r>
                      <a:rPr lang="es-MX" sz="1800" i="1" dirty="0" smtClean="0">
                        <a:solidFill>
                          <a:schemeClr val="dk1"/>
                        </a:solidFill>
                        <a:latin typeface="Cambria Math" panose="02040503050406030204" pitchFamily="18" charset="0"/>
                        <a:ea typeface="Calibri"/>
                        <a:cs typeface="Calibri"/>
                        <a:sym typeface="Calibri"/>
                      </a:rPr>
                      <m:t>𝐵</m:t>
                    </m:r>
                    <m:r>
                      <a:rPr lang="es-MX" sz="1800" i="1" dirty="0" smtClean="0">
                        <a:solidFill>
                          <a:schemeClr val="dk1"/>
                        </a:solidFill>
                        <a:latin typeface="Cambria Math" panose="02040503050406030204" pitchFamily="18" charset="0"/>
                        <a:ea typeface="Calibri"/>
                        <a:cs typeface="Calibri"/>
                        <a:sym typeface="Calibri"/>
                      </a:rPr>
                      <m:t>).</m:t>
                    </m:r>
                  </m:oMath>
                </a14:m>
                <a:endParaRPr lang="es-MX"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lang="es-MX" sz="1800"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14:m>
                  <m:oMathPara xmlns:m="http://schemas.openxmlformats.org/officeDocument/2006/math">
                    <m:oMathParaPr>
                      <m:jc m:val="center"/>
                    </m:oMathParaPr>
                    <m:oMath xmlns:m="http://schemas.openxmlformats.org/officeDocument/2006/math">
                      <m:r>
                        <a:rPr lang="es-MX" b="0" i="1" smtClean="0">
                          <a:solidFill>
                            <a:schemeClr val="dk1"/>
                          </a:solidFill>
                          <a:latin typeface="Cambria Math" panose="02040503050406030204" pitchFamily="18" charset="0"/>
                          <a:ea typeface="Calibri"/>
                          <a:cs typeface="Calibri"/>
                          <a:sym typeface="Calibri"/>
                        </a:rPr>
                        <m:t>   </m:t>
                      </m:r>
                      <m:r>
                        <a:rPr lang="es-MX" b="0" i="1" smtClean="0">
                          <a:solidFill>
                            <a:schemeClr val="dk1"/>
                          </a:solidFill>
                          <a:latin typeface="Cambria Math" panose="02040503050406030204" pitchFamily="18" charset="0"/>
                          <a:ea typeface="Calibri"/>
                          <a:cs typeface="Calibri"/>
                          <a:sym typeface="Calibri"/>
                        </a:rPr>
                        <m:t>𝑃</m:t>
                      </m:r>
                      <m:d>
                        <m:dPr>
                          <m:ctrlPr>
                            <a:rPr lang="es-MX" b="0" i="1" smtClean="0">
                              <a:solidFill>
                                <a:schemeClr val="dk1"/>
                              </a:solidFill>
                              <a:latin typeface="Cambria Math" panose="02040503050406030204" pitchFamily="18" charset="0"/>
                              <a:ea typeface="Calibri"/>
                              <a:cs typeface="Calibri"/>
                              <a:sym typeface="Calibri"/>
                            </a:rPr>
                          </m:ctrlPr>
                        </m:dPr>
                        <m:e>
                          <m:r>
                            <a:rPr lang="es-MX" b="0" i="1" smtClean="0">
                              <a:solidFill>
                                <a:schemeClr val="dk1"/>
                              </a:solidFill>
                              <a:latin typeface="Cambria Math" panose="02040503050406030204" pitchFamily="18" charset="0"/>
                              <a:ea typeface="Calibri"/>
                              <a:cs typeface="Calibri"/>
                              <a:sym typeface="Calibri"/>
                            </a:rPr>
                            <m:t>𝑒𝑛𝑣𝑖𝑎𝑟𝑚𝑒</m:t>
                          </m:r>
                        </m:e>
                        <m:e>
                          <m:r>
                            <a:rPr lang="es-MX" b="0" i="1" smtClean="0">
                              <a:solidFill>
                                <a:schemeClr val="dk1"/>
                              </a:solidFill>
                              <a:latin typeface="Cambria Math" panose="02040503050406030204" pitchFamily="18" charset="0"/>
                              <a:ea typeface="Calibri"/>
                              <a:cs typeface="Calibri"/>
                              <a:sym typeface="Calibri"/>
                            </a:rPr>
                            <m:t>¿</m:t>
                          </m:r>
                          <m:r>
                            <a:rPr lang="es-MX" b="0" i="1" smtClean="0">
                              <a:solidFill>
                                <a:schemeClr val="dk1"/>
                              </a:solidFill>
                              <a:latin typeface="Cambria Math" panose="02040503050406030204" pitchFamily="18" charset="0"/>
                              <a:ea typeface="Calibri"/>
                              <a:cs typeface="Calibri"/>
                              <a:sym typeface="Calibri"/>
                            </a:rPr>
                            <m:t>𝑄𝑢𝑖</m:t>
                          </m:r>
                          <m:r>
                            <a:rPr lang="es-MX" b="0" i="1" smtClean="0">
                              <a:solidFill>
                                <a:schemeClr val="dk1"/>
                              </a:solidFill>
                              <a:latin typeface="Cambria Math" panose="02040503050406030204" pitchFamily="18" charset="0"/>
                              <a:ea typeface="Calibri"/>
                              <a:cs typeface="Calibri"/>
                              <a:sym typeface="Calibri"/>
                            </a:rPr>
                            <m:t>é</m:t>
                          </m:r>
                          <m:r>
                            <a:rPr lang="es-MX" b="0" i="1" smtClean="0">
                              <a:solidFill>
                                <a:schemeClr val="dk1"/>
                              </a:solidFill>
                              <a:latin typeface="Cambria Math" panose="02040503050406030204" pitchFamily="18" charset="0"/>
                              <a:ea typeface="Calibri"/>
                              <a:cs typeface="Calibri"/>
                              <a:sym typeface="Calibri"/>
                            </a:rPr>
                            <m:t>𝑛</m:t>
                          </m:r>
                          <m:r>
                            <a:rPr lang="es-MX" b="0" i="1" smtClean="0">
                              <a:solidFill>
                                <a:schemeClr val="dk1"/>
                              </a:solidFill>
                              <a:latin typeface="Cambria Math" panose="02040503050406030204" pitchFamily="18" charset="0"/>
                              <a:ea typeface="Calibri"/>
                              <a:cs typeface="Calibri"/>
                              <a:sym typeface="Calibri"/>
                            </a:rPr>
                            <m:t> </m:t>
                          </m:r>
                          <m:r>
                            <a:rPr lang="es-MX" b="0" i="1" smtClean="0">
                              <a:solidFill>
                                <a:schemeClr val="dk1"/>
                              </a:solidFill>
                              <a:latin typeface="Cambria Math" panose="02040503050406030204" pitchFamily="18" charset="0"/>
                              <a:ea typeface="Calibri"/>
                              <a:cs typeface="Calibri"/>
                              <a:sym typeface="Calibri"/>
                            </a:rPr>
                            <m:t>𝑝𝑢𝑒𝑑𝑒</m:t>
                          </m:r>
                        </m:e>
                      </m:d>
                      <m:r>
                        <a:rPr lang="es-MX" b="0" i="1" smtClean="0">
                          <a:solidFill>
                            <a:schemeClr val="dk1"/>
                          </a:solidFill>
                          <a:latin typeface="Cambria Math" panose="02040503050406030204" pitchFamily="18" charset="0"/>
                          <a:ea typeface="Calibri"/>
                          <a:cs typeface="Calibri"/>
                          <a:sym typeface="Calibri"/>
                        </a:rPr>
                        <m:t>=</m:t>
                      </m:r>
                      <m:f>
                        <m:fPr>
                          <m:ctrlPr>
                            <a:rPr lang="es-MX" b="0" i="1" smtClean="0">
                              <a:solidFill>
                                <a:schemeClr val="dk1"/>
                              </a:solidFill>
                              <a:latin typeface="Cambria Math" panose="02040503050406030204" pitchFamily="18" charset="0"/>
                              <a:ea typeface="Calibri"/>
                              <a:cs typeface="Calibri"/>
                              <a:sym typeface="Calibri"/>
                            </a:rPr>
                          </m:ctrlPr>
                        </m:fPr>
                        <m:num>
                          <m:r>
                            <a:rPr lang="es-MX" b="0" i="1" smtClean="0">
                              <a:solidFill>
                                <a:schemeClr val="dk1"/>
                              </a:solidFill>
                              <a:latin typeface="Cambria Math" panose="02040503050406030204" pitchFamily="18" charset="0"/>
                              <a:ea typeface="Calibri"/>
                              <a:cs typeface="Calibri"/>
                              <a:sym typeface="Calibri"/>
                            </a:rPr>
                            <m:t>3</m:t>
                          </m:r>
                        </m:num>
                        <m:den>
                          <m:r>
                            <a:rPr lang="es-MX" b="0" i="1" smtClean="0">
                              <a:solidFill>
                                <a:schemeClr val="dk1"/>
                              </a:solidFill>
                              <a:latin typeface="Cambria Math" panose="02040503050406030204" pitchFamily="18" charset="0"/>
                              <a:ea typeface="Calibri"/>
                              <a:cs typeface="Calibri"/>
                              <a:sym typeface="Calibri"/>
                            </a:rPr>
                            <m:t>16</m:t>
                          </m:r>
                        </m:den>
                      </m:f>
                      <m:r>
                        <a:rPr lang="es-MX" b="0" i="1" smtClean="0">
                          <a:solidFill>
                            <a:schemeClr val="dk1"/>
                          </a:solidFill>
                          <a:latin typeface="Cambria Math" panose="02040503050406030204" pitchFamily="18" charset="0"/>
                          <a:ea typeface="Calibri"/>
                          <a:cs typeface="Calibri"/>
                          <a:sym typeface="Calibri"/>
                        </a:rPr>
                        <m:t>=0,1875=18,75%</m:t>
                      </m:r>
                      <m:r>
                        <a:rPr lang="es-MX" b="0" i="0" smtClean="0">
                          <a:solidFill>
                            <a:schemeClr val="dk1"/>
                          </a:solidFill>
                          <a:latin typeface="Cambria Math" panose="02040503050406030204" pitchFamily="18" charset="0"/>
                          <a:ea typeface="Calibri"/>
                          <a:cs typeface="Calibri"/>
                          <a:sym typeface="Calibri"/>
                        </a:rPr>
                        <m:t> </m:t>
                      </m:r>
                    </m:oMath>
                  </m:oMathPara>
                </a14:m>
                <a:endParaRPr lang="es-MX" b="0" i="0" dirty="0">
                  <a:solidFill>
                    <a:schemeClr val="dk1"/>
                  </a:solidFill>
                  <a:latin typeface="Cambria Math" panose="02040503050406030204" pitchFamily="18" charset="0"/>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14:m>
                  <m:oMathPara xmlns:m="http://schemas.openxmlformats.org/officeDocument/2006/math">
                    <m:oMathParaPr>
                      <m:jc m:val="center"/>
                    </m:oMathParaPr>
                    <m:oMath xmlns:m="http://schemas.openxmlformats.org/officeDocument/2006/math">
                      <m:r>
                        <a:rPr lang="es-MX" i="1">
                          <a:solidFill>
                            <a:schemeClr val="dk1"/>
                          </a:solidFill>
                          <a:latin typeface="Cambria Math" panose="02040503050406030204" pitchFamily="18" charset="0"/>
                          <a:ea typeface="Calibri"/>
                          <a:cs typeface="Calibri"/>
                          <a:sym typeface="Calibri"/>
                        </a:rPr>
                        <m:t>𝑃</m:t>
                      </m:r>
                      <m:d>
                        <m:dPr>
                          <m:ctrlPr>
                            <a:rPr lang="es-MX" i="1">
                              <a:solidFill>
                                <a:schemeClr val="dk1"/>
                              </a:solidFill>
                              <a:latin typeface="Cambria Math" panose="02040503050406030204" pitchFamily="18" charset="0"/>
                              <a:ea typeface="Calibri"/>
                              <a:cs typeface="Calibri"/>
                              <a:sym typeface="Calibri"/>
                            </a:rPr>
                          </m:ctrlPr>
                        </m:dPr>
                        <m:e>
                          <m:r>
                            <a:rPr lang="es-MX" b="0" i="1" smtClean="0">
                              <a:solidFill>
                                <a:schemeClr val="dk1"/>
                              </a:solidFill>
                              <a:latin typeface="Cambria Math" panose="02040503050406030204" pitchFamily="18" charset="0"/>
                              <a:ea typeface="Calibri"/>
                              <a:cs typeface="Calibri"/>
                              <a:sym typeface="Calibri"/>
                            </a:rPr>
                            <m:t>𝑑𝑒𝑐𝑖𝑟𝑚𝑒</m:t>
                          </m:r>
                        </m:e>
                        <m:e>
                          <m:r>
                            <a:rPr lang="es-MX" i="1">
                              <a:solidFill>
                                <a:schemeClr val="dk1"/>
                              </a:solidFill>
                              <a:latin typeface="Cambria Math" panose="02040503050406030204" pitchFamily="18" charset="0"/>
                              <a:ea typeface="Calibri"/>
                              <a:cs typeface="Calibri"/>
                              <a:sym typeface="Calibri"/>
                            </a:rPr>
                            <m:t>¿</m:t>
                          </m:r>
                          <m:r>
                            <a:rPr lang="es-MX" i="1">
                              <a:solidFill>
                                <a:schemeClr val="dk1"/>
                              </a:solidFill>
                              <a:latin typeface="Cambria Math" panose="02040503050406030204" pitchFamily="18" charset="0"/>
                              <a:ea typeface="Calibri"/>
                              <a:cs typeface="Calibri"/>
                              <a:sym typeface="Calibri"/>
                            </a:rPr>
                            <m:t>𝑄𝑢𝑖</m:t>
                          </m:r>
                          <m:r>
                            <a:rPr lang="es-MX" i="1">
                              <a:solidFill>
                                <a:schemeClr val="dk1"/>
                              </a:solidFill>
                              <a:latin typeface="Cambria Math" panose="02040503050406030204" pitchFamily="18" charset="0"/>
                              <a:ea typeface="Calibri"/>
                              <a:cs typeface="Calibri"/>
                              <a:sym typeface="Calibri"/>
                            </a:rPr>
                            <m:t>é</m:t>
                          </m:r>
                          <m:r>
                            <a:rPr lang="es-MX" i="1">
                              <a:solidFill>
                                <a:schemeClr val="dk1"/>
                              </a:solidFill>
                              <a:latin typeface="Cambria Math" panose="02040503050406030204" pitchFamily="18" charset="0"/>
                              <a:ea typeface="Calibri"/>
                              <a:cs typeface="Calibri"/>
                              <a:sym typeface="Calibri"/>
                            </a:rPr>
                            <m:t>𝑛</m:t>
                          </m:r>
                          <m:r>
                            <a:rPr lang="es-MX" i="1">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𝑝𝑢𝑒𝑑𝑒</m:t>
                          </m:r>
                        </m:e>
                      </m:d>
                      <m:r>
                        <a:rPr lang="es-MX" i="1">
                          <a:solidFill>
                            <a:schemeClr val="dk1"/>
                          </a:solidFill>
                          <a:latin typeface="Cambria Math" panose="02040503050406030204" pitchFamily="18" charset="0"/>
                          <a:ea typeface="Calibri"/>
                          <a:cs typeface="Calibri"/>
                          <a:sym typeface="Calibri"/>
                        </a:rPr>
                        <m:t>=</m:t>
                      </m:r>
                      <m:f>
                        <m:fPr>
                          <m:ctrlPr>
                            <a:rPr lang="es-MX" i="1">
                              <a:solidFill>
                                <a:schemeClr val="dk1"/>
                              </a:solidFill>
                              <a:latin typeface="Cambria Math" panose="02040503050406030204" pitchFamily="18" charset="0"/>
                              <a:ea typeface="Calibri"/>
                              <a:cs typeface="Calibri"/>
                              <a:sym typeface="Calibri"/>
                            </a:rPr>
                          </m:ctrlPr>
                        </m:fPr>
                        <m:num>
                          <m:r>
                            <a:rPr lang="es-MX" i="1">
                              <a:solidFill>
                                <a:schemeClr val="dk1"/>
                              </a:solidFill>
                              <a:latin typeface="Cambria Math" panose="02040503050406030204" pitchFamily="18" charset="0"/>
                              <a:ea typeface="Calibri"/>
                              <a:cs typeface="Calibri"/>
                              <a:sym typeface="Calibri"/>
                            </a:rPr>
                            <m:t>3</m:t>
                          </m:r>
                        </m:num>
                        <m:den>
                          <m:r>
                            <a:rPr lang="es-MX" i="1">
                              <a:solidFill>
                                <a:schemeClr val="dk1"/>
                              </a:solidFill>
                              <a:latin typeface="Cambria Math" panose="02040503050406030204" pitchFamily="18" charset="0"/>
                              <a:ea typeface="Calibri"/>
                              <a:cs typeface="Calibri"/>
                              <a:sym typeface="Calibri"/>
                            </a:rPr>
                            <m:t>16</m:t>
                          </m:r>
                        </m:den>
                      </m:f>
                      <m:r>
                        <a:rPr lang="es-MX" i="1">
                          <a:solidFill>
                            <a:schemeClr val="dk1"/>
                          </a:solidFill>
                          <a:latin typeface="Cambria Math" panose="02040503050406030204" pitchFamily="18" charset="0"/>
                          <a:ea typeface="Calibri"/>
                          <a:cs typeface="Calibri"/>
                          <a:sym typeface="Calibri"/>
                        </a:rPr>
                        <m:t>=0,1875=18,75%</m:t>
                      </m:r>
                    </m:oMath>
                  </m:oMathPara>
                </a14:m>
                <a:endParaRPr lang="es-MX" dirty="0">
                  <a:solidFill>
                    <a:schemeClr val="dk1"/>
                  </a:solidFill>
                  <a:latin typeface="Calibri"/>
                  <a:ea typeface="Calibri"/>
                  <a:cs typeface="Calibri"/>
                  <a:sym typeface="Calibri"/>
                </a:endParaRPr>
              </a:p>
              <a:p>
                <a:pPr>
                  <a:buSzPts val="1800"/>
                </a:pPr>
                <a14:m>
                  <m:oMathPara xmlns:m="http://schemas.openxmlformats.org/officeDocument/2006/math">
                    <m:oMathParaPr>
                      <m:jc m:val="center"/>
                    </m:oMathParaPr>
                    <m:oMath xmlns:m="http://schemas.openxmlformats.org/officeDocument/2006/math">
                      <m:r>
                        <a:rPr lang="es-MX" i="1">
                          <a:solidFill>
                            <a:schemeClr val="dk1"/>
                          </a:solidFill>
                          <a:latin typeface="Cambria Math" panose="02040503050406030204" pitchFamily="18" charset="0"/>
                          <a:ea typeface="Calibri"/>
                          <a:cs typeface="Calibri"/>
                          <a:sym typeface="Calibri"/>
                        </a:rPr>
                        <m:t>𝑃</m:t>
                      </m:r>
                      <m:d>
                        <m:dPr>
                          <m:ctrlPr>
                            <a:rPr lang="es-MX" i="1">
                              <a:solidFill>
                                <a:schemeClr val="dk1"/>
                              </a:solidFill>
                              <a:latin typeface="Cambria Math" panose="02040503050406030204" pitchFamily="18" charset="0"/>
                              <a:ea typeface="Calibri"/>
                              <a:cs typeface="Calibri"/>
                              <a:sym typeface="Calibri"/>
                            </a:rPr>
                          </m:ctrlPr>
                        </m:dPr>
                        <m:e>
                          <m:r>
                            <a:rPr lang="es-MX" b="0" i="1" smtClean="0">
                              <a:solidFill>
                                <a:schemeClr val="dk1"/>
                              </a:solidFill>
                              <a:latin typeface="Cambria Math" panose="02040503050406030204" pitchFamily="18" charset="0"/>
                              <a:ea typeface="Calibri"/>
                              <a:cs typeface="Calibri"/>
                              <a:sym typeface="Calibri"/>
                            </a:rPr>
                            <m:t>𝑝𝑟𝑒𝑠𝑡𝑎𝑟𝑚𝑒</m:t>
                          </m:r>
                        </m:e>
                        <m:e>
                          <m:r>
                            <a:rPr lang="es-MX" i="1">
                              <a:solidFill>
                                <a:schemeClr val="dk1"/>
                              </a:solidFill>
                              <a:latin typeface="Cambria Math" panose="02040503050406030204" pitchFamily="18" charset="0"/>
                              <a:ea typeface="Calibri"/>
                              <a:cs typeface="Calibri"/>
                              <a:sym typeface="Calibri"/>
                            </a:rPr>
                            <m:t>¿</m:t>
                          </m:r>
                          <m:r>
                            <a:rPr lang="es-MX" i="1">
                              <a:solidFill>
                                <a:schemeClr val="dk1"/>
                              </a:solidFill>
                              <a:latin typeface="Cambria Math" panose="02040503050406030204" pitchFamily="18" charset="0"/>
                              <a:ea typeface="Calibri"/>
                              <a:cs typeface="Calibri"/>
                              <a:sym typeface="Calibri"/>
                            </a:rPr>
                            <m:t>𝑄𝑢𝑖</m:t>
                          </m:r>
                          <m:r>
                            <a:rPr lang="es-MX" i="1">
                              <a:solidFill>
                                <a:schemeClr val="dk1"/>
                              </a:solidFill>
                              <a:latin typeface="Cambria Math" panose="02040503050406030204" pitchFamily="18" charset="0"/>
                              <a:ea typeface="Calibri"/>
                              <a:cs typeface="Calibri"/>
                              <a:sym typeface="Calibri"/>
                            </a:rPr>
                            <m:t>é</m:t>
                          </m:r>
                          <m:r>
                            <a:rPr lang="es-MX" i="1">
                              <a:solidFill>
                                <a:schemeClr val="dk1"/>
                              </a:solidFill>
                              <a:latin typeface="Cambria Math" panose="02040503050406030204" pitchFamily="18" charset="0"/>
                              <a:ea typeface="Calibri"/>
                              <a:cs typeface="Calibri"/>
                              <a:sym typeface="Calibri"/>
                            </a:rPr>
                            <m:t>𝑛</m:t>
                          </m:r>
                          <m:r>
                            <a:rPr lang="es-MX" i="1">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𝑝𝑢𝑒𝑑𝑒</m:t>
                          </m:r>
                        </m:e>
                      </m:d>
                      <m:r>
                        <a:rPr lang="es-MX" i="1">
                          <a:solidFill>
                            <a:schemeClr val="dk1"/>
                          </a:solidFill>
                          <a:latin typeface="Cambria Math" panose="02040503050406030204" pitchFamily="18" charset="0"/>
                          <a:ea typeface="Calibri"/>
                          <a:cs typeface="Calibri"/>
                          <a:sym typeface="Calibri"/>
                        </a:rPr>
                        <m:t>=</m:t>
                      </m:r>
                      <m:f>
                        <m:fPr>
                          <m:ctrlPr>
                            <a:rPr lang="es-MX" i="1">
                              <a:solidFill>
                                <a:schemeClr val="dk1"/>
                              </a:solidFill>
                              <a:latin typeface="Cambria Math" panose="02040503050406030204" pitchFamily="18" charset="0"/>
                              <a:ea typeface="Calibri"/>
                              <a:cs typeface="Calibri"/>
                              <a:sym typeface="Calibri"/>
                            </a:rPr>
                          </m:ctrlPr>
                        </m:fPr>
                        <m:num>
                          <m:r>
                            <a:rPr lang="es-MX" b="0" i="1" smtClean="0">
                              <a:solidFill>
                                <a:schemeClr val="dk1"/>
                              </a:solidFill>
                              <a:latin typeface="Cambria Math" panose="02040503050406030204" pitchFamily="18" charset="0"/>
                              <a:ea typeface="Calibri"/>
                              <a:cs typeface="Calibri"/>
                              <a:sym typeface="Calibri"/>
                            </a:rPr>
                            <m:t>2</m:t>
                          </m:r>
                        </m:num>
                        <m:den>
                          <m:r>
                            <a:rPr lang="es-MX" i="1">
                              <a:solidFill>
                                <a:schemeClr val="dk1"/>
                              </a:solidFill>
                              <a:latin typeface="Cambria Math" panose="02040503050406030204" pitchFamily="18" charset="0"/>
                              <a:ea typeface="Calibri"/>
                              <a:cs typeface="Calibri"/>
                              <a:sym typeface="Calibri"/>
                            </a:rPr>
                            <m:t>16</m:t>
                          </m:r>
                        </m:den>
                      </m:f>
                      <m:r>
                        <a:rPr lang="es-MX" i="1">
                          <a:solidFill>
                            <a:schemeClr val="dk1"/>
                          </a:solidFill>
                          <a:latin typeface="Cambria Math" panose="02040503050406030204" pitchFamily="18" charset="0"/>
                          <a:ea typeface="Calibri"/>
                          <a:cs typeface="Calibri"/>
                          <a:sym typeface="Calibri"/>
                        </a:rPr>
                        <m:t>=0,1</m:t>
                      </m:r>
                      <m:r>
                        <a:rPr lang="es-MX" b="0" i="1" smtClean="0">
                          <a:solidFill>
                            <a:schemeClr val="dk1"/>
                          </a:solidFill>
                          <a:latin typeface="Cambria Math" panose="02040503050406030204" pitchFamily="18" charset="0"/>
                          <a:ea typeface="Calibri"/>
                          <a:cs typeface="Calibri"/>
                          <a:sym typeface="Calibri"/>
                        </a:rPr>
                        <m:t>2</m:t>
                      </m:r>
                      <m:r>
                        <a:rPr lang="es-MX" i="1">
                          <a:solidFill>
                            <a:schemeClr val="dk1"/>
                          </a:solidFill>
                          <a:latin typeface="Cambria Math" panose="02040503050406030204" pitchFamily="18" charset="0"/>
                          <a:ea typeface="Calibri"/>
                          <a:cs typeface="Calibri"/>
                          <a:sym typeface="Calibri"/>
                        </a:rPr>
                        <m:t>5=1</m:t>
                      </m:r>
                      <m:r>
                        <a:rPr lang="es-MX" b="0" i="1" smtClean="0">
                          <a:solidFill>
                            <a:schemeClr val="dk1"/>
                          </a:solidFill>
                          <a:latin typeface="Cambria Math" panose="02040503050406030204" pitchFamily="18" charset="0"/>
                          <a:ea typeface="Calibri"/>
                          <a:cs typeface="Calibri"/>
                          <a:sym typeface="Calibri"/>
                        </a:rPr>
                        <m:t>2</m:t>
                      </m:r>
                      <m:r>
                        <a:rPr lang="es-MX" i="1">
                          <a:solidFill>
                            <a:schemeClr val="dk1"/>
                          </a:solidFill>
                          <a:latin typeface="Cambria Math" panose="02040503050406030204" pitchFamily="18" charset="0"/>
                          <a:ea typeface="Calibri"/>
                          <a:cs typeface="Calibri"/>
                          <a:sym typeface="Calibri"/>
                        </a:rPr>
                        <m:t>,5%</m:t>
                      </m:r>
                    </m:oMath>
                  </m:oMathPara>
                </a14:m>
                <a:endParaRPr lang="es-MX" dirty="0">
                  <a:solidFill>
                    <a:schemeClr val="dk1"/>
                  </a:solidFill>
                  <a:latin typeface="Calibri"/>
                  <a:ea typeface="Calibri"/>
                  <a:cs typeface="Calibri"/>
                  <a:sym typeface="Calibri"/>
                </a:endParaRPr>
              </a:p>
              <a:p>
                <a:pPr>
                  <a:buSzPts val="1800"/>
                </a:pPr>
                <a14:m>
                  <m:oMathPara xmlns:m="http://schemas.openxmlformats.org/officeDocument/2006/math">
                    <m:oMathParaPr>
                      <m:jc m:val="center"/>
                    </m:oMathParaPr>
                    <m:oMath xmlns:m="http://schemas.openxmlformats.org/officeDocument/2006/math">
                      <m:r>
                        <a:rPr lang="es-MX" b="0" i="1" smtClean="0">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𝑃</m:t>
                      </m:r>
                      <m:d>
                        <m:dPr>
                          <m:ctrlPr>
                            <a:rPr lang="es-MX" i="1">
                              <a:solidFill>
                                <a:schemeClr val="dk1"/>
                              </a:solidFill>
                              <a:latin typeface="Cambria Math" panose="02040503050406030204" pitchFamily="18" charset="0"/>
                              <a:ea typeface="Calibri"/>
                              <a:cs typeface="Calibri"/>
                              <a:sym typeface="Calibri"/>
                            </a:rPr>
                          </m:ctrlPr>
                        </m:dPr>
                        <m:e>
                          <m:r>
                            <a:rPr lang="es-MX" b="0" i="1" smtClean="0">
                              <a:solidFill>
                                <a:schemeClr val="dk1"/>
                              </a:solidFill>
                              <a:latin typeface="Cambria Math" panose="02040503050406030204" pitchFamily="18" charset="0"/>
                              <a:ea typeface="Calibri"/>
                              <a:cs typeface="Calibri"/>
                              <a:sym typeface="Calibri"/>
                            </a:rPr>
                            <m:t>𝑎𝑦𝑢𝑑𝑎𝑟𝑚𝑒</m:t>
                          </m:r>
                        </m:e>
                        <m:e>
                          <m:r>
                            <a:rPr lang="es-MX" i="1">
                              <a:solidFill>
                                <a:schemeClr val="dk1"/>
                              </a:solidFill>
                              <a:latin typeface="Cambria Math" panose="02040503050406030204" pitchFamily="18" charset="0"/>
                              <a:ea typeface="Calibri"/>
                              <a:cs typeface="Calibri"/>
                              <a:sym typeface="Calibri"/>
                            </a:rPr>
                            <m:t>¿</m:t>
                          </m:r>
                          <m:r>
                            <a:rPr lang="es-MX" i="1">
                              <a:solidFill>
                                <a:schemeClr val="dk1"/>
                              </a:solidFill>
                              <a:latin typeface="Cambria Math" panose="02040503050406030204" pitchFamily="18" charset="0"/>
                              <a:ea typeface="Calibri"/>
                              <a:cs typeface="Calibri"/>
                              <a:sym typeface="Calibri"/>
                            </a:rPr>
                            <m:t>𝑄𝑢𝑖</m:t>
                          </m:r>
                          <m:r>
                            <a:rPr lang="es-MX" i="1">
                              <a:solidFill>
                                <a:schemeClr val="dk1"/>
                              </a:solidFill>
                              <a:latin typeface="Cambria Math" panose="02040503050406030204" pitchFamily="18" charset="0"/>
                              <a:ea typeface="Calibri"/>
                              <a:cs typeface="Calibri"/>
                              <a:sym typeface="Calibri"/>
                            </a:rPr>
                            <m:t>é</m:t>
                          </m:r>
                          <m:r>
                            <a:rPr lang="es-MX" i="1">
                              <a:solidFill>
                                <a:schemeClr val="dk1"/>
                              </a:solidFill>
                              <a:latin typeface="Cambria Math" panose="02040503050406030204" pitchFamily="18" charset="0"/>
                              <a:ea typeface="Calibri"/>
                              <a:cs typeface="Calibri"/>
                              <a:sym typeface="Calibri"/>
                            </a:rPr>
                            <m:t>𝑛</m:t>
                          </m:r>
                          <m:r>
                            <a:rPr lang="es-MX" i="1">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𝑝𝑢𝑒𝑑𝑒</m:t>
                          </m:r>
                        </m:e>
                      </m:d>
                      <m:r>
                        <a:rPr lang="es-MX" i="1">
                          <a:solidFill>
                            <a:schemeClr val="dk1"/>
                          </a:solidFill>
                          <a:latin typeface="Cambria Math" panose="02040503050406030204" pitchFamily="18" charset="0"/>
                          <a:ea typeface="Calibri"/>
                          <a:cs typeface="Calibri"/>
                          <a:sym typeface="Calibri"/>
                        </a:rPr>
                        <m:t>=</m:t>
                      </m:r>
                      <m:f>
                        <m:fPr>
                          <m:ctrlPr>
                            <a:rPr lang="es-MX" i="1">
                              <a:solidFill>
                                <a:schemeClr val="dk1"/>
                              </a:solidFill>
                              <a:latin typeface="Cambria Math" panose="02040503050406030204" pitchFamily="18" charset="0"/>
                              <a:ea typeface="Calibri"/>
                              <a:cs typeface="Calibri"/>
                              <a:sym typeface="Calibri"/>
                            </a:rPr>
                          </m:ctrlPr>
                        </m:fPr>
                        <m:num>
                          <m:r>
                            <a:rPr lang="es-MX" b="0" i="1" smtClean="0">
                              <a:solidFill>
                                <a:schemeClr val="dk1"/>
                              </a:solidFill>
                              <a:latin typeface="Cambria Math" panose="02040503050406030204" pitchFamily="18" charset="0"/>
                              <a:ea typeface="Calibri"/>
                              <a:cs typeface="Calibri"/>
                              <a:sym typeface="Calibri"/>
                            </a:rPr>
                            <m:t>5</m:t>
                          </m:r>
                        </m:num>
                        <m:den>
                          <m:r>
                            <a:rPr lang="es-MX" i="1">
                              <a:solidFill>
                                <a:schemeClr val="dk1"/>
                              </a:solidFill>
                              <a:latin typeface="Cambria Math" panose="02040503050406030204" pitchFamily="18" charset="0"/>
                              <a:ea typeface="Calibri"/>
                              <a:cs typeface="Calibri"/>
                              <a:sym typeface="Calibri"/>
                            </a:rPr>
                            <m:t>16</m:t>
                          </m:r>
                        </m:den>
                      </m:f>
                      <m:r>
                        <a:rPr lang="es-MX" i="1">
                          <a:solidFill>
                            <a:schemeClr val="dk1"/>
                          </a:solidFill>
                          <a:latin typeface="Cambria Math" panose="02040503050406030204" pitchFamily="18" charset="0"/>
                          <a:ea typeface="Calibri"/>
                          <a:cs typeface="Calibri"/>
                          <a:sym typeface="Calibri"/>
                        </a:rPr>
                        <m:t>=0,</m:t>
                      </m:r>
                      <m:r>
                        <a:rPr lang="es-MX" b="0" i="1" smtClean="0">
                          <a:solidFill>
                            <a:schemeClr val="dk1"/>
                          </a:solidFill>
                          <a:latin typeface="Cambria Math" panose="02040503050406030204" pitchFamily="18" charset="0"/>
                          <a:ea typeface="Calibri"/>
                          <a:cs typeface="Calibri"/>
                          <a:sym typeface="Calibri"/>
                        </a:rPr>
                        <m:t>3</m:t>
                      </m:r>
                      <m:r>
                        <a:rPr lang="es-MX" i="1">
                          <a:solidFill>
                            <a:schemeClr val="dk1"/>
                          </a:solidFill>
                          <a:latin typeface="Cambria Math" panose="02040503050406030204" pitchFamily="18" charset="0"/>
                          <a:ea typeface="Calibri"/>
                          <a:cs typeface="Calibri"/>
                          <a:sym typeface="Calibri"/>
                        </a:rPr>
                        <m:t>125=</m:t>
                      </m:r>
                      <m:r>
                        <a:rPr lang="es-MX" b="0" i="1" smtClean="0">
                          <a:solidFill>
                            <a:schemeClr val="dk1"/>
                          </a:solidFill>
                          <a:latin typeface="Cambria Math" panose="02040503050406030204" pitchFamily="18" charset="0"/>
                          <a:ea typeface="Calibri"/>
                          <a:cs typeface="Calibri"/>
                          <a:sym typeface="Calibri"/>
                        </a:rPr>
                        <m:t>3</m:t>
                      </m:r>
                      <m:r>
                        <a:rPr lang="es-MX" i="1">
                          <a:solidFill>
                            <a:schemeClr val="dk1"/>
                          </a:solidFill>
                          <a:latin typeface="Cambria Math" panose="02040503050406030204" pitchFamily="18" charset="0"/>
                          <a:ea typeface="Calibri"/>
                          <a:cs typeface="Calibri"/>
                          <a:sym typeface="Calibri"/>
                        </a:rPr>
                        <m:t>1,</m:t>
                      </m:r>
                      <m:r>
                        <a:rPr lang="es-MX" b="0" i="1" smtClean="0">
                          <a:solidFill>
                            <a:schemeClr val="dk1"/>
                          </a:solidFill>
                          <a:latin typeface="Cambria Math" panose="02040503050406030204" pitchFamily="18" charset="0"/>
                          <a:ea typeface="Calibri"/>
                          <a:cs typeface="Calibri"/>
                          <a:sym typeface="Calibri"/>
                        </a:rPr>
                        <m:t>2</m:t>
                      </m:r>
                      <m:r>
                        <a:rPr lang="es-MX" i="1">
                          <a:solidFill>
                            <a:schemeClr val="dk1"/>
                          </a:solidFill>
                          <a:latin typeface="Cambria Math" panose="02040503050406030204" pitchFamily="18" charset="0"/>
                          <a:ea typeface="Calibri"/>
                          <a:cs typeface="Calibri"/>
                          <a:sym typeface="Calibri"/>
                        </a:rPr>
                        <m:t>5%</m:t>
                      </m:r>
                    </m:oMath>
                  </m:oMathPara>
                </a14:m>
                <a:endParaRPr lang="es-MX" dirty="0">
                  <a:solidFill>
                    <a:schemeClr val="dk1"/>
                  </a:solidFill>
                  <a:latin typeface="Calibri"/>
                  <a:ea typeface="Calibri"/>
                  <a:cs typeface="Calibri"/>
                  <a:sym typeface="Calibri"/>
                </a:endParaRPr>
              </a:p>
              <a:p>
                <a:pPr>
                  <a:buSzPts val="1800"/>
                </a:pPr>
                <a14:m>
                  <m:oMathPara xmlns:m="http://schemas.openxmlformats.org/officeDocument/2006/math">
                    <m:oMathParaPr>
                      <m:jc m:val="center"/>
                    </m:oMathParaPr>
                    <m:oMath xmlns:m="http://schemas.openxmlformats.org/officeDocument/2006/math">
                      <m:r>
                        <a:rPr lang="es-MX" b="0" i="1" smtClean="0">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𝑃</m:t>
                      </m:r>
                      <m:d>
                        <m:dPr>
                          <m:ctrlPr>
                            <a:rPr lang="es-MX" i="1">
                              <a:solidFill>
                                <a:schemeClr val="dk1"/>
                              </a:solidFill>
                              <a:latin typeface="Cambria Math" panose="02040503050406030204" pitchFamily="18" charset="0"/>
                              <a:ea typeface="Calibri"/>
                              <a:cs typeface="Calibri"/>
                              <a:sym typeface="Calibri"/>
                            </a:rPr>
                          </m:ctrlPr>
                        </m:dPr>
                        <m:e>
                          <m:r>
                            <a:rPr lang="es-MX" b="0" i="1" smtClean="0">
                              <a:solidFill>
                                <a:schemeClr val="dk1"/>
                              </a:solidFill>
                              <a:latin typeface="Cambria Math" panose="02040503050406030204" pitchFamily="18" charset="0"/>
                              <a:ea typeface="Calibri"/>
                              <a:cs typeface="Calibri"/>
                              <a:sym typeface="Calibri"/>
                            </a:rPr>
                            <m:t>𝑝𝑟𝑒𝑔𝑢𝑛𝑡𝑎𝑟𝑙𝑒</m:t>
                          </m:r>
                        </m:e>
                        <m:e>
                          <m:r>
                            <a:rPr lang="es-MX" i="1">
                              <a:solidFill>
                                <a:schemeClr val="dk1"/>
                              </a:solidFill>
                              <a:latin typeface="Cambria Math" panose="02040503050406030204" pitchFamily="18" charset="0"/>
                              <a:ea typeface="Calibri"/>
                              <a:cs typeface="Calibri"/>
                              <a:sym typeface="Calibri"/>
                            </a:rPr>
                            <m:t>¿</m:t>
                          </m:r>
                          <m:r>
                            <a:rPr lang="es-MX" i="1">
                              <a:solidFill>
                                <a:schemeClr val="dk1"/>
                              </a:solidFill>
                              <a:latin typeface="Cambria Math" panose="02040503050406030204" pitchFamily="18" charset="0"/>
                              <a:ea typeface="Calibri"/>
                              <a:cs typeface="Calibri"/>
                              <a:sym typeface="Calibri"/>
                            </a:rPr>
                            <m:t>𝑄𝑢𝑖</m:t>
                          </m:r>
                          <m:r>
                            <a:rPr lang="es-MX" i="1">
                              <a:solidFill>
                                <a:schemeClr val="dk1"/>
                              </a:solidFill>
                              <a:latin typeface="Cambria Math" panose="02040503050406030204" pitchFamily="18" charset="0"/>
                              <a:ea typeface="Calibri"/>
                              <a:cs typeface="Calibri"/>
                              <a:sym typeface="Calibri"/>
                            </a:rPr>
                            <m:t>é</m:t>
                          </m:r>
                          <m:r>
                            <a:rPr lang="es-MX" i="1">
                              <a:solidFill>
                                <a:schemeClr val="dk1"/>
                              </a:solidFill>
                              <a:latin typeface="Cambria Math" panose="02040503050406030204" pitchFamily="18" charset="0"/>
                              <a:ea typeface="Calibri"/>
                              <a:cs typeface="Calibri"/>
                              <a:sym typeface="Calibri"/>
                            </a:rPr>
                            <m:t>𝑛</m:t>
                          </m:r>
                          <m:r>
                            <a:rPr lang="es-MX" i="1">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𝑝𝑢𝑒𝑑𝑒</m:t>
                          </m:r>
                        </m:e>
                      </m:d>
                      <m:r>
                        <a:rPr lang="es-MX" i="1">
                          <a:solidFill>
                            <a:schemeClr val="dk1"/>
                          </a:solidFill>
                          <a:latin typeface="Cambria Math" panose="02040503050406030204" pitchFamily="18" charset="0"/>
                          <a:ea typeface="Calibri"/>
                          <a:cs typeface="Calibri"/>
                          <a:sym typeface="Calibri"/>
                        </a:rPr>
                        <m:t>=</m:t>
                      </m:r>
                      <m:f>
                        <m:fPr>
                          <m:ctrlPr>
                            <a:rPr lang="es-MX" i="1">
                              <a:solidFill>
                                <a:schemeClr val="dk1"/>
                              </a:solidFill>
                              <a:latin typeface="Cambria Math" panose="02040503050406030204" pitchFamily="18" charset="0"/>
                              <a:ea typeface="Calibri"/>
                              <a:cs typeface="Calibri"/>
                              <a:sym typeface="Calibri"/>
                            </a:rPr>
                          </m:ctrlPr>
                        </m:fPr>
                        <m:num>
                          <m:r>
                            <a:rPr lang="es-MX" i="1">
                              <a:solidFill>
                                <a:schemeClr val="dk1"/>
                              </a:solidFill>
                              <a:latin typeface="Cambria Math" panose="02040503050406030204" pitchFamily="18" charset="0"/>
                              <a:ea typeface="Calibri"/>
                              <a:cs typeface="Calibri"/>
                              <a:sym typeface="Calibri"/>
                            </a:rPr>
                            <m:t>2</m:t>
                          </m:r>
                        </m:num>
                        <m:den>
                          <m:r>
                            <a:rPr lang="es-MX" i="1">
                              <a:solidFill>
                                <a:schemeClr val="dk1"/>
                              </a:solidFill>
                              <a:latin typeface="Cambria Math" panose="02040503050406030204" pitchFamily="18" charset="0"/>
                              <a:ea typeface="Calibri"/>
                              <a:cs typeface="Calibri"/>
                              <a:sym typeface="Calibri"/>
                            </a:rPr>
                            <m:t>16</m:t>
                          </m:r>
                        </m:den>
                      </m:f>
                      <m:r>
                        <a:rPr lang="es-MX" i="1">
                          <a:solidFill>
                            <a:schemeClr val="dk1"/>
                          </a:solidFill>
                          <a:latin typeface="Cambria Math" panose="02040503050406030204" pitchFamily="18" charset="0"/>
                          <a:ea typeface="Calibri"/>
                          <a:cs typeface="Calibri"/>
                          <a:sym typeface="Calibri"/>
                        </a:rPr>
                        <m:t>=0,125=12,5%</m:t>
                      </m:r>
                    </m:oMath>
                  </m:oMathPara>
                </a14:m>
                <a:endParaRPr lang="es-MX" i="1" dirty="0">
                  <a:solidFill>
                    <a:schemeClr val="dk1"/>
                  </a:solidFill>
                  <a:latin typeface="Cambria Math" panose="02040503050406030204" pitchFamily="18" charset="0"/>
                  <a:ea typeface="Calibri"/>
                  <a:cs typeface="Calibri"/>
                  <a:sym typeface="Calibri"/>
                </a:endParaRPr>
              </a:p>
              <a:p>
                <a:pPr>
                  <a:buSzPts val="1800"/>
                </a:pPr>
                <a14:m>
                  <m:oMathPara xmlns:m="http://schemas.openxmlformats.org/officeDocument/2006/math">
                    <m:oMathParaPr>
                      <m:jc m:val="center"/>
                    </m:oMathParaPr>
                    <m:oMath xmlns:m="http://schemas.openxmlformats.org/officeDocument/2006/math">
                      <m:r>
                        <a:rPr lang="es-MX" i="1">
                          <a:solidFill>
                            <a:schemeClr val="dk1"/>
                          </a:solidFill>
                          <a:latin typeface="Cambria Math" panose="02040503050406030204" pitchFamily="18" charset="0"/>
                          <a:ea typeface="Calibri"/>
                          <a:cs typeface="Calibri"/>
                          <a:sym typeface="Calibri"/>
                        </a:rPr>
                        <m:t>𝑃</m:t>
                      </m:r>
                      <m:d>
                        <m:dPr>
                          <m:ctrlPr>
                            <a:rPr lang="es-MX" i="1">
                              <a:solidFill>
                                <a:schemeClr val="dk1"/>
                              </a:solidFill>
                              <a:latin typeface="Cambria Math" panose="02040503050406030204" pitchFamily="18" charset="0"/>
                              <a:ea typeface="Calibri"/>
                              <a:cs typeface="Calibri"/>
                              <a:sym typeface="Calibri"/>
                            </a:rPr>
                          </m:ctrlPr>
                        </m:dPr>
                        <m:e>
                          <m:r>
                            <a:rPr lang="es-MX" b="0" i="1" smtClean="0">
                              <a:solidFill>
                                <a:schemeClr val="dk1"/>
                              </a:solidFill>
                              <a:latin typeface="Cambria Math" panose="02040503050406030204" pitchFamily="18" charset="0"/>
                              <a:ea typeface="Calibri"/>
                              <a:cs typeface="Calibri"/>
                              <a:sym typeface="Calibri"/>
                            </a:rPr>
                            <m:t>h𝑎𝑐𝑒𝑟</m:t>
                          </m:r>
                        </m:e>
                        <m:e>
                          <m:r>
                            <a:rPr lang="es-MX" i="1">
                              <a:solidFill>
                                <a:schemeClr val="dk1"/>
                              </a:solidFill>
                              <a:latin typeface="Cambria Math" panose="02040503050406030204" pitchFamily="18" charset="0"/>
                              <a:ea typeface="Calibri"/>
                              <a:cs typeface="Calibri"/>
                              <a:sym typeface="Calibri"/>
                            </a:rPr>
                            <m:t>¿</m:t>
                          </m:r>
                          <m:r>
                            <a:rPr lang="es-MX" i="1">
                              <a:solidFill>
                                <a:schemeClr val="dk1"/>
                              </a:solidFill>
                              <a:latin typeface="Cambria Math" panose="02040503050406030204" pitchFamily="18" charset="0"/>
                              <a:ea typeface="Calibri"/>
                              <a:cs typeface="Calibri"/>
                              <a:sym typeface="Calibri"/>
                            </a:rPr>
                            <m:t>𝑄𝑢𝑖</m:t>
                          </m:r>
                          <m:r>
                            <a:rPr lang="es-MX" i="1">
                              <a:solidFill>
                                <a:schemeClr val="dk1"/>
                              </a:solidFill>
                              <a:latin typeface="Cambria Math" panose="02040503050406030204" pitchFamily="18" charset="0"/>
                              <a:ea typeface="Calibri"/>
                              <a:cs typeface="Calibri"/>
                              <a:sym typeface="Calibri"/>
                            </a:rPr>
                            <m:t>é</m:t>
                          </m:r>
                          <m:r>
                            <a:rPr lang="es-MX" i="1">
                              <a:solidFill>
                                <a:schemeClr val="dk1"/>
                              </a:solidFill>
                              <a:latin typeface="Cambria Math" panose="02040503050406030204" pitchFamily="18" charset="0"/>
                              <a:ea typeface="Calibri"/>
                              <a:cs typeface="Calibri"/>
                              <a:sym typeface="Calibri"/>
                            </a:rPr>
                            <m:t>𝑛</m:t>
                          </m:r>
                          <m:r>
                            <a:rPr lang="es-MX" i="1">
                              <a:solidFill>
                                <a:schemeClr val="dk1"/>
                              </a:solidFill>
                              <a:latin typeface="Cambria Math" panose="02040503050406030204" pitchFamily="18" charset="0"/>
                              <a:ea typeface="Calibri"/>
                              <a:cs typeface="Calibri"/>
                              <a:sym typeface="Calibri"/>
                            </a:rPr>
                            <m:t> </m:t>
                          </m:r>
                          <m:r>
                            <a:rPr lang="es-MX" i="1">
                              <a:solidFill>
                                <a:schemeClr val="dk1"/>
                              </a:solidFill>
                              <a:latin typeface="Cambria Math" panose="02040503050406030204" pitchFamily="18" charset="0"/>
                              <a:ea typeface="Calibri"/>
                              <a:cs typeface="Calibri"/>
                              <a:sym typeface="Calibri"/>
                            </a:rPr>
                            <m:t>𝑝𝑢𝑒𝑑𝑒</m:t>
                          </m:r>
                        </m:e>
                      </m:d>
                      <m:r>
                        <a:rPr lang="es-MX" i="1">
                          <a:solidFill>
                            <a:schemeClr val="dk1"/>
                          </a:solidFill>
                          <a:latin typeface="Cambria Math" panose="02040503050406030204" pitchFamily="18" charset="0"/>
                          <a:ea typeface="Calibri"/>
                          <a:cs typeface="Calibri"/>
                          <a:sym typeface="Calibri"/>
                        </a:rPr>
                        <m:t>=</m:t>
                      </m:r>
                      <m:f>
                        <m:fPr>
                          <m:ctrlPr>
                            <a:rPr lang="es-MX" i="1">
                              <a:solidFill>
                                <a:schemeClr val="dk1"/>
                              </a:solidFill>
                              <a:latin typeface="Cambria Math" panose="02040503050406030204" pitchFamily="18" charset="0"/>
                              <a:ea typeface="Calibri"/>
                              <a:cs typeface="Calibri"/>
                              <a:sym typeface="Calibri"/>
                            </a:rPr>
                          </m:ctrlPr>
                        </m:fPr>
                        <m:num>
                          <m:r>
                            <a:rPr lang="es-MX" b="0" i="1" smtClean="0">
                              <a:solidFill>
                                <a:schemeClr val="dk1"/>
                              </a:solidFill>
                              <a:latin typeface="Cambria Math" panose="02040503050406030204" pitchFamily="18" charset="0"/>
                              <a:ea typeface="Calibri"/>
                              <a:cs typeface="Calibri"/>
                              <a:sym typeface="Calibri"/>
                            </a:rPr>
                            <m:t>1</m:t>
                          </m:r>
                        </m:num>
                        <m:den>
                          <m:r>
                            <a:rPr lang="es-MX" i="1">
                              <a:solidFill>
                                <a:schemeClr val="dk1"/>
                              </a:solidFill>
                              <a:latin typeface="Cambria Math" panose="02040503050406030204" pitchFamily="18" charset="0"/>
                              <a:ea typeface="Calibri"/>
                              <a:cs typeface="Calibri"/>
                              <a:sym typeface="Calibri"/>
                            </a:rPr>
                            <m:t>16</m:t>
                          </m:r>
                        </m:den>
                      </m:f>
                      <m:r>
                        <a:rPr lang="es-MX" i="1">
                          <a:solidFill>
                            <a:schemeClr val="dk1"/>
                          </a:solidFill>
                          <a:latin typeface="Cambria Math" panose="02040503050406030204" pitchFamily="18" charset="0"/>
                          <a:ea typeface="Calibri"/>
                          <a:cs typeface="Calibri"/>
                          <a:sym typeface="Calibri"/>
                        </a:rPr>
                        <m:t>=0,</m:t>
                      </m:r>
                      <m:r>
                        <a:rPr lang="es-MX" b="0" i="1" smtClean="0">
                          <a:solidFill>
                            <a:schemeClr val="dk1"/>
                          </a:solidFill>
                          <a:latin typeface="Cambria Math" panose="02040503050406030204" pitchFamily="18" charset="0"/>
                          <a:ea typeface="Calibri"/>
                          <a:cs typeface="Calibri"/>
                          <a:sym typeface="Calibri"/>
                        </a:rPr>
                        <m:t>06</m:t>
                      </m:r>
                      <m:r>
                        <a:rPr lang="es-MX" i="1">
                          <a:solidFill>
                            <a:schemeClr val="dk1"/>
                          </a:solidFill>
                          <a:latin typeface="Cambria Math" panose="02040503050406030204" pitchFamily="18" charset="0"/>
                          <a:ea typeface="Calibri"/>
                          <a:cs typeface="Calibri"/>
                          <a:sym typeface="Calibri"/>
                        </a:rPr>
                        <m:t>25=</m:t>
                      </m:r>
                      <m:r>
                        <a:rPr lang="es-MX" b="0" i="1" smtClean="0">
                          <a:solidFill>
                            <a:schemeClr val="dk1"/>
                          </a:solidFill>
                          <a:latin typeface="Cambria Math" panose="02040503050406030204" pitchFamily="18" charset="0"/>
                          <a:ea typeface="Calibri"/>
                          <a:cs typeface="Calibri"/>
                          <a:sym typeface="Calibri"/>
                        </a:rPr>
                        <m:t>6</m:t>
                      </m:r>
                      <m:r>
                        <a:rPr lang="es-MX" i="1">
                          <a:solidFill>
                            <a:schemeClr val="dk1"/>
                          </a:solidFill>
                          <a:latin typeface="Cambria Math" panose="02040503050406030204" pitchFamily="18" charset="0"/>
                          <a:ea typeface="Calibri"/>
                          <a:cs typeface="Calibri"/>
                          <a:sym typeface="Calibri"/>
                        </a:rPr>
                        <m:t>,</m:t>
                      </m:r>
                      <m:r>
                        <a:rPr lang="es-MX" b="0" i="1" smtClean="0">
                          <a:solidFill>
                            <a:schemeClr val="dk1"/>
                          </a:solidFill>
                          <a:latin typeface="Cambria Math" panose="02040503050406030204" pitchFamily="18" charset="0"/>
                          <a:ea typeface="Calibri"/>
                          <a:cs typeface="Calibri"/>
                          <a:sym typeface="Calibri"/>
                        </a:rPr>
                        <m:t>2</m:t>
                      </m:r>
                      <m:r>
                        <a:rPr lang="es-MX" i="1">
                          <a:solidFill>
                            <a:schemeClr val="dk1"/>
                          </a:solidFill>
                          <a:latin typeface="Cambria Math" panose="02040503050406030204" pitchFamily="18" charset="0"/>
                          <a:ea typeface="Calibri"/>
                          <a:cs typeface="Calibri"/>
                          <a:sym typeface="Calibri"/>
                        </a:rPr>
                        <m:t>5%</m:t>
                      </m:r>
                      <m:r>
                        <a:rPr lang="es-MX" b="0" i="1" smtClean="0">
                          <a:solidFill>
                            <a:schemeClr val="dk1"/>
                          </a:solidFill>
                          <a:latin typeface="Cambria Math" panose="02040503050406030204" pitchFamily="18" charset="0"/>
                          <a:ea typeface="Calibri"/>
                          <a:cs typeface="Calibri"/>
                          <a:sym typeface="Calibri"/>
                        </a:rPr>
                        <m:t>      </m:t>
                      </m:r>
                    </m:oMath>
                  </m:oMathPara>
                </a14:m>
                <a:endParaRPr lang="es-MX" sz="1800" dirty="0">
                  <a:solidFill>
                    <a:schemeClr val="dk1"/>
                  </a:solidFill>
                  <a:latin typeface="Calibri"/>
                  <a:ea typeface="Calibri"/>
                  <a:cs typeface="Calibri"/>
                  <a:sym typeface="Calibri"/>
                </a:endParaRPr>
              </a:p>
            </p:txBody>
          </p:sp>
        </mc:Choice>
        <mc:Fallback xmlns="">
          <p:sp>
            <p:nvSpPr>
              <p:cNvPr id="255" name="Google Shape;255;g2021961f18c_0_89"/>
              <p:cNvSpPr txBox="1">
                <a:spLocks noRot="1" noChangeAspect="1" noMove="1" noResize="1" noEditPoints="1" noAdjustHandles="1" noChangeArrowheads="1" noChangeShapeType="1" noTextEdit="1"/>
              </p:cNvSpPr>
              <p:nvPr/>
            </p:nvSpPr>
            <p:spPr>
              <a:xfrm>
                <a:off x="623025" y="1225100"/>
                <a:ext cx="7947900" cy="3609932"/>
              </a:xfrm>
              <a:prstGeom prst="rect">
                <a:avLst/>
              </a:prstGeom>
              <a:blipFill>
                <a:blip r:embed="rId3"/>
                <a:stretch>
                  <a:fillRect l="-920" t="-1182" r="-1994"/>
                </a:stretch>
              </a:blipFill>
              <a:ln>
                <a:noFill/>
              </a:ln>
            </p:spPr>
            <p:txBody>
              <a:bodyPr/>
              <a:lstStyle/>
              <a:p>
                <a:r>
                  <a:rPr lang="es-CL">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03c988c3b3_0_59"/>
          <p:cNvSpPr txBox="1"/>
          <p:nvPr/>
        </p:nvSpPr>
        <p:spPr>
          <a:xfrm>
            <a:off x="540550" y="678775"/>
            <a:ext cx="6136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Notemos que:</a:t>
            </a:r>
            <a:endParaRPr sz="3000" b="0" i="0" u="none" strike="noStrike" cap="none" dirty="0">
              <a:solidFill>
                <a:srgbClr val="000000"/>
              </a:solidFill>
              <a:latin typeface="Arial"/>
              <a:ea typeface="Arial"/>
              <a:cs typeface="Arial"/>
              <a:sym typeface="Arial"/>
            </a:endParaRPr>
          </a:p>
        </p:txBody>
      </p:sp>
      <p:sp>
        <p:nvSpPr>
          <p:cNvPr id="262" name="Google Shape;262;g203c988c3b3_0_59"/>
          <p:cNvSpPr txBox="1"/>
          <p:nvPr/>
        </p:nvSpPr>
        <p:spPr>
          <a:xfrm>
            <a:off x="623025" y="1301300"/>
            <a:ext cx="7947900" cy="2223655"/>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Las probabilidades que hemos calculado son estimaciones basadas en las </a:t>
            </a:r>
            <a:r>
              <a:rPr lang="es" sz="2000" b="1" dirty="0">
                <a:solidFill>
                  <a:schemeClr val="dk1"/>
                </a:solidFill>
                <a:latin typeface="Calibri"/>
                <a:ea typeface="Calibri"/>
                <a:cs typeface="Calibri"/>
                <a:sym typeface="Calibri"/>
              </a:rPr>
              <a:t>frecuencias relativas</a:t>
            </a:r>
            <a:r>
              <a:rPr lang="es" sz="2000" dirty="0">
                <a:solidFill>
                  <a:schemeClr val="dk1"/>
                </a:solidFill>
                <a:latin typeface="Calibri"/>
                <a:ea typeface="Calibri"/>
                <a:cs typeface="Calibri"/>
                <a:sym typeface="Calibri"/>
              </a:rPr>
              <a:t> de los mensajes previos, es decir, son </a:t>
            </a:r>
            <a:r>
              <a:rPr lang="es" sz="2000" b="1" dirty="0">
                <a:solidFill>
                  <a:schemeClr val="dk1"/>
                </a:solidFill>
                <a:latin typeface="Calibri"/>
                <a:ea typeface="Calibri"/>
                <a:cs typeface="Calibri"/>
                <a:sym typeface="Calibri"/>
              </a:rPr>
              <a:t>probabilidades empíricas</a:t>
            </a:r>
            <a:r>
              <a:rPr lang="e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 medida en que aumente la cantidad de mensajes de texto que utilicemos en nuestros cálculos, las probabilidades empíricas se acercarán a sus respectivas </a:t>
            </a:r>
            <a:r>
              <a:rPr lang="es" sz="2000" b="1" dirty="0">
                <a:solidFill>
                  <a:schemeClr val="dk1"/>
                </a:solidFill>
                <a:latin typeface="Calibri"/>
                <a:ea typeface="Calibri"/>
                <a:cs typeface="Calibri"/>
                <a:sym typeface="Calibri"/>
              </a:rPr>
              <a:t>probabilidades teóricas</a:t>
            </a:r>
            <a:r>
              <a:rPr lang="es"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03c988c3b3_0_64"/>
          <p:cNvSpPr txBox="1"/>
          <p:nvPr/>
        </p:nvSpPr>
        <p:spPr>
          <a:xfrm>
            <a:off x="540550" y="678775"/>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Problema</a:t>
            </a:r>
            <a:r>
              <a:rPr lang="es" sz="2700" b="1" dirty="0">
                <a:solidFill>
                  <a:srgbClr val="423B71"/>
                </a:solidFill>
                <a:latin typeface="Calibri"/>
                <a:ea typeface="Calibri"/>
                <a:cs typeface="Calibri"/>
                <a:sym typeface="Calibri"/>
              </a:rPr>
              <a:t>:</a:t>
            </a:r>
            <a:endParaRPr sz="1100" b="0" i="0" u="none" strike="noStrike" cap="none" dirty="0">
              <a:solidFill>
                <a:srgbClr val="000000"/>
              </a:solidFill>
              <a:latin typeface="Arial"/>
              <a:ea typeface="Arial"/>
              <a:cs typeface="Arial"/>
              <a:sym typeface="Arial"/>
            </a:endParaRPr>
          </a:p>
        </p:txBody>
      </p:sp>
      <p:sp>
        <p:nvSpPr>
          <p:cNvPr id="268" name="Google Shape;268;g203c988c3b3_0_64"/>
          <p:cNvSpPr txBox="1"/>
          <p:nvPr/>
        </p:nvSpPr>
        <p:spPr>
          <a:xfrm>
            <a:off x="623025" y="1453700"/>
            <a:ext cx="7947900" cy="900300"/>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 sz="1800" dirty="0">
                <a:solidFill>
                  <a:schemeClr val="dk1"/>
                </a:solidFill>
                <a:latin typeface="Calibri"/>
                <a:ea typeface="Calibri"/>
                <a:cs typeface="Calibri"/>
                <a:sym typeface="Calibri"/>
              </a:rPr>
              <a:t>Basándonos en las probabilidades estimadas a partir de los mensajes de texto disponibles, ¿cuáles son las tres palabras más apropiadas que una aplicación de texto predictivo debería sugerir a un usuario al escribir “¿Quién puede”?</a:t>
            </a:r>
            <a:endParaRPr sz="1800" dirty="0">
              <a:solidFill>
                <a:schemeClr val="dk1"/>
              </a:solidFill>
              <a:latin typeface="Calibri"/>
              <a:ea typeface="Calibri"/>
              <a:cs typeface="Calibri"/>
              <a:sym typeface="Calibri"/>
            </a:endParaRPr>
          </a:p>
        </p:txBody>
      </p:sp>
      <p:sp>
        <p:nvSpPr>
          <p:cNvPr id="269" name="Google Shape;269;g203c988c3b3_0_64"/>
          <p:cNvSpPr txBox="1"/>
          <p:nvPr/>
        </p:nvSpPr>
        <p:spPr>
          <a:xfrm>
            <a:off x="2069850" y="2644125"/>
            <a:ext cx="48513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800" dirty="0">
                <a:solidFill>
                  <a:schemeClr val="dk1"/>
                </a:solidFill>
                <a:latin typeface="Calibri"/>
                <a:ea typeface="Calibri"/>
                <a:cs typeface="Calibri"/>
                <a:sym typeface="Calibri"/>
              </a:rPr>
              <a:t>Las tres palabras son:</a:t>
            </a:r>
            <a:endParaRPr sz="1800" dirty="0">
              <a:solidFill>
                <a:schemeClr val="dk1"/>
              </a:solidFill>
              <a:latin typeface="Calibri"/>
              <a:ea typeface="Calibri"/>
              <a:cs typeface="Calibri"/>
              <a:sym typeface="Calibri"/>
            </a:endParaRPr>
          </a:p>
          <a:p>
            <a:pPr marL="0" lvl="0" indent="0" algn="just" rtl="0">
              <a:spcBef>
                <a:spcPts val="0"/>
              </a:spcBef>
              <a:spcAft>
                <a:spcPts val="0"/>
              </a:spcAft>
              <a:buNone/>
            </a:pP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ayudarme (probabilidad de 31,25%)</a:t>
            </a: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enviarme (probabilidad de 18,75%)</a:t>
            </a: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decirme (probabilidad de 18,75%)</a:t>
            </a:r>
            <a:endParaRPr sz="18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p:nvPr/>
        </p:nvSpPr>
        <p:spPr>
          <a:xfrm>
            <a:off x="520428" y="665250"/>
            <a:ext cx="62850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Texto predictivo</a:t>
            </a:r>
            <a:endParaRPr sz="3000" b="0" i="0" u="none" strike="noStrike" cap="none" dirty="0">
              <a:solidFill>
                <a:srgbClr val="000000"/>
              </a:solidFill>
              <a:latin typeface="Arial"/>
              <a:ea typeface="Arial"/>
              <a:cs typeface="Arial"/>
              <a:sym typeface="Arial"/>
            </a:endParaRPr>
          </a:p>
        </p:txBody>
      </p:sp>
      <p:sp>
        <p:nvSpPr>
          <p:cNvPr id="69" name="Google Shape;69;p3"/>
          <p:cNvSpPr txBox="1"/>
          <p:nvPr/>
        </p:nvSpPr>
        <p:spPr>
          <a:xfrm>
            <a:off x="551363" y="1388077"/>
            <a:ext cx="5603100" cy="1731600"/>
          </a:xfrm>
          <a:prstGeom prst="rect">
            <a:avLst/>
          </a:prstGeom>
          <a:noFill/>
          <a:ln>
            <a:noFill/>
          </a:ln>
        </p:spPr>
        <p:txBody>
          <a:bodyPr spcFirstLastPara="1" wrap="square" lIns="68575" tIns="34275" rIns="68575" bIns="34275" anchor="t" anchorCtr="0">
            <a:spAutoFit/>
          </a:bodyPr>
          <a:lstStyle/>
          <a:p>
            <a:pPr marL="342900" marR="0" lvl="0" indent="-342900" algn="l" rtl="0">
              <a:lnSpc>
                <a:spcPct val="100000"/>
              </a:lnSpc>
              <a:spcBef>
                <a:spcPts val="0"/>
              </a:spcBef>
              <a:spcAft>
                <a:spcPts val="0"/>
              </a:spcAft>
              <a:buClr>
                <a:srgbClr val="000000"/>
              </a:buClr>
              <a:buSzPts val="1800"/>
              <a:buFont typeface="Arial"/>
              <a:buAutoNum type="arabicPeriod"/>
            </a:pPr>
            <a:r>
              <a:rPr lang="es" sz="1800" dirty="0">
                <a:solidFill>
                  <a:schemeClr val="dk1"/>
                </a:solidFill>
                <a:latin typeface="Calibri"/>
                <a:ea typeface="Calibri"/>
                <a:cs typeface="Calibri"/>
                <a:sym typeface="Calibri"/>
              </a:rPr>
              <a:t>¿Alguna vez han utilizado una aplicación que tenga texto predictivo? ¿Cuál es su opinión acerca de esta tecnología?</a:t>
            </a:r>
            <a:endParaRPr sz="1800"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800"/>
              <a:buFont typeface="Arial"/>
              <a:buAutoNum type="arabicPeriod"/>
            </a:pPr>
            <a:r>
              <a:rPr lang="es" sz="1800" dirty="0">
                <a:solidFill>
                  <a:schemeClr val="dk1"/>
                </a:solidFill>
                <a:latin typeface="Calibri"/>
                <a:ea typeface="Calibri"/>
                <a:cs typeface="Calibri"/>
                <a:sym typeface="Calibri"/>
              </a:rPr>
              <a:t>¿Cómo piensan que esta aplicación es capaz de predecir las palabras que podríamos escribir?</a:t>
            </a:r>
            <a:endParaRPr sz="1800" dirty="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p:pic>
        <p:nvPicPr>
          <p:cNvPr id="70" name="Google Shape;70;p3"/>
          <p:cNvPicPr preferRelativeResize="0"/>
          <p:nvPr/>
        </p:nvPicPr>
        <p:blipFill>
          <a:blip r:embed="rId3">
            <a:alphaModFix/>
          </a:blip>
          <a:stretch>
            <a:fillRect/>
          </a:stretch>
        </p:blipFill>
        <p:spPr>
          <a:xfrm>
            <a:off x="6453553" y="1150050"/>
            <a:ext cx="2033772" cy="38028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098064af53_0_6"/>
          <p:cNvSpPr txBox="1"/>
          <p:nvPr/>
        </p:nvSpPr>
        <p:spPr>
          <a:xfrm>
            <a:off x="540550" y="678775"/>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Problema:</a:t>
            </a:r>
            <a:endParaRPr sz="3000" b="0" i="0" u="none" strike="noStrike" cap="none" dirty="0">
              <a:solidFill>
                <a:srgbClr val="000000"/>
              </a:solidFill>
              <a:latin typeface="Arial"/>
              <a:ea typeface="Arial"/>
              <a:cs typeface="Arial"/>
              <a:sym typeface="Arial"/>
            </a:endParaRPr>
          </a:p>
        </p:txBody>
      </p:sp>
      <p:sp>
        <p:nvSpPr>
          <p:cNvPr id="275" name="Google Shape;275;g2098064af53_0_6"/>
          <p:cNvSpPr txBox="1"/>
          <p:nvPr/>
        </p:nvSpPr>
        <p:spPr>
          <a:xfrm>
            <a:off x="2059500" y="1226300"/>
            <a:ext cx="48513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 sz="1800" dirty="0">
                <a:solidFill>
                  <a:schemeClr val="dk1"/>
                </a:solidFill>
                <a:latin typeface="Calibri"/>
                <a:ea typeface="Calibri"/>
                <a:cs typeface="Calibri"/>
                <a:sym typeface="Calibri"/>
              </a:rPr>
              <a:t>Las tres palabras son:</a:t>
            </a:r>
            <a:endParaRPr sz="1800" dirty="0">
              <a:solidFill>
                <a:schemeClr val="dk1"/>
              </a:solidFill>
              <a:latin typeface="Calibri"/>
              <a:ea typeface="Calibri"/>
              <a:cs typeface="Calibri"/>
              <a:sym typeface="Calibri"/>
            </a:endParaRPr>
          </a:p>
          <a:p>
            <a:pPr marL="0" lvl="0" indent="0" algn="just" rtl="0">
              <a:spcBef>
                <a:spcPts val="0"/>
              </a:spcBef>
              <a:spcAft>
                <a:spcPts val="0"/>
              </a:spcAft>
              <a:buNone/>
            </a:pP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ayudarme (probabilidad de 31,25%)</a:t>
            </a: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enviarme (probabilidad de 18,75%)</a:t>
            </a: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decirme (probabilidad de 18,75%)</a:t>
            </a:r>
            <a:endParaRPr sz="1800" dirty="0">
              <a:latin typeface="Calibri"/>
              <a:ea typeface="Calibri"/>
              <a:cs typeface="Calibri"/>
              <a:sym typeface="Calibri"/>
            </a:endParaRPr>
          </a:p>
        </p:txBody>
      </p:sp>
      <p:sp>
        <p:nvSpPr>
          <p:cNvPr id="276" name="Google Shape;276;g2098064af53_0_6"/>
          <p:cNvSpPr txBox="1"/>
          <p:nvPr/>
        </p:nvSpPr>
        <p:spPr>
          <a:xfrm>
            <a:off x="598050" y="3285500"/>
            <a:ext cx="7947900" cy="623400"/>
          </a:xfrm>
          <a:prstGeom prst="rect">
            <a:avLst/>
          </a:prstGeom>
          <a:solidFill>
            <a:srgbClr val="F3F3F3"/>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None/>
            </a:pPr>
            <a:r>
              <a:rPr lang="es" sz="1800" dirty="0">
                <a:solidFill>
                  <a:schemeClr val="dk1"/>
                </a:solidFill>
                <a:latin typeface="Calibri"/>
                <a:ea typeface="Calibri"/>
                <a:cs typeface="Calibri"/>
                <a:sym typeface="Calibri"/>
              </a:rPr>
              <a:t>Describan el paso a paso que siguieron para sugerir las tres palabras, ayudarme, enviarme y decirme.</a:t>
            </a:r>
            <a:endParaRPr sz="18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021961f18c_0_110"/>
          <p:cNvSpPr txBox="1"/>
          <p:nvPr/>
        </p:nvSpPr>
        <p:spPr>
          <a:xfrm>
            <a:off x="540550" y="678775"/>
            <a:ext cx="21627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a:t>
            </a:r>
            <a:r>
              <a:rPr lang="es" sz="3000" b="1" dirty="0">
                <a:solidFill>
                  <a:srgbClr val="423B71"/>
                </a:solidFill>
                <a:latin typeface="Calibri"/>
                <a:ea typeface="Calibri"/>
                <a:cs typeface="Calibri"/>
                <a:sym typeface="Calibri"/>
              </a:rPr>
              <a:t>3</a:t>
            </a:r>
            <a:endParaRPr sz="3000" b="0" i="0" u="none" strike="noStrike" cap="none" dirty="0">
              <a:solidFill>
                <a:srgbClr val="000000"/>
              </a:solidFill>
              <a:latin typeface="Arial"/>
              <a:ea typeface="Arial"/>
              <a:cs typeface="Arial"/>
              <a:sym typeface="Arial"/>
            </a:endParaRPr>
          </a:p>
        </p:txBody>
      </p:sp>
      <p:sp>
        <p:nvSpPr>
          <p:cNvPr id="282" name="Google Shape;282;g2021961f18c_0_110"/>
          <p:cNvSpPr txBox="1"/>
          <p:nvPr/>
        </p:nvSpPr>
        <p:spPr>
          <a:xfrm>
            <a:off x="623025" y="1225100"/>
            <a:ext cx="7947900" cy="3671100"/>
          </a:xfrm>
          <a:prstGeom prst="rect">
            <a:avLst/>
          </a:prstGeom>
          <a:noFill/>
          <a:ln>
            <a:noFill/>
          </a:ln>
        </p:spPr>
        <p:txBody>
          <a:bodyPr spcFirstLastPara="1" wrap="square" lIns="68575" tIns="34275" rIns="68575" bIns="34275" anchor="t" anchorCtr="0">
            <a:spAutoFit/>
          </a:bodyPr>
          <a:lstStyle/>
          <a:p>
            <a:pPr marL="0" lvl="0" indent="0" algn="just"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Trabajen en grupo para completar un algoritmo (una secuencia de instrucciones paso a paso) que permita a una aplicación de texto predictivo sugerir las tres palabras más probables que el usuario desea escribir después de introducir una frase específica. Se proporcionan los dos primeros pasos del algoritmo:</a:t>
            </a: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Paso 1: Identifica la frase introducida por el usuario.</a:t>
            </a: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Paso 2: Selecciona todos los mensajes de texto del historial que contengan esa misma frase.</a:t>
            </a: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Paso 3:</a:t>
            </a: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0"/>
          <p:cNvSpPr txBox="1"/>
          <p:nvPr/>
        </p:nvSpPr>
        <p:spPr>
          <a:xfrm>
            <a:off x="520050" y="1118200"/>
            <a:ext cx="8103900" cy="3671100"/>
          </a:xfrm>
          <a:prstGeom prst="rect">
            <a:avLst/>
          </a:prstGeom>
          <a:noFill/>
          <a:ln>
            <a:noFill/>
          </a:ln>
        </p:spPr>
        <p:txBody>
          <a:bodyPr spcFirstLastPara="1" wrap="square" lIns="68575" tIns="34275" rIns="68575" bIns="34275" anchor="t" anchorCtr="0">
            <a:spAutoFit/>
          </a:bodyPr>
          <a:lstStyle/>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Identifica la frase introducida por el usuario.</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Selecciona todos los mensajes de texto del historial que contengan esa misma frase.</a:t>
            </a: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Identifica las palabras que siguen inmediatamente a la frase mencionada en el paso anterior. </a:t>
            </a: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Calcula la frecuencia de todas las palabras identificadas.</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Determina la probabilidad de cada palabra identificada, dividiendo su frecuencia entre el número de mensajes de texto que contienen la frase del paso 1.</a:t>
            </a: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Identifica las tres palabras con mayor probabilidad.</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Sugiere las tres palabras con mayor probabilidad al usuario.  </a:t>
            </a:r>
            <a:endParaRPr sz="1800" dirty="0">
              <a:solidFill>
                <a:schemeClr val="dk1"/>
              </a:solidFill>
              <a:latin typeface="Calibri"/>
              <a:ea typeface="Calibri"/>
              <a:cs typeface="Calibri"/>
              <a:sym typeface="Calibri"/>
            </a:endParaRPr>
          </a:p>
        </p:txBody>
      </p:sp>
      <p:sp>
        <p:nvSpPr>
          <p:cNvPr id="288" name="Google Shape;288;p20"/>
          <p:cNvSpPr txBox="1"/>
          <p:nvPr/>
        </p:nvSpPr>
        <p:spPr>
          <a:xfrm>
            <a:off x="551454" y="510025"/>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Algoritmo básico de texto predictivo</a:t>
            </a:r>
            <a:endParaRPr sz="30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021961f18c_0_117"/>
          <p:cNvSpPr txBox="1"/>
          <p:nvPr/>
        </p:nvSpPr>
        <p:spPr>
          <a:xfrm>
            <a:off x="595031" y="1559306"/>
            <a:ext cx="8103900" cy="1900800"/>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SzPts val="1800"/>
              <a:buAutoNum type="arabicPeriod"/>
            </a:pPr>
            <a:r>
              <a:rPr lang="es" sz="1800" dirty="0">
                <a:latin typeface="Calibri" panose="020F0502020204030204" pitchFamily="34" charset="0"/>
                <a:cs typeface="Calibri" panose="020F0502020204030204" pitchFamily="34" charset="0"/>
              </a:rPr>
              <a:t>En esta actividad, desarrollamos un algoritmo básico de texto predictivo utilizando probabilidades condicionales.       </a:t>
            </a:r>
            <a:br>
              <a:rPr lang="es" sz="1800" dirty="0">
                <a:latin typeface="Calibri" panose="020F0502020204030204" pitchFamily="34" charset="0"/>
                <a:cs typeface="Calibri" panose="020F0502020204030204" pitchFamily="34" charset="0"/>
              </a:rPr>
            </a:br>
            <a:endParaRPr sz="1800" dirty="0">
              <a:latin typeface="Calibri" panose="020F0502020204030204" pitchFamily="34" charset="0"/>
              <a:cs typeface="Calibri" panose="020F0502020204030204" pitchFamily="34" charset="0"/>
            </a:endParaRPr>
          </a:p>
          <a:p>
            <a:pPr marL="457200" marR="0" lvl="0" indent="-342900" algn="l" rtl="0">
              <a:lnSpc>
                <a:spcPct val="100000"/>
              </a:lnSpc>
              <a:spcBef>
                <a:spcPts val="0"/>
              </a:spcBef>
              <a:spcAft>
                <a:spcPts val="0"/>
              </a:spcAft>
              <a:buSzPts val="1800"/>
              <a:buAutoNum type="arabicPeriod"/>
            </a:pPr>
            <a:r>
              <a:rPr lang="es" sz="1800" dirty="0">
                <a:latin typeface="Calibri" panose="020F0502020204030204" pitchFamily="34" charset="0"/>
                <a:cs typeface="Calibri" panose="020F0502020204030204" pitchFamily="34" charset="0"/>
              </a:rPr>
              <a:t>Para ello, utilizamos datos de mensajes de texto y estimamos las probabilidades de que una determinada palabra A aparezca después de una frase B, utilizando las frecuencias relativas dadas por la expresión:</a:t>
            </a:r>
            <a:endParaRPr sz="18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Clr>
                <a:srgbClr val="000000"/>
              </a:buClr>
              <a:buSzPts val="2100"/>
              <a:buFont typeface="Arial"/>
              <a:buNone/>
            </a:pPr>
            <a:endParaRPr sz="1100" dirty="0"/>
          </a:p>
        </p:txBody>
      </p:sp>
      <p:sp>
        <p:nvSpPr>
          <p:cNvPr id="294" name="Google Shape;294;g2021961f18c_0_117"/>
          <p:cNvSpPr txBox="1"/>
          <p:nvPr/>
        </p:nvSpPr>
        <p:spPr>
          <a:xfrm>
            <a:off x="520429" y="6652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Conclusiones</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F2AB04-618C-E317-F314-A43EF318DE5C}"/>
                  </a:ext>
                </a:extLst>
              </p:cNvPr>
              <p:cNvSpPr txBox="1"/>
              <p:nvPr/>
            </p:nvSpPr>
            <p:spPr>
              <a:xfrm>
                <a:off x="4039790" y="3456703"/>
                <a:ext cx="1064419" cy="7331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MX" sz="2000" b="0" i="1" smtClean="0">
                              <a:solidFill>
                                <a:schemeClr val="dk1"/>
                              </a:solidFill>
                              <a:latin typeface="Cambria Math" panose="02040503050406030204" pitchFamily="18" charset="0"/>
                              <a:ea typeface="Calibri"/>
                              <a:cs typeface="Calibri"/>
                              <a:sym typeface="Calibri"/>
                            </a:rPr>
                          </m:ctrlPr>
                        </m:fPr>
                        <m:num>
                          <m:r>
                            <a:rPr lang="es-MX" sz="2000" b="0" i="1" smtClean="0">
                              <a:solidFill>
                                <a:schemeClr val="dk1"/>
                              </a:solidFill>
                              <a:latin typeface="Cambria Math" panose="02040503050406030204" pitchFamily="18" charset="0"/>
                              <a:ea typeface="Calibri"/>
                              <a:cs typeface="Calibri"/>
                              <a:sym typeface="Calibri"/>
                            </a:rPr>
                            <m:t>𝑛</m:t>
                          </m:r>
                          <m:r>
                            <a:rPr lang="es-MX" sz="2000" b="0" i="1" smtClean="0">
                              <a:solidFill>
                                <a:schemeClr val="dk1"/>
                              </a:solidFill>
                              <a:latin typeface="Cambria Math" panose="02040503050406030204" pitchFamily="18" charset="0"/>
                              <a:ea typeface="Calibri"/>
                              <a:cs typeface="Calibri"/>
                              <a:sym typeface="Calibri"/>
                            </a:rPr>
                            <m:t>(</m:t>
                          </m:r>
                          <m:r>
                            <a:rPr lang="es-MX" sz="2000" b="0" i="1" smtClean="0">
                              <a:solidFill>
                                <a:schemeClr val="dk1"/>
                              </a:solidFill>
                              <a:latin typeface="Cambria Math" panose="02040503050406030204" pitchFamily="18" charset="0"/>
                              <a:ea typeface="Calibri"/>
                              <a:cs typeface="Calibri"/>
                              <a:sym typeface="Calibri"/>
                            </a:rPr>
                            <m:t>𝐴</m:t>
                          </m:r>
                          <m:r>
                            <a:rPr lang="es-MX" sz="2000" b="0" i="1" smtClean="0">
                              <a:solidFill>
                                <a:schemeClr val="dk1"/>
                              </a:solidFill>
                              <a:latin typeface="Cambria Math" panose="02040503050406030204" pitchFamily="18" charset="0"/>
                              <a:ea typeface="Calibri"/>
                              <a:cs typeface="Calibri"/>
                              <a:sym typeface="Calibri"/>
                            </a:rPr>
                            <m:t>⋂</m:t>
                          </m:r>
                          <m:r>
                            <a:rPr lang="es-MX" sz="2000" b="0" i="1" smtClean="0">
                              <a:solidFill>
                                <a:schemeClr val="dk1"/>
                              </a:solidFill>
                              <a:latin typeface="Cambria Math" panose="02040503050406030204" pitchFamily="18" charset="0"/>
                              <a:ea typeface="Calibri"/>
                              <a:cs typeface="Calibri"/>
                              <a:sym typeface="Calibri"/>
                            </a:rPr>
                            <m:t>𝐵</m:t>
                          </m:r>
                          <m:r>
                            <a:rPr lang="es-MX" sz="2000" b="0" i="1" smtClean="0">
                              <a:solidFill>
                                <a:schemeClr val="dk1"/>
                              </a:solidFill>
                              <a:latin typeface="Cambria Math" panose="02040503050406030204" pitchFamily="18" charset="0"/>
                              <a:ea typeface="Calibri"/>
                              <a:cs typeface="Calibri"/>
                              <a:sym typeface="Calibri"/>
                            </a:rPr>
                            <m:t>)</m:t>
                          </m:r>
                        </m:num>
                        <m:den>
                          <m:r>
                            <a:rPr lang="es-MX" sz="2000" b="0" i="1" smtClean="0">
                              <a:solidFill>
                                <a:schemeClr val="dk1"/>
                              </a:solidFill>
                              <a:latin typeface="Cambria Math" panose="02040503050406030204" pitchFamily="18" charset="0"/>
                              <a:ea typeface="Calibri"/>
                              <a:cs typeface="Calibri"/>
                              <a:sym typeface="Calibri"/>
                            </a:rPr>
                            <m:t>𝑛</m:t>
                          </m:r>
                          <m:r>
                            <a:rPr lang="es-MX" sz="2000" i="1">
                              <a:solidFill>
                                <a:schemeClr val="dk1"/>
                              </a:solidFill>
                              <a:latin typeface="Cambria Math" panose="02040503050406030204" pitchFamily="18" charset="0"/>
                              <a:ea typeface="Calibri"/>
                              <a:cs typeface="Calibri"/>
                              <a:sym typeface="Calibri"/>
                            </a:rPr>
                            <m:t>(</m:t>
                          </m:r>
                          <m:r>
                            <a:rPr lang="es-MX" sz="2000" i="1">
                              <a:solidFill>
                                <a:schemeClr val="dk1"/>
                              </a:solidFill>
                              <a:latin typeface="Cambria Math" panose="02040503050406030204" pitchFamily="18" charset="0"/>
                              <a:ea typeface="Calibri"/>
                              <a:cs typeface="Calibri"/>
                              <a:sym typeface="Calibri"/>
                            </a:rPr>
                            <m:t>𝐵</m:t>
                          </m:r>
                          <m:r>
                            <a:rPr lang="es-MX" sz="2000" i="1">
                              <a:solidFill>
                                <a:schemeClr val="dk1"/>
                              </a:solidFill>
                              <a:latin typeface="Cambria Math" panose="02040503050406030204" pitchFamily="18" charset="0"/>
                              <a:ea typeface="Calibri"/>
                              <a:cs typeface="Calibri"/>
                              <a:sym typeface="Calibri"/>
                            </a:rPr>
                            <m:t>)</m:t>
                          </m:r>
                        </m:den>
                      </m:f>
                    </m:oMath>
                  </m:oMathPara>
                </a14:m>
                <a:endParaRPr lang="es-CL" sz="2000" dirty="0"/>
              </a:p>
            </p:txBody>
          </p:sp>
        </mc:Choice>
        <mc:Fallback xmlns="">
          <p:sp>
            <p:nvSpPr>
              <p:cNvPr id="3" name="TextBox 2">
                <a:extLst>
                  <a:ext uri="{FF2B5EF4-FFF2-40B4-BE49-F238E27FC236}">
                    <a16:creationId xmlns:a16="http://schemas.microsoft.com/office/drawing/2014/main" id="{5FF2AB04-618C-E317-F314-A43EF318DE5C}"/>
                  </a:ext>
                </a:extLst>
              </p:cNvPr>
              <p:cNvSpPr txBox="1">
                <a:spLocks noRot="1" noChangeAspect="1" noMove="1" noResize="1" noEditPoints="1" noAdjustHandles="1" noChangeArrowheads="1" noChangeShapeType="1" noTextEdit="1"/>
              </p:cNvSpPr>
              <p:nvPr/>
            </p:nvSpPr>
            <p:spPr>
              <a:xfrm>
                <a:off x="4039790" y="3456703"/>
                <a:ext cx="1064419" cy="733149"/>
              </a:xfrm>
              <a:prstGeom prst="rect">
                <a:avLst/>
              </a:prstGeom>
              <a:blipFill>
                <a:blip r:embed="rId3"/>
                <a:stretch>
                  <a:fillRect/>
                </a:stretch>
              </a:blipFill>
            </p:spPr>
            <p:txBody>
              <a:bodyPr/>
              <a:lstStyle/>
              <a:p>
                <a:r>
                  <a:rPr lang="es-CL">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098064af53_0_26"/>
          <p:cNvSpPr txBox="1"/>
          <p:nvPr/>
        </p:nvSpPr>
        <p:spPr>
          <a:xfrm>
            <a:off x="520429" y="665250"/>
            <a:ext cx="7070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Conclusiones</a:t>
            </a:r>
            <a:endParaRPr sz="3000" b="0" i="0" u="none" strike="noStrike" cap="none" dirty="0">
              <a:solidFill>
                <a:srgbClr val="000000"/>
              </a:solidFill>
              <a:latin typeface="Arial"/>
              <a:ea typeface="Arial"/>
              <a:cs typeface="Arial"/>
              <a:sym typeface="Arial"/>
            </a:endParaRPr>
          </a:p>
        </p:txBody>
      </p:sp>
      <mc:AlternateContent xmlns:mc="http://schemas.openxmlformats.org/markup-compatibility/2006" xmlns:a14="http://schemas.microsoft.com/office/drawing/2010/main">
        <mc:Choice Requires="a14">
          <p:sp>
            <p:nvSpPr>
              <p:cNvPr id="302" name="Google Shape;302;g2098064af53_0_26"/>
              <p:cNvSpPr txBox="1"/>
              <p:nvPr/>
            </p:nvSpPr>
            <p:spPr>
              <a:xfrm>
                <a:off x="595031" y="1559306"/>
                <a:ext cx="8103900" cy="2975464"/>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SzPts val="1800"/>
                  <a:buAutoNum type="arabicPeriod" startAt="3"/>
                </a:pPr>
                <a:r>
                  <a:rPr lang="es" sz="1800" dirty="0">
                    <a:latin typeface="Calibri" panose="020F0502020204030204" pitchFamily="34" charset="0"/>
                    <a:cs typeface="Calibri" panose="020F0502020204030204" pitchFamily="34" charset="0"/>
                  </a:rPr>
                  <a:t>Cuanto mayor sea la cantidad de mensajes de texto que usemos, más se acercarán las probabilidades empíricas calculadas a las probabilidades teóricas correspondientes.</a:t>
                </a:r>
              </a:p>
              <a:p>
                <a:pPr marL="457200" marR="0" lvl="0" indent="-342900" algn="l" rtl="0">
                  <a:lnSpc>
                    <a:spcPct val="100000"/>
                  </a:lnSpc>
                  <a:spcBef>
                    <a:spcPts val="0"/>
                  </a:spcBef>
                  <a:spcAft>
                    <a:spcPts val="0"/>
                  </a:spcAft>
                  <a:buSzPts val="1800"/>
                  <a:buAutoNum type="arabicPeriod" startAt="3"/>
                </a:pPr>
                <a:r>
                  <a:rPr lang="es" sz="1800" dirty="0">
                    <a:latin typeface="Calibri" panose="020F0502020204030204" pitchFamily="34" charset="0"/>
                    <a:cs typeface="Calibri" panose="020F0502020204030204" pitchFamily="34" charset="0"/>
                  </a:rPr>
                  <a:t>Las probabilidades involucradas en el problema son probabilidades condicionales </a:t>
                </a:r>
                <a14:m>
                  <m:oMath xmlns:m="http://schemas.openxmlformats.org/officeDocument/2006/math">
                    <m:r>
                      <a:rPr lang="es" sz="1800" i="1" dirty="0" smtClean="0">
                        <a:latin typeface="Cambria Math" panose="02040503050406030204" pitchFamily="18" charset="0"/>
                        <a:cs typeface="Calibri" panose="020F0502020204030204" pitchFamily="34" charset="0"/>
                      </a:rPr>
                      <m:t>𝑃</m:t>
                    </m:r>
                    <m:r>
                      <a:rPr lang="es" sz="1800" i="1" dirty="0" smtClean="0">
                        <a:latin typeface="Cambria Math" panose="02040503050406030204" pitchFamily="18" charset="0"/>
                        <a:cs typeface="Calibri" panose="020F0502020204030204" pitchFamily="34" charset="0"/>
                      </a:rPr>
                      <m:t>(</m:t>
                    </m:r>
                    <m:r>
                      <a:rPr lang="es" sz="1800" i="1" dirty="0" smtClean="0">
                        <a:latin typeface="Cambria Math" panose="02040503050406030204" pitchFamily="18" charset="0"/>
                        <a:cs typeface="Calibri" panose="020F0502020204030204" pitchFamily="34" charset="0"/>
                      </a:rPr>
                      <m:t>𝐴</m:t>
                    </m:r>
                    <m:r>
                      <a:rPr lang="es" sz="1800" i="1" dirty="0" smtClean="0">
                        <a:latin typeface="Cambria Math" panose="02040503050406030204" pitchFamily="18" charset="0"/>
                        <a:cs typeface="Calibri" panose="020F0502020204030204" pitchFamily="34" charset="0"/>
                      </a:rPr>
                      <m:t>|</m:t>
                    </m:r>
                    <m:r>
                      <a:rPr lang="es" sz="1800" i="1" dirty="0" smtClean="0">
                        <a:latin typeface="Cambria Math" panose="02040503050406030204" pitchFamily="18" charset="0"/>
                        <a:cs typeface="Calibri" panose="020F0502020204030204" pitchFamily="34" charset="0"/>
                      </a:rPr>
                      <m:t>𝐵</m:t>
                    </m:r>
                    <m:r>
                      <a:rPr lang="es" sz="1800" i="1" dirty="0" smtClean="0">
                        <a:latin typeface="Cambria Math" panose="02040503050406030204" pitchFamily="18" charset="0"/>
                        <a:cs typeface="Calibri" panose="020F0502020204030204" pitchFamily="34" charset="0"/>
                      </a:rPr>
                      <m:t>)</m:t>
                    </m:r>
                  </m:oMath>
                </a14:m>
                <a:r>
                  <a:rPr lang="es" sz="1800" dirty="0">
                    <a:latin typeface="Calibri" panose="020F0502020204030204" pitchFamily="34" charset="0"/>
                    <a:cs typeface="Calibri" panose="020F0502020204030204" pitchFamily="34" charset="0"/>
                  </a:rPr>
                  <a:t>, donde el espacio muestral se reduce al evento B.</a:t>
                </a:r>
              </a:p>
              <a:p>
                <a:pPr marL="457200" marR="0" lvl="0" indent="-342900" algn="l" rtl="0">
                  <a:lnSpc>
                    <a:spcPct val="100000"/>
                  </a:lnSpc>
                  <a:spcBef>
                    <a:spcPts val="0"/>
                  </a:spcBef>
                  <a:spcAft>
                    <a:spcPts val="0"/>
                  </a:spcAft>
                  <a:buSzPts val="1800"/>
                  <a:buAutoNum type="arabicPeriod" startAt="3"/>
                </a:pPr>
                <a:r>
                  <a:rPr lang="es" sz="1800" dirty="0">
                    <a:latin typeface="Calibri" panose="020F0502020204030204" pitchFamily="34" charset="0"/>
                    <a:cs typeface="Calibri" panose="020F0502020204030204" pitchFamily="34" charset="0"/>
                  </a:rPr>
                  <a:t>Manipulando algebraicamente la expresión </a:t>
                </a:r>
                <a14:m>
                  <m:oMath xmlns:m="http://schemas.openxmlformats.org/officeDocument/2006/math">
                    <m:f>
                      <m:fPr>
                        <m:ctrlPr>
                          <a:rPr lang="es-MX" sz="2200" b="0" i="1" smtClean="0">
                            <a:solidFill>
                              <a:schemeClr val="dk1"/>
                            </a:solidFill>
                            <a:latin typeface="Cambria Math" panose="02040503050406030204" pitchFamily="18" charset="0"/>
                            <a:ea typeface="Calibri"/>
                            <a:cs typeface="Calibri"/>
                            <a:sym typeface="Calibri"/>
                          </a:rPr>
                        </m:ctrlPr>
                      </m:fPr>
                      <m:num>
                        <m:r>
                          <a:rPr lang="es-MX" sz="2200" b="0" i="1" smtClean="0">
                            <a:solidFill>
                              <a:schemeClr val="dk1"/>
                            </a:solidFill>
                            <a:latin typeface="Cambria Math" panose="02040503050406030204" pitchFamily="18" charset="0"/>
                            <a:ea typeface="Calibri"/>
                            <a:cs typeface="Calibri"/>
                            <a:sym typeface="Calibri"/>
                          </a:rPr>
                          <m:t>𝑛</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𝐴</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𝐵</m:t>
                        </m:r>
                        <m:r>
                          <a:rPr lang="es-MX" sz="2200" b="0" i="1" smtClean="0">
                            <a:solidFill>
                              <a:schemeClr val="dk1"/>
                            </a:solidFill>
                            <a:latin typeface="Cambria Math" panose="02040503050406030204" pitchFamily="18" charset="0"/>
                            <a:ea typeface="Calibri"/>
                            <a:cs typeface="Calibri"/>
                            <a:sym typeface="Calibri"/>
                          </a:rPr>
                          <m:t>)</m:t>
                        </m:r>
                      </m:num>
                      <m:den>
                        <m:r>
                          <a:rPr lang="es-MX" sz="2200" b="0" i="1" smtClean="0">
                            <a:solidFill>
                              <a:schemeClr val="dk1"/>
                            </a:solidFill>
                            <a:latin typeface="Cambria Math" panose="02040503050406030204" pitchFamily="18" charset="0"/>
                            <a:ea typeface="Calibri"/>
                            <a:cs typeface="Calibri"/>
                            <a:sym typeface="Calibri"/>
                          </a:rPr>
                          <m:t>𝑛</m:t>
                        </m:r>
                        <m:r>
                          <a:rPr lang="es-MX" sz="2200" i="1">
                            <a:solidFill>
                              <a:schemeClr val="dk1"/>
                            </a:solidFill>
                            <a:latin typeface="Cambria Math" panose="02040503050406030204" pitchFamily="18" charset="0"/>
                            <a:ea typeface="Calibri"/>
                            <a:cs typeface="Calibri"/>
                            <a:sym typeface="Calibri"/>
                          </a:rPr>
                          <m:t>(</m:t>
                        </m:r>
                        <m:r>
                          <a:rPr lang="es-MX" sz="2200" i="1">
                            <a:solidFill>
                              <a:schemeClr val="dk1"/>
                            </a:solidFill>
                            <a:latin typeface="Cambria Math" panose="02040503050406030204" pitchFamily="18" charset="0"/>
                            <a:ea typeface="Calibri"/>
                            <a:cs typeface="Calibri"/>
                            <a:sym typeface="Calibri"/>
                          </a:rPr>
                          <m:t>𝐵</m:t>
                        </m:r>
                        <m:r>
                          <a:rPr lang="es-MX" sz="2200" i="1">
                            <a:solidFill>
                              <a:schemeClr val="dk1"/>
                            </a:solidFill>
                            <a:latin typeface="Cambria Math" panose="02040503050406030204" pitchFamily="18" charset="0"/>
                            <a:ea typeface="Calibri"/>
                            <a:cs typeface="Calibri"/>
                            <a:sym typeface="Calibri"/>
                          </a:rPr>
                          <m:t>)</m:t>
                        </m:r>
                      </m:den>
                    </m:f>
                  </m:oMath>
                </a14:m>
                <a:r>
                  <a:rPr lang="es" sz="1800" dirty="0">
                    <a:latin typeface="Calibri" panose="020F0502020204030204" pitchFamily="34" charset="0"/>
                    <a:cs typeface="Calibri" panose="020F0502020204030204" pitchFamily="34" charset="0"/>
                  </a:rPr>
                  <a:t>, concluimos que:</a:t>
                </a:r>
                <a:endParaRPr sz="1800" dirty="0">
                  <a:latin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sz="1800" dirty="0"/>
              </a:p>
              <a:p>
                <a:pPr marL="0" marR="0" lvl="0" indent="0" algn="just" rtl="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s-MX" sz="2200" b="0" i="1" smtClean="0">
                          <a:solidFill>
                            <a:schemeClr val="dk1"/>
                          </a:solidFill>
                          <a:latin typeface="Cambria Math" panose="02040503050406030204" pitchFamily="18" charset="0"/>
                          <a:ea typeface="Calibri"/>
                          <a:cs typeface="Calibri"/>
                          <a:sym typeface="Calibri"/>
                        </a:rPr>
                        <m:t>𝑃</m:t>
                      </m:r>
                      <m:d>
                        <m:dPr>
                          <m:ctrlPr>
                            <a:rPr lang="es-MX" sz="2200" b="0" i="1" smtClean="0">
                              <a:solidFill>
                                <a:schemeClr val="dk1"/>
                              </a:solidFill>
                              <a:latin typeface="Cambria Math" panose="02040503050406030204" pitchFamily="18" charset="0"/>
                              <a:ea typeface="Calibri"/>
                              <a:cs typeface="Calibri"/>
                              <a:sym typeface="Calibri"/>
                            </a:rPr>
                          </m:ctrlPr>
                        </m:dPr>
                        <m:e>
                          <m:r>
                            <a:rPr lang="es-MX" sz="2200" b="0" i="1" smtClean="0">
                              <a:solidFill>
                                <a:schemeClr val="dk1"/>
                              </a:solidFill>
                              <a:latin typeface="Cambria Math" panose="02040503050406030204" pitchFamily="18" charset="0"/>
                              <a:ea typeface="Calibri"/>
                              <a:cs typeface="Calibri"/>
                              <a:sym typeface="Calibri"/>
                            </a:rPr>
                            <m:t>𝐴</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𝐵</m:t>
                          </m:r>
                        </m:e>
                      </m:d>
                      <m:r>
                        <a:rPr lang="es-MX" sz="2200" b="0" i="1" smtClean="0">
                          <a:solidFill>
                            <a:schemeClr val="dk1"/>
                          </a:solidFill>
                          <a:latin typeface="Cambria Math" panose="02040503050406030204" pitchFamily="18" charset="0"/>
                          <a:ea typeface="Calibri"/>
                          <a:cs typeface="Calibri"/>
                          <a:sym typeface="Calibri"/>
                        </a:rPr>
                        <m:t>=</m:t>
                      </m:r>
                      <m:f>
                        <m:fPr>
                          <m:ctrlPr>
                            <a:rPr lang="es-MX" sz="2200" b="0" i="1" smtClean="0">
                              <a:solidFill>
                                <a:schemeClr val="dk1"/>
                              </a:solidFill>
                              <a:latin typeface="Cambria Math" panose="02040503050406030204" pitchFamily="18" charset="0"/>
                              <a:ea typeface="Calibri"/>
                              <a:cs typeface="Calibri"/>
                              <a:sym typeface="Calibri"/>
                            </a:rPr>
                          </m:ctrlPr>
                        </m:fPr>
                        <m:num>
                          <m:r>
                            <a:rPr lang="es-MX" sz="2200" b="0" i="1" smtClean="0">
                              <a:solidFill>
                                <a:schemeClr val="dk1"/>
                              </a:solidFill>
                              <a:latin typeface="Cambria Math" panose="02040503050406030204" pitchFamily="18" charset="0"/>
                              <a:ea typeface="Calibri"/>
                              <a:cs typeface="Calibri"/>
                              <a:sym typeface="Calibri"/>
                            </a:rPr>
                            <m:t>𝑃</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𝐴</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𝐵</m:t>
                          </m:r>
                          <m:r>
                            <a:rPr lang="es-MX" sz="2200" b="0" i="1" smtClean="0">
                              <a:solidFill>
                                <a:schemeClr val="dk1"/>
                              </a:solidFill>
                              <a:latin typeface="Cambria Math" panose="02040503050406030204" pitchFamily="18" charset="0"/>
                              <a:ea typeface="Calibri"/>
                              <a:cs typeface="Calibri"/>
                              <a:sym typeface="Calibri"/>
                            </a:rPr>
                            <m:t>)</m:t>
                          </m:r>
                        </m:num>
                        <m:den>
                          <m:r>
                            <a:rPr lang="es-MX" sz="2200" i="1">
                              <a:solidFill>
                                <a:schemeClr val="dk1"/>
                              </a:solidFill>
                              <a:latin typeface="Cambria Math" panose="02040503050406030204" pitchFamily="18" charset="0"/>
                              <a:ea typeface="Calibri"/>
                              <a:cs typeface="Calibri"/>
                              <a:sym typeface="Calibri"/>
                            </a:rPr>
                            <m:t>𝑃</m:t>
                          </m:r>
                          <m:r>
                            <a:rPr lang="es-MX" sz="2200" i="1">
                              <a:solidFill>
                                <a:schemeClr val="dk1"/>
                              </a:solidFill>
                              <a:latin typeface="Cambria Math" panose="02040503050406030204" pitchFamily="18" charset="0"/>
                              <a:ea typeface="Calibri"/>
                              <a:cs typeface="Calibri"/>
                              <a:sym typeface="Calibri"/>
                            </a:rPr>
                            <m:t>(</m:t>
                          </m:r>
                          <m:r>
                            <a:rPr lang="es-MX" sz="2200" i="1">
                              <a:solidFill>
                                <a:schemeClr val="dk1"/>
                              </a:solidFill>
                              <a:latin typeface="Cambria Math" panose="02040503050406030204" pitchFamily="18" charset="0"/>
                              <a:ea typeface="Calibri"/>
                              <a:cs typeface="Calibri"/>
                              <a:sym typeface="Calibri"/>
                            </a:rPr>
                            <m:t>𝐵</m:t>
                          </m:r>
                          <m:r>
                            <a:rPr lang="es-MX" sz="2200" i="1">
                              <a:solidFill>
                                <a:schemeClr val="dk1"/>
                              </a:solidFill>
                              <a:latin typeface="Cambria Math" panose="02040503050406030204" pitchFamily="18" charset="0"/>
                              <a:ea typeface="Calibri"/>
                              <a:cs typeface="Calibri"/>
                              <a:sym typeface="Calibri"/>
                            </a:rPr>
                            <m:t>)</m:t>
                          </m:r>
                        </m:den>
                      </m:f>
                    </m:oMath>
                  </m:oMathPara>
                </a14:m>
                <a:endParaRPr sz="2200" dirty="0"/>
              </a:p>
            </p:txBody>
          </p:sp>
        </mc:Choice>
        <mc:Fallback xmlns="">
          <p:sp>
            <p:nvSpPr>
              <p:cNvPr id="302" name="Google Shape;302;g2098064af53_0_26"/>
              <p:cNvSpPr txBox="1">
                <a:spLocks noRot="1" noChangeAspect="1" noMove="1" noResize="1" noEditPoints="1" noAdjustHandles="1" noChangeArrowheads="1" noChangeShapeType="1" noTextEdit="1"/>
              </p:cNvSpPr>
              <p:nvPr/>
            </p:nvSpPr>
            <p:spPr>
              <a:xfrm>
                <a:off x="595031" y="1559306"/>
                <a:ext cx="8103900" cy="2975464"/>
              </a:xfrm>
              <a:prstGeom prst="rect">
                <a:avLst/>
              </a:prstGeom>
              <a:blipFill>
                <a:blip r:embed="rId3"/>
                <a:stretch>
                  <a:fillRect t="-1639"/>
                </a:stretch>
              </a:blipFill>
              <a:ln>
                <a:noFill/>
              </a:ln>
            </p:spPr>
            <p:txBody>
              <a:bodyPr/>
              <a:lstStyle/>
              <a:p>
                <a:r>
                  <a:rPr lang="es-CL">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10" name="Google Shape;310;p2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Texto predictivo</a:t>
            </a:r>
            <a:endParaRPr sz="11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021961f18c_0_134"/>
          <p:cNvSpPr txBox="1"/>
          <p:nvPr/>
        </p:nvSpPr>
        <p:spPr>
          <a:xfrm>
            <a:off x="520429" y="6652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Texto predictivo</a:t>
            </a:r>
            <a:endParaRPr sz="3000" b="0" i="0" u="none" strike="noStrike" cap="none" dirty="0">
              <a:solidFill>
                <a:srgbClr val="000000"/>
              </a:solidFill>
              <a:latin typeface="Arial"/>
              <a:ea typeface="Arial"/>
              <a:cs typeface="Arial"/>
              <a:sym typeface="Arial"/>
            </a:endParaRPr>
          </a:p>
        </p:txBody>
      </p:sp>
      <p:sp>
        <p:nvSpPr>
          <p:cNvPr id="76" name="Google Shape;76;g2021961f18c_0_134"/>
          <p:cNvSpPr txBox="1"/>
          <p:nvPr/>
        </p:nvSpPr>
        <p:spPr>
          <a:xfrm>
            <a:off x="551371" y="1388075"/>
            <a:ext cx="5163300" cy="2285700"/>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Las aplicaciones de texto predictivo utilizan algoritmos que predicen cuál será la siguiente palabra que el usuario escribirá, considerando las palabras escritas previamente.         </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Los algoritmos son secuencias de instrucciones que se utilizan para resolver un problema o llevar a cabo una tarea específica. </a:t>
            </a:r>
            <a:endParaRPr sz="1800" b="0" i="0" u="none" strike="noStrike" cap="none" dirty="0">
              <a:solidFill>
                <a:schemeClr val="dk1"/>
              </a:solidFill>
              <a:latin typeface="Calibri"/>
              <a:ea typeface="Calibri"/>
              <a:cs typeface="Calibri"/>
              <a:sym typeface="Calibri"/>
            </a:endParaRPr>
          </a:p>
        </p:txBody>
      </p:sp>
      <p:pic>
        <p:nvPicPr>
          <p:cNvPr id="77" name="Google Shape;77;g2021961f18c_0_134"/>
          <p:cNvPicPr preferRelativeResize="0"/>
          <p:nvPr/>
        </p:nvPicPr>
        <p:blipFill rotWithShape="1">
          <a:blip r:embed="rId3">
            <a:alphaModFix/>
          </a:blip>
          <a:srcRect b="891"/>
          <a:stretch/>
        </p:blipFill>
        <p:spPr>
          <a:xfrm>
            <a:off x="5867075" y="1302450"/>
            <a:ext cx="3124525" cy="250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8"/>
          <p:cNvSpPr txBox="1"/>
          <p:nvPr/>
        </p:nvSpPr>
        <p:spPr>
          <a:xfrm>
            <a:off x="520429" y="6652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Texto predictivo</a:t>
            </a:r>
            <a:endParaRPr sz="3000" b="0" i="0" u="none" strike="noStrike" cap="none" dirty="0">
              <a:solidFill>
                <a:srgbClr val="000000"/>
              </a:solidFill>
              <a:latin typeface="Arial"/>
              <a:ea typeface="Arial"/>
              <a:cs typeface="Arial"/>
              <a:sym typeface="Arial"/>
            </a:endParaRPr>
          </a:p>
        </p:txBody>
      </p:sp>
      <p:sp>
        <p:nvSpPr>
          <p:cNvPr id="83" name="Google Shape;83;p8"/>
          <p:cNvSpPr txBox="1"/>
          <p:nvPr/>
        </p:nvSpPr>
        <p:spPr>
          <a:xfrm>
            <a:off x="3397371" y="1388075"/>
            <a:ext cx="5163300" cy="1177500"/>
          </a:xfrm>
          <a:prstGeom prst="rect">
            <a:avLst/>
          </a:prstGeom>
          <a:solidFill>
            <a:srgbClr val="F3F3F3"/>
          </a:solid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En el caso de las aplicaciones de texto predictivo, los algoritmos se basan en probabilidades, estimadas a partir de los mensajes de texto previamente escritos por el usuario.</a:t>
            </a:r>
            <a:endParaRPr sz="1800" b="0" i="0" u="none" strike="noStrike" cap="none" dirty="0">
              <a:solidFill>
                <a:schemeClr val="dk1"/>
              </a:solidFill>
              <a:latin typeface="Calibri"/>
              <a:ea typeface="Calibri"/>
              <a:cs typeface="Calibri"/>
              <a:sym typeface="Calibri"/>
            </a:endParaRPr>
          </a:p>
        </p:txBody>
      </p:sp>
      <p:pic>
        <p:nvPicPr>
          <p:cNvPr id="84" name="Google Shape;84;p8"/>
          <p:cNvPicPr preferRelativeResize="0"/>
          <p:nvPr/>
        </p:nvPicPr>
        <p:blipFill>
          <a:blip r:embed="rId3">
            <a:alphaModFix/>
          </a:blip>
          <a:stretch>
            <a:fillRect/>
          </a:stretch>
        </p:blipFill>
        <p:spPr>
          <a:xfrm>
            <a:off x="551376" y="1388075"/>
            <a:ext cx="2393075" cy="3220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a:solidFill>
                  <a:srgbClr val="423B71"/>
                </a:solidFill>
                <a:latin typeface="Calibri"/>
                <a:ea typeface="Calibri"/>
                <a:cs typeface="Calibri"/>
                <a:sym typeface="Calibri"/>
              </a:rPr>
              <a:t>Pr</a:t>
            </a:r>
            <a:r>
              <a:rPr lang="es" sz="3000" b="1">
                <a:solidFill>
                  <a:srgbClr val="423B71"/>
                </a:solidFill>
                <a:latin typeface="Calibri"/>
                <a:ea typeface="Calibri"/>
                <a:cs typeface="Calibri"/>
                <a:sym typeface="Calibri"/>
              </a:rPr>
              <a:t>oblema</a:t>
            </a:r>
            <a:r>
              <a:rPr lang="es" sz="3000" b="1" dirty="0">
                <a:solidFill>
                  <a:srgbClr val="423B71"/>
                </a:solidFill>
                <a:latin typeface="Calibri"/>
                <a:ea typeface="Calibri"/>
                <a:cs typeface="Calibri"/>
                <a:sym typeface="Calibri"/>
              </a:rPr>
              <a:t>:</a:t>
            </a:r>
            <a:endParaRPr sz="3000" b="1" i="0" u="none" strike="noStrike" cap="none" dirty="0">
              <a:solidFill>
                <a:srgbClr val="423B71"/>
              </a:solidFill>
              <a:latin typeface="Calibri"/>
              <a:ea typeface="Calibri"/>
              <a:cs typeface="Calibri"/>
              <a:sym typeface="Calibri"/>
            </a:endParaRPr>
          </a:p>
        </p:txBody>
      </p:sp>
      <p:pic>
        <p:nvPicPr>
          <p:cNvPr id="90" name="Google Shape;90;p6"/>
          <p:cNvPicPr preferRelativeResize="0"/>
          <p:nvPr/>
        </p:nvPicPr>
        <p:blipFill rotWithShape="1">
          <a:blip r:embed="rId3">
            <a:alphaModFix/>
          </a:blip>
          <a:srcRect b="891"/>
          <a:stretch/>
        </p:blipFill>
        <p:spPr>
          <a:xfrm>
            <a:off x="3009725" y="1607275"/>
            <a:ext cx="3124525" cy="250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03c988c3b3_0_71"/>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Probabilidad condicional</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7" name="Google Shape;97;g203c988c3b3_0_71"/>
              <p:cNvSpPr/>
              <p:nvPr/>
            </p:nvSpPr>
            <p:spPr>
              <a:xfrm>
                <a:off x="443497" y="1540116"/>
                <a:ext cx="8257005" cy="2959189"/>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MX" sz="2200" dirty="0">
                    <a:solidFill>
                      <a:schemeClr val="dk1"/>
                    </a:solidFill>
                    <a:latin typeface="Calibri"/>
                    <a:ea typeface="Calibri"/>
                    <a:cs typeface="Calibri"/>
                    <a:sym typeface="Calibri"/>
                  </a:rPr>
                  <a:t>Sean A y B dos sucesos de un experimento aleatorio. La probabilidad de que ocurra A dado que ocurre B se representa por </a:t>
                </a:r>
                <a14:m>
                  <m:oMath xmlns:m="http://schemas.openxmlformats.org/officeDocument/2006/math">
                    <m:r>
                      <a:rPr lang="es-MX" sz="2200" i="1" dirty="0" smtClean="0">
                        <a:solidFill>
                          <a:schemeClr val="dk1"/>
                        </a:solidFill>
                        <a:latin typeface="Cambria Math" panose="02040503050406030204" pitchFamily="18" charset="0"/>
                        <a:ea typeface="Calibri"/>
                        <a:cs typeface="Calibri"/>
                        <a:sym typeface="Calibri"/>
                      </a:rPr>
                      <m:t>𝑃</m:t>
                    </m:r>
                    <m:r>
                      <a:rPr lang="es-MX" sz="2200" i="1" dirty="0" smtClean="0">
                        <a:solidFill>
                          <a:schemeClr val="dk1"/>
                        </a:solidFill>
                        <a:latin typeface="Cambria Math" panose="02040503050406030204" pitchFamily="18" charset="0"/>
                        <a:ea typeface="Calibri"/>
                        <a:cs typeface="Calibri"/>
                        <a:sym typeface="Calibri"/>
                      </a:rPr>
                      <m:t>(</m:t>
                    </m:r>
                    <m:r>
                      <a:rPr lang="es-MX" sz="2200" i="1" dirty="0" smtClean="0">
                        <a:solidFill>
                          <a:schemeClr val="dk1"/>
                        </a:solidFill>
                        <a:latin typeface="Cambria Math" panose="02040503050406030204" pitchFamily="18" charset="0"/>
                        <a:ea typeface="Calibri"/>
                        <a:cs typeface="Calibri"/>
                        <a:sym typeface="Calibri"/>
                      </a:rPr>
                      <m:t>𝐵</m:t>
                    </m:r>
                    <m:r>
                      <a:rPr lang="es-MX" sz="2200" i="1" dirty="0" smtClean="0">
                        <a:solidFill>
                          <a:schemeClr val="dk1"/>
                        </a:solidFill>
                        <a:latin typeface="Cambria Math" panose="02040503050406030204" pitchFamily="18" charset="0"/>
                        <a:ea typeface="Calibri"/>
                        <a:cs typeface="Calibri"/>
                        <a:sym typeface="Calibri"/>
                      </a:rPr>
                      <m:t>|</m:t>
                    </m:r>
                    <m:r>
                      <a:rPr lang="es-MX" sz="2200" i="1" dirty="0" smtClean="0">
                        <a:solidFill>
                          <a:schemeClr val="dk1"/>
                        </a:solidFill>
                        <a:latin typeface="Cambria Math" panose="02040503050406030204" pitchFamily="18" charset="0"/>
                        <a:ea typeface="Calibri"/>
                        <a:cs typeface="Calibri"/>
                        <a:sym typeface="Calibri"/>
                      </a:rPr>
                      <m:t>𝐴</m:t>
                    </m:r>
                    <m:r>
                      <a:rPr lang="es-MX" sz="2200" i="1" dirty="0" smtClean="0">
                        <a:solidFill>
                          <a:schemeClr val="dk1"/>
                        </a:solidFill>
                        <a:latin typeface="Cambria Math" panose="02040503050406030204" pitchFamily="18" charset="0"/>
                        <a:ea typeface="Calibri"/>
                        <a:cs typeface="Calibri"/>
                        <a:sym typeface="Calibri"/>
                      </a:rPr>
                      <m:t>)</m:t>
                    </m:r>
                  </m:oMath>
                </a14:m>
                <a:r>
                  <a:rPr lang="es-MX" sz="2200" dirty="0">
                    <a:solidFill>
                      <a:schemeClr val="dk1"/>
                    </a:solidFill>
                    <a:latin typeface="Calibri"/>
                    <a:ea typeface="Calibri"/>
                    <a:cs typeface="Calibri"/>
                    <a:sym typeface="Calibri"/>
                  </a:rPr>
                  <a:t> y se puede determinar como: </a:t>
                </a:r>
              </a:p>
              <a:p>
                <a:pPr lvl="0" algn="just">
                  <a:buSzPts val="1800"/>
                </a:pPr>
                <a14:m>
                  <m:oMathPara xmlns:m="http://schemas.openxmlformats.org/officeDocument/2006/math">
                    <m:oMathParaPr>
                      <m:jc m:val="centerGroup"/>
                    </m:oMathParaPr>
                    <m:oMath xmlns:m="http://schemas.openxmlformats.org/officeDocument/2006/math">
                      <m:r>
                        <a:rPr lang="es-MX" sz="2200" b="0" i="1" smtClean="0">
                          <a:solidFill>
                            <a:schemeClr val="dk1"/>
                          </a:solidFill>
                          <a:latin typeface="Cambria Math" panose="02040503050406030204" pitchFamily="18" charset="0"/>
                          <a:ea typeface="Calibri"/>
                          <a:cs typeface="Calibri"/>
                          <a:sym typeface="Calibri"/>
                        </a:rPr>
                        <m:t>𝑃</m:t>
                      </m:r>
                      <m:d>
                        <m:dPr>
                          <m:ctrlPr>
                            <a:rPr lang="es-MX" sz="2200" b="0" i="1" smtClean="0">
                              <a:solidFill>
                                <a:schemeClr val="dk1"/>
                              </a:solidFill>
                              <a:latin typeface="Cambria Math" panose="02040503050406030204" pitchFamily="18" charset="0"/>
                              <a:ea typeface="Calibri"/>
                              <a:cs typeface="Calibri"/>
                              <a:sym typeface="Calibri"/>
                            </a:rPr>
                          </m:ctrlPr>
                        </m:dPr>
                        <m:e>
                          <m:r>
                            <a:rPr lang="es-MX" sz="2200" b="0" i="1" smtClean="0">
                              <a:solidFill>
                                <a:schemeClr val="dk1"/>
                              </a:solidFill>
                              <a:latin typeface="Cambria Math" panose="02040503050406030204" pitchFamily="18" charset="0"/>
                              <a:ea typeface="Calibri"/>
                              <a:cs typeface="Calibri"/>
                              <a:sym typeface="Calibri"/>
                            </a:rPr>
                            <m:t>𝐴</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𝐵</m:t>
                          </m:r>
                        </m:e>
                      </m:d>
                      <m:r>
                        <a:rPr lang="es-MX" sz="2200" b="0" i="1" smtClean="0">
                          <a:solidFill>
                            <a:schemeClr val="dk1"/>
                          </a:solidFill>
                          <a:latin typeface="Cambria Math" panose="02040503050406030204" pitchFamily="18" charset="0"/>
                          <a:ea typeface="Calibri"/>
                          <a:cs typeface="Calibri"/>
                          <a:sym typeface="Calibri"/>
                        </a:rPr>
                        <m:t>=</m:t>
                      </m:r>
                      <m:f>
                        <m:fPr>
                          <m:ctrlPr>
                            <a:rPr lang="es-MX" sz="2200" b="0" i="1" smtClean="0">
                              <a:solidFill>
                                <a:schemeClr val="dk1"/>
                              </a:solidFill>
                              <a:latin typeface="Cambria Math" panose="02040503050406030204" pitchFamily="18" charset="0"/>
                              <a:ea typeface="Calibri"/>
                              <a:cs typeface="Calibri"/>
                              <a:sym typeface="Calibri"/>
                            </a:rPr>
                          </m:ctrlPr>
                        </m:fPr>
                        <m:num>
                          <m:r>
                            <a:rPr lang="es-MX" sz="2200" b="0" i="1" smtClean="0">
                              <a:solidFill>
                                <a:schemeClr val="dk1"/>
                              </a:solidFill>
                              <a:latin typeface="Cambria Math" panose="02040503050406030204" pitchFamily="18" charset="0"/>
                              <a:ea typeface="Calibri"/>
                              <a:cs typeface="Calibri"/>
                              <a:sym typeface="Calibri"/>
                            </a:rPr>
                            <m:t>𝑃</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𝐴</m:t>
                          </m:r>
                          <m:r>
                            <a:rPr lang="es-MX" sz="2200" b="0" i="1" smtClean="0">
                              <a:solidFill>
                                <a:schemeClr val="dk1"/>
                              </a:solidFill>
                              <a:latin typeface="Cambria Math" panose="02040503050406030204" pitchFamily="18" charset="0"/>
                              <a:ea typeface="Calibri"/>
                              <a:cs typeface="Calibri"/>
                              <a:sym typeface="Calibri"/>
                            </a:rPr>
                            <m:t>⋂</m:t>
                          </m:r>
                          <m:r>
                            <a:rPr lang="es-MX" sz="2200" b="0" i="1" smtClean="0">
                              <a:solidFill>
                                <a:schemeClr val="dk1"/>
                              </a:solidFill>
                              <a:latin typeface="Cambria Math" panose="02040503050406030204" pitchFamily="18" charset="0"/>
                              <a:ea typeface="Calibri"/>
                              <a:cs typeface="Calibri"/>
                              <a:sym typeface="Calibri"/>
                            </a:rPr>
                            <m:t>𝐵</m:t>
                          </m:r>
                          <m:r>
                            <a:rPr lang="es-MX" sz="2200" b="0" i="1" smtClean="0">
                              <a:solidFill>
                                <a:schemeClr val="dk1"/>
                              </a:solidFill>
                              <a:latin typeface="Cambria Math" panose="02040503050406030204" pitchFamily="18" charset="0"/>
                              <a:ea typeface="Calibri"/>
                              <a:cs typeface="Calibri"/>
                              <a:sym typeface="Calibri"/>
                            </a:rPr>
                            <m:t>)</m:t>
                          </m:r>
                        </m:num>
                        <m:den>
                          <m:r>
                            <a:rPr lang="es-MX" sz="2200" i="1">
                              <a:solidFill>
                                <a:schemeClr val="dk1"/>
                              </a:solidFill>
                              <a:latin typeface="Cambria Math" panose="02040503050406030204" pitchFamily="18" charset="0"/>
                              <a:ea typeface="Calibri"/>
                              <a:cs typeface="Calibri"/>
                              <a:sym typeface="Calibri"/>
                            </a:rPr>
                            <m:t>𝑃</m:t>
                          </m:r>
                          <m:r>
                            <a:rPr lang="es-MX" sz="2200" i="1">
                              <a:solidFill>
                                <a:schemeClr val="dk1"/>
                              </a:solidFill>
                              <a:latin typeface="Cambria Math" panose="02040503050406030204" pitchFamily="18" charset="0"/>
                              <a:ea typeface="Calibri"/>
                              <a:cs typeface="Calibri"/>
                              <a:sym typeface="Calibri"/>
                            </a:rPr>
                            <m:t>(</m:t>
                          </m:r>
                          <m:r>
                            <a:rPr lang="es-MX" sz="2200" i="1">
                              <a:solidFill>
                                <a:schemeClr val="dk1"/>
                              </a:solidFill>
                              <a:latin typeface="Cambria Math" panose="02040503050406030204" pitchFamily="18" charset="0"/>
                              <a:ea typeface="Calibri"/>
                              <a:cs typeface="Calibri"/>
                              <a:sym typeface="Calibri"/>
                            </a:rPr>
                            <m:t>𝐵</m:t>
                          </m:r>
                          <m:r>
                            <a:rPr lang="es-MX" sz="2200" i="1">
                              <a:solidFill>
                                <a:schemeClr val="dk1"/>
                              </a:solidFill>
                              <a:latin typeface="Cambria Math" panose="02040503050406030204" pitchFamily="18" charset="0"/>
                              <a:ea typeface="Calibri"/>
                              <a:cs typeface="Calibri"/>
                              <a:sym typeface="Calibri"/>
                            </a:rPr>
                            <m:t>)</m:t>
                          </m:r>
                        </m:den>
                      </m:f>
                      <m:r>
                        <a:rPr lang="es-MX" sz="2200" b="0" i="0" smtClean="0">
                          <a:solidFill>
                            <a:schemeClr val="dk1"/>
                          </a:solidFill>
                          <a:latin typeface="Cambria Math" panose="02040503050406030204" pitchFamily="18" charset="0"/>
                          <a:ea typeface="Calibri"/>
                          <a:cs typeface="Calibri"/>
                          <a:sym typeface="Calibri"/>
                        </a:rPr>
                        <m:t>, </m:t>
                      </m:r>
                      <m:r>
                        <m:rPr>
                          <m:sty m:val="p"/>
                        </m:rPr>
                        <a:rPr lang="es-MX" sz="2200" b="0" i="0" smtClean="0">
                          <a:solidFill>
                            <a:schemeClr val="dk1"/>
                          </a:solidFill>
                          <a:latin typeface="Cambria Math" panose="02040503050406030204" pitchFamily="18" charset="0"/>
                          <a:ea typeface="Calibri"/>
                          <a:cs typeface="Calibri"/>
                          <a:sym typeface="Calibri"/>
                        </a:rPr>
                        <m:t>siempre</m:t>
                      </m:r>
                      <m:r>
                        <a:rPr lang="es-MX" sz="2200" b="0" i="0" smtClean="0">
                          <a:solidFill>
                            <a:schemeClr val="dk1"/>
                          </a:solidFill>
                          <a:latin typeface="Cambria Math" panose="02040503050406030204" pitchFamily="18" charset="0"/>
                          <a:ea typeface="Calibri"/>
                          <a:cs typeface="Calibri"/>
                          <a:sym typeface="Calibri"/>
                        </a:rPr>
                        <m:t> </m:t>
                      </m:r>
                      <m:r>
                        <m:rPr>
                          <m:sty m:val="p"/>
                        </m:rPr>
                        <a:rPr lang="es-MX" sz="2200" b="0" i="0" smtClean="0">
                          <a:solidFill>
                            <a:schemeClr val="dk1"/>
                          </a:solidFill>
                          <a:latin typeface="Cambria Math" panose="02040503050406030204" pitchFamily="18" charset="0"/>
                          <a:ea typeface="Calibri"/>
                          <a:cs typeface="Calibri"/>
                          <a:sym typeface="Calibri"/>
                        </a:rPr>
                        <m:t>que</m:t>
                      </m:r>
                      <m:r>
                        <a:rPr lang="es-MX" sz="2200" b="0" i="0" smtClean="0">
                          <a:solidFill>
                            <a:schemeClr val="dk1"/>
                          </a:solidFill>
                          <a:latin typeface="Cambria Math" panose="02040503050406030204" pitchFamily="18" charset="0"/>
                          <a:ea typeface="Calibri"/>
                          <a:cs typeface="Calibri"/>
                          <a:sym typeface="Calibri"/>
                        </a:rPr>
                        <m:t> </m:t>
                      </m:r>
                      <m:r>
                        <m:rPr>
                          <m:sty m:val="p"/>
                        </m:rPr>
                        <a:rPr lang="es-MX" sz="2200" b="0" i="0" smtClean="0">
                          <a:solidFill>
                            <a:schemeClr val="dk1"/>
                          </a:solidFill>
                          <a:latin typeface="Cambria Math" panose="02040503050406030204" pitchFamily="18" charset="0"/>
                          <a:ea typeface="Calibri"/>
                          <a:cs typeface="Calibri"/>
                          <a:sym typeface="Calibri"/>
                        </a:rPr>
                        <m:t>P</m:t>
                      </m:r>
                      <m:d>
                        <m:dPr>
                          <m:ctrlPr>
                            <a:rPr lang="es-MX" sz="2200" b="0" i="1" smtClean="0">
                              <a:solidFill>
                                <a:schemeClr val="dk1"/>
                              </a:solidFill>
                              <a:latin typeface="Cambria Math" panose="02040503050406030204" pitchFamily="18" charset="0"/>
                              <a:ea typeface="Calibri"/>
                              <a:cs typeface="Calibri"/>
                              <a:sym typeface="Calibri"/>
                            </a:rPr>
                          </m:ctrlPr>
                        </m:dPr>
                        <m:e>
                          <m:r>
                            <m:rPr>
                              <m:sty m:val="p"/>
                            </m:rPr>
                            <a:rPr lang="es-MX" sz="2200" b="0" i="0" smtClean="0">
                              <a:solidFill>
                                <a:schemeClr val="dk1"/>
                              </a:solidFill>
                              <a:latin typeface="Cambria Math" panose="02040503050406030204" pitchFamily="18" charset="0"/>
                              <a:ea typeface="Calibri"/>
                              <a:cs typeface="Calibri"/>
                              <a:sym typeface="Calibri"/>
                            </a:rPr>
                            <m:t>B</m:t>
                          </m:r>
                        </m:e>
                      </m:d>
                      <m:r>
                        <a:rPr lang="es-MX" sz="2200" b="0" i="0" smtClean="0">
                          <a:solidFill>
                            <a:schemeClr val="dk1"/>
                          </a:solidFill>
                          <a:latin typeface="Cambria Math" panose="02040503050406030204" pitchFamily="18" charset="0"/>
                          <a:ea typeface="Calibri"/>
                          <a:cs typeface="Calibri"/>
                          <a:sym typeface="Calibri"/>
                        </a:rPr>
                        <m:t>&gt;0 </m:t>
                      </m:r>
                    </m:oMath>
                  </m:oMathPara>
                </a14:m>
                <a:endParaRPr lang="es-MX" sz="2200" b="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lang="es-MX" sz="22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s-MX" sz="2200" dirty="0">
                    <a:solidFill>
                      <a:schemeClr val="dk1"/>
                    </a:solidFill>
                    <a:latin typeface="Calibri"/>
                    <a:ea typeface="Calibri"/>
                    <a:cs typeface="Calibri"/>
                    <a:sym typeface="Calibri"/>
                  </a:rPr>
                  <a:t>Es importante notar que en la probabilidad condicional el espacio muestral se reduce al evento B. </a:t>
                </a: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mc:Choice>
        <mc:Fallback xmlns="">
          <p:sp>
            <p:nvSpPr>
              <p:cNvPr id="97" name="Google Shape;97;g203c988c3b3_0_71"/>
              <p:cNvSpPr>
                <a:spLocks noRot="1" noChangeAspect="1" noMove="1" noResize="1" noEditPoints="1" noAdjustHandles="1" noChangeArrowheads="1" noChangeShapeType="1" noTextEdit="1"/>
              </p:cNvSpPr>
              <p:nvPr/>
            </p:nvSpPr>
            <p:spPr>
              <a:xfrm>
                <a:off x="443497" y="1540116"/>
                <a:ext cx="8257005" cy="2959189"/>
              </a:xfrm>
              <a:prstGeom prst="rect">
                <a:avLst/>
              </a:prstGeom>
              <a:blipFill>
                <a:blip r:embed="rId3"/>
                <a:stretch>
                  <a:fillRect l="-1256" t="-3505" r="-1256"/>
                </a:stretch>
              </a:blipFill>
              <a:ln>
                <a:noFill/>
              </a:ln>
            </p:spPr>
            <p:txBody>
              <a:bodyPr/>
              <a:lstStyle/>
              <a:p>
                <a:r>
                  <a:rPr lang="es-CL">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i="0" u="none" strike="noStrike" cap="none" dirty="0">
                <a:solidFill>
                  <a:srgbClr val="423B71"/>
                </a:solidFill>
                <a:latin typeface="Calibri"/>
                <a:ea typeface="Calibri"/>
                <a:cs typeface="Calibri"/>
                <a:sym typeface="Calibri"/>
              </a:rPr>
              <a:t>Actividad 1</a:t>
            </a:r>
            <a:endParaRPr sz="3000" b="0" i="0" u="none" strike="noStrike" cap="none" dirty="0">
              <a:solidFill>
                <a:srgbClr val="000000"/>
              </a:solidFill>
              <a:latin typeface="Arial"/>
              <a:ea typeface="Arial"/>
              <a:cs typeface="Arial"/>
              <a:sym typeface="Arial"/>
            </a:endParaRPr>
          </a:p>
        </p:txBody>
      </p:sp>
      <p:sp>
        <p:nvSpPr>
          <p:cNvPr id="104" name="Google Shape;104;p7"/>
          <p:cNvSpPr txBox="1"/>
          <p:nvPr/>
        </p:nvSpPr>
        <p:spPr>
          <a:xfrm>
            <a:off x="333250" y="1477075"/>
            <a:ext cx="3632400" cy="1415742"/>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A partir del texto ingresado, sugieran 3 palabras que el texto predictivo podría proponer.</a:t>
            </a:r>
            <a:endParaRPr sz="2000" dirty="0">
              <a:latin typeface="Calibri"/>
              <a:ea typeface="Calibri"/>
              <a:cs typeface="Calibri"/>
              <a:sym typeface="Calibri"/>
            </a:endParaRPr>
          </a:p>
        </p:txBody>
      </p:sp>
      <p:pic>
        <p:nvPicPr>
          <p:cNvPr id="105" name="Google Shape;105;p7"/>
          <p:cNvPicPr preferRelativeResize="0"/>
          <p:nvPr/>
        </p:nvPicPr>
        <p:blipFill rotWithShape="1">
          <a:blip r:embed="rId3">
            <a:alphaModFix/>
          </a:blip>
          <a:srcRect t="2256" b="1737"/>
          <a:stretch/>
        </p:blipFill>
        <p:spPr>
          <a:xfrm>
            <a:off x="4648200" y="182875"/>
            <a:ext cx="2681025" cy="4781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p:nvPr/>
        </p:nvSpPr>
        <p:spPr>
          <a:xfrm>
            <a:off x="544493" y="507250"/>
            <a:ext cx="5436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Actividad 1</a:t>
            </a:r>
            <a:endParaRPr sz="3000" b="0" i="0" u="none" strike="noStrike" cap="none" dirty="0">
              <a:solidFill>
                <a:srgbClr val="000000"/>
              </a:solidFill>
              <a:latin typeface="Arial"/>
              <a:ea typeface="Arial"/>
              <a:cs typeface="Arial"/>
              <a:sym typeface="Arial"/>
            </a:endParaRPr>
          </a:p>
        </p:txBody>
      </p:sp>
      <p:sp>
        <p:nvSpPr>
          <p:cNvPr id="111" name="Google Shape;111;p9"/>
          <p:cNvSpPr txBox="1"/>
          <p:nvPr/>
        </p:nvSpPr>
        <p:spPr>
          <a:xfrm>
            <a:off x="108284" y="1249136"/>
            <a:ext cx="5077325" cy="3454762"/>
          </a:xfrm>
          <a:prstGeom prst="rect">
            <a:avLst/>
          </a:prstGeom>
          <a:noFill/>
          <a:ln>
            <a:noFill/>
          </a:ln>
        </p:spPr>
        <p:txBody>
          <a:bodyPr spcFirstLastPara="1" wrap="square" lIns="68575" tIns="34275" rIns="68575" bIns="34275" anchor="t" anchorCtr="0">
            <a:spAutoFit/>
          </a:bodyPr>
          <a:lstStyle/>
          <a:p>
            <a:pPr marL="45720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2. ¿Cuál fue el criterio utilizado para seleccionar las 3 palabras para la aplicación?</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3. ¿Por qué creen que hubo tanta variación en las propuestas de palabras de los diferentes grupos?</a:t>
            </a: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4. ¿Cómo podemos identificar las palabras más probables de ser escritas después de la frase "¿Quién puede ________"?</a:t>
            </a:r>
            <a:endParaRPr sz="2000" b="0" i="0" u="none" strike="noStrike" cap="none" dirty="0">
              <a:solidFill>
                <a:schemeClr val="dk1"/>
              </a:solidFill>
              <a:latin typeface="Calibri"/>
              <a:ea typeface="Calibri"/>
              <a:cs typeface="Calibri"/>
              <a:sym typeface="Calibri"/>
            </a:endParaRPr>
          </a:p>
        </p:txBody>
      </p:sp>
      <p:pic>
        <p:nvPicPr>
          <p:cNvPr id="112" name="Google Shape;112;p9"/>
          <p:cNvPicPr preferRelativeResize="0"/>
          <p:nvPr/>
        </p:nvPicPr>
        <p:blipFill rotWithShape="1">
          <a:blip r:embed="rId3">
            <a:alphaModFix/>
          </a:blip>
          <a:srcRect t="2256" b="1737"/>
          <a:stretch/>
        </p:blipFill>
        <p:spPr>
          <a:xfrm>
            <a:off x="5506275" y="507250"/>
            <a:ext cx="2471201" cy="440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3019</Words>
  <Application>Microsoft Office PowerPoint</Application>
  <PresentationFormat>On-screen Show (16:9)</PresentationFormat>
  <Paragraphs>240</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Cambria Math</vt:lpstr>
      <vt:lpstr>Arial</vt:lpstr>
      <vt:lpstr>Calibri</vt:lpstr>
      <vt:lpstr>Nunito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DIEGO IGNACIO ESPINOZA NUÑEZ</cp:lastModifiedBy>
  <cp:revision>15</cp:revision>
  <dcterms:modified xsi:type="dcterms:W3CDTF">2023-09-12T15:02:47Z</dcterms:modified>
</cp:coreProperties>
</file>