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Nuni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iDqdfLpIW5CnVjz2CEoN27ZY7KR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ctoria Leonella Lopez Basualt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0CF11C-04A9-4C8B-AA99-89ACCA0E46A9}">
  <a:tblStyle styleId="{EE0CF11C-04A9-4C8B-AA99-89ACCA0E46A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C663548-6DBC-443D-87ED-866E0E5EB8A8}" styleName="Table_1">
    <a:wholeTbl>
      <a:tcTxStyle>
        <a:font>
          <a:latin typeface="Arial"/>
          <a:ea typeface="Arial"/>
          <a:cs typeface="Arial"/>
        </a:font>
        <a:srgbClr val="000000"/>
      </a:tcTxStyle>
      <a:tcStyle>
        <a:tcBdr>
          <a:left>
            <a:ln cap="flat" cmpd="sng" w="19050">
              <a:solidFill>
                <a:srgbClr val="000000"/>
              </a:solidFill>
              <a:prstDash val="solid"/>
              <a:round/>
              <a:headEnd len="sm" w="sm" type="none"/>
              <a:tailEnd len="sm" w="sm" type="none"/>
            </a:ln>
          </a:left>
          <a:right>
            <a:ln cap="flat" cmpd="sng" w="19050">
              <a:solidFill>
                <a:srgbClr val="000000"/>
              </a:solidFill>
              <a:prstDash val="solid"/>
              <a:round/>
              <a:headEnd len="sm" w="sm" type="none"/>
              <a:tailEnd len="sm" w="sm" type="none"/>
            </a:ln>
          </a:right>
          <a:top>
            <a:ln cap="flat" cmpd="sng" w="19050">
              <a:solidFill>
                <a:srgbClr val="000000"/>
              </a:solidFill>
              <a:prstDash val="solid"/>
              <a:round/>
              <a:headEnd len="sm" w="sm" type="none"/>
              <a:tailEnd len="sm" w="sm" type="none"/>
            </a:ln>
          </a:top>
          <a:bottom>
            <a:ln cap="flat" cmpd="sng" w="19050">
              <a:solidFill>
                <a:srgbClr val="000000"/>
              </a:solidFill>
              <a:prstDash val="solid"/>
              <a:round/>
              <a:headEnd len="sm" w="sm" type="none"/>
              <a:tailEnd len="sm" w="sm" type="none"/>
            </a:ln>
          </a:bottom>
          <a:insideH>
            <a:ln cap="flat" cmpd="sng" w="19050">
              <a:solidFill>
                <a:srgbClr val="000000"/>
              </a:solidFill>
              <a:prstDash val="solid"/>
              <a:round/>
              <a:headEnd len="sm" w="sm" type="none"/>
              <a:tailEnd len="sm" w="sm" type="none"/>
            </a:ln>
          </a:insideH>
          <a:insideV>
            <a:ln cap="flat" cmpd="sng" w="190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Nunito-bold.fntdata"/><Relationship Id="rId21" Type="http://schemas.openxmlformats.org/officeDocument/2006/relationships/slide" Target="slides/slide14.xml"/><Relationship Id="rId43" Type="http://schemas.openxmlformats.org/officeDocument/2006/relationships/font" Target="fonts/Nunito-regular.fntdata"/><Relationship Id="rId24" Type="http://schemas.openxmlformats.org/officeDocument/2006/relationships/slide" Target="slides/slide17.xml"/><Relationship Id="rId46" Type="http://schemas.openxmlformats.org/officeDocument/2006/relationships/font" Target="fonts/Nunito-boldItalic.fntdata"/><Relationship Id="rId23" Type="http://schemas.openxmlformats.org/officeDocument/2006/relationships/slide" Target="slides/slide16.xml"/><Relationship Id="rId45"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3-17T19:29:51.090">
    <p:pos x="685" y="724"/>
    <p:text>Se podría agregar pantallazo del recuadro de momento destacado</p:text>
    <p:extLst>
      <p:ext uri="{C676402C-5697-4E1C-873F-D02D1690AC5C}">
        <p15:threadingInfo timeZoneBias="0"/>
      </p:ext>
      <p:ext uri="http://customooxmlschemas.google.com/">
        <go:slidesCustomData xmlns:go="http://customooxmlschemas.google.com/" commentPostId="AAAAtLn1Ej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21961f18c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2021961f18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021961f18c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2021961f18c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21961f18c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Los algoritmos de aprendizaje autónomo utilizados en las aplicaciones de texto predictivo imitan la forma en que los seres humanos aprenden y toman decisiones. Así como las personas basan sus decisiones en experiencias pasadas y el contexto actual, estos algoritmos también analizan el contexto de la conversación y utilizan datos previos para hacer sus predicciones.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Aunque puede resultar muy difícil elaborar un algoritmo que tome en cuenta el contexto completo de la conversación, podemos optar por crear uno más sencillo que solo considere las palabras previas.</a:t>
            </a:r>
            <a:endParaRPr/>
          </a:p>
          <a:p>
            <a:pPr indent="0" lvl="0" marL="0" rtl="0" algn="l">
              <a:lnSpc>
                <a:spcPct val="100000"/>
              </a:lnSpc>
              <a:spcBef>
                <a:spcPts val="0"/>
              </a:spcBef>
              <a:spcAft>
                <a:spcPts val="0"/>
              </a:spcAft>
              <a:buSzPts val="1400"/>
              <a:buNone/>
            </a:pPr>
            <a:r>
              <a:t/>
            </a:r>
            <a:endParaRPr/>
          </a:p>
        </p:txBody>
      </p:sp>
      <p:sp>
        <p:nvSpPr>
          <p:cNvPr id="128" name="Google Shape;128;g2021961f18c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21961f18c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Sin datos sobre los mensajes de texto que contienen la frase por completar, cualquier comparación de las probabilidades de posibles palabras es subjetiva. Es decir, se basan en creencias o experiencias personales.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Para determinar de manera objetiva cuáles son las palabras que tienen más probabilidades de seguir la frase, necesitamos contar con datos de mensajes de texto reales.</a:t>
            </a:r>
            <a:endParaRPr/>
          </a:p>
          <a:p>
            <a:pPr indent="0" lvl="0" marL="0" rtl="0" algn="l">
              <a:lnSpc>
                <a:spcPct val="100000"/>
              </a:lnSpc>
              <a:spcBef>
                <a:spcPts val="0"/>
              </a:spcBef>
              <a:spcAft>
                <a:spcPts val="0"/>
              </a:spcAft>
              <a:buSzPts val="1400"/>
              <a:buNone/>
            </a:pPr>
            <a:r>
              <a:t/>
            </a:r>
            <a:endParaRPr/>
          </a:p>
        </p:txBody>
      </p:sp>
      <p:sp>
        <p:nvSpPr>
          <p:cNvPr id="134" name="Google Shape;134;g2021961f18c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El objetivo de esta actividad es identificar las tres palabras que son más probable que se escriban después de la frase "¿Quién puede" en el contexto de un chat de estudio.</a:t>
            </a:r>
            <a:endParaRPr/>
          </a:p>
        </p:txBody>
      </p:sp>
      <p:sp>
        <p:nvSpPr>
          <p:cNvPr id="141" name="Google Shape;1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21961f18c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importante tener en cuenta que en estricto rigor solo podemos estimar la probabilidad mencionada, ya que el espacio muestral de todas las frases escritas y por escribir se va revelando con el tiempo. No es necesario hacer esta precisión al presentar el problema a sus estudiantes, ya que se abordará más adelante.</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una discusión en la que las y los estudiantes evalúen distintas propuestas y comparen las probabilidades calculadas. </a:t>
            </a:r>
            <a:endParaRPr/>
          </a:p>
        </p:txBody>
      </p:sp>
      <p:sp>
        <p:nvSpPr>
          <p:cNvPr id="148" name="Google Shape;148;g2021961f18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21961f18c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54" name="Google Shape;154;g2021961f18c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21961f18c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60" name="Google Shape;160;g2021961f18c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21961f18c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70" name="Google Shape;170;g2021961f18c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21961f18c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76" name="Google Shape;176;g2021961f18c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*Observación para el docente → Si tiene el video descargado en su computador, puede editar la presentación para generar un hipervínculo al video desde la diapostiva</a:t>
            </a:r>
            <a:endParaRPr/>
          </a:p>
        </p:txBody>
      </p:sp>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3c988c3b3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86" name="Google Shape;186;g203c988c3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3c988c3b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193" name="Google Shape;193;g203c988c3b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21961f18c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01" name="Google Shape;201;g2021961f18c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03c988c3b3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12" name="Google Shape;212;g203c988c3b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21961f18c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Indique a sus estudiantes que al final de esta clase se desarrollará un algoritmo básico que pueda sugerir palabras que el usuario de una aplicación de mensajería de texto podría escribir, basándose en las palabras previamente escritas. Para ello, estudiaremos nociones matemáticas que serán necesarias para este trabajo.</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221" name="Google Shape;221;g2021961f18c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021961f18c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021961f18c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021961f18c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s">
                <a:solidFill>
                  <a:schemeClr val="dk1"/>
                </a:solidFill>
                <a:latin typeface="Nunito"/>
                <a:ea typeface="Nunito"/>
                <a:cs typeface="Nunito"/>
                <a:sym typeface="Nunito"/>
              </a:rPr>
              <a:t>Puede sugerirles colorear la frase y las distintas palabras que la siguen en la tabla de datos entregadas, para facilitar el conteo, como se muestra a continuación</a:t>
            </a:r>
            <a:endParaRPr/>
          </a:p>
        </p:txBody>
      </p:sp>
      <p:sp>
        <p:nvSpPr>
          <p:cNvPr id="244" name="Google Shape;244;g2021961f18c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021961f18c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51" name="Google Shape;251;g2021961f18c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3c988c3b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s"/>
              <a:t>Las probabilidades que hemos calculado son estimaciones basadas en las frecuencias relativas de los mensajes de texto escritos previamente, por lo que constituyen probabilidades empíricas que utilizamos como aproximaciones de las probabilidades teóricas desconocidas.</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s"/>
              <a:t>Hay que tener presente que, dependiendo de los mensajes que tengamos, las probabilidades empíricas pueden variar. En la medida en que aumente la cantidad de mensajes de texto que utilicemos en nuestros cálculos, las probabilidades empíricas se acercarán a sus respectivas probabilidades teóricas.</a:t>
            </a:r>
            <a:endParaRPr/>
          </a:p>
          <a:p>
            <a:pPr indent="0" lvl="0" marL="0" rtl="0" algn="l">
              <a:lnSpc>
                <a:spcPct val="115000"/>
              </a:lnSpc>
              <a:spcBef>
                <a:spcPts val="0"/>
              </a:spcBef>
              <a:spcAft>
                <a:spcPts val="0"/>
              </a:spcAft>
              <a:buSzPts val="1100"/>
              <a:buNone/>
            </a:pPr>
            <a:r>
              <a:t/>
            </a:r>
            <a:endParaRPr/>
          </a:p>
        </p:txBody>
      </p:sp>
      <p:sp>
        <p:nvSpPr>
          <p:cNvPr id="259" name="Google Shape;259;g203c988c3b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03c988c3b3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65" name="Google Shape;265;g203c988c3b3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098064af5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Invítelos a discutir sobre las instrucciones específicas que deberían proporcionar a una máquina para llevar a cabo el mismo procedimiento de forma precisa. haga hincapié en la importancia de redactar instrucciones claras y precisas.</a:t>
            </a:r>
            <a:endParaRPr/>
          </a:p>
        </p:txBody>
      </p:sp>
      <p:sp>
        <p:nvSpPr>
          <p:cNvPr id="272" name="Google Shape;272;g2098064af5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021961f18c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79" name="Google Shape;279;g2021961f18c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021961f18c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2021961f18c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098064af53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2098064af53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21961f18c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2021961f18c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Indique a sus estudiantes que al final de esta clase se desarrollará un algoritmo básico que pueda sugerir palabras que el usuario de una aplicación de mensajería de texto podría escribir, basándose en las palabras previamente escritas. Para ello, necesitamos revisar con detalle algunos conceptos matemáticos que utilizaremos.</a:t>
            </a:r>
            <a:endParaRPr/>
          </a:p>
        </p:txBody>
      </p:sp>
      <p:sp>
        <p:nvSpPr>
          <p:cNvPr id="87" name="Google Shape;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3c988c3b3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Indique a sus estudiantes que al final de esta clase se desarrollará un algoritmo básico que pueda sugerir palabras que el usuario de una aplicación de mensajería de texto podría escribir, basándose en las palabras previamente escritas. Para ello, estudiaremos nociones matemáticas que serán necesarias para este trabajo.</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93" name="Google Shape;93;g203c988c3b3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s">
                <a:solidFill>
                  <a:schemeClr val="dk1"/>
                </a:solidFill>
                <a:latin typeface="Nunito"/>
                <a:ea typeface="Nunito"/>
                <a:cs typeface="Nunito"/>
                <a:sym typeface="Nunito"/>
              </a:rPr>
              <a:t>Solicite a sus estudiantes que discutan en grupo acerca de las tres palabras que debería sugerir la aplicación. Después, invítelos a compartir sus respuestas y a justificar su elección.</a:t>
            </a:r>
            <a:endParaRPr/>
          </a:p>
        </p:txBody>
      </p:sp>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1" name="Shape 11"/>
        <p:cNvGrpSpPr/>
        <p:nvPr/>
      </p:nvGrpSpPr>
      <p:grpSpPr>
        <a:xfrm>
          <a:off x="0" y="0"/>
          <a:ext cx="0" cy="0"/>
          <a:chOff x="0" y="0"/>
          <a:chExt cx="0" cy="0"/>
        </a:xfrm>
      </p:grpSpPr>
      <p:pic>
        <p:nvPicPr>
          <p:cNvPr descr="Forma" id="12" name="Google Shape;12;p24"/>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7" name="Google Shape;57;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021961f18c_0_9"/>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Comprendamos que:</a:t>
            </a:r>
            <a:endParaRPr b="0" i="0" sz="1100" u="none" cap="none" strike="noStrike">
              <a:solidFill>
                <a:srgbClr val="000000"/>
              </a:solidFill>
              <a:latin typeface="Arial"/>
              <a:ea typeface="Arial"/>
              <a:cs typeface="Arial"/>
              <a:sym typeface="Arial"/>
            </a:endParaRPr>
          </a:p>
        </p:txBody>
      </p:sp>
      <p:sp>
        <p:nvSpPr>
          <p:cNvPr id="118" name="Google Shape;118;g2021961f18c_0_9"/>
          <p:cNvSpPr txBox="1"/>
          <p:nvPr/>
        </p:nvSpPr>
        <p:spPr>
          <a:xfrm>
            <a:off x="551363" y="1388077"/>
            <a:ext cx="8082600" cy="3117000"/>
          </a:xfrm>
          <a:prstGeom prst="rect">
            <a:avLst/>
          </a:prstGeom>
          <a:solidFill>
            <a:srgbClr val="F3F3F3"/>
          </a:solid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2. El criterio consiste en seleccionar las palabras que son más comunes en el tipo de conversación que cada grupo se imaginó.</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3. Hay variación en las palabras propuestas debido al tipo de conversación que cada grupo imaginó. Por ejemplo, si se piensa que es un chat de trabajo, las palabras seleccionadas van a diferir de las palabras elegidas al pensar en un chat entre amigos.</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4. Para determinar cuáles son las palabras más probables que sigan a la frase dada, es necesario contar con más mensajes de texto del mismo tipo de conversación en el que se escribió esa frase.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021961f18c_0_145"/>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Contexto:</a:t>
            </a:r>
            <a:endParaRPr b="0" i="0" sz="1100" u="none" cap="none" strike="noStrike">
              <a:solidFill>
                <a:srgbClr val="000000"/>
              </a:solidFill>
              <a:latin typeface="Arial"/>
              <a:ea typeface="Arial"/>
              <a:cs typeface="Arial"/>
              <a:sym typeface="Arial"/>
            </a:endParaRPr>
          </a:p>
        </p:txBody>
      </p:sp>
      <p:sp>
        <p:nvSpPr>
          <p:cNvPr id="124" name="Google Shape;124;g2021961f18c_0_145"/>
          <p:cNvSpPr txBox="1"/>
          <p:nvPr/>
        </p:nvSpPr>
        <p:spPr>
          <a:xfrm>
            <a:off x="551375" y="1150050"/>
            <a:ext cx="3880200" cy="9003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¿Cambiarían las palabras que proponen para el texto predictivo si conocieran los mensajes anteriores?</a:t>
            </a:r>
            <a:endParaRPr b="0" i="0" sz="1800" u="none" cap="none" strike="noStrike">
              <a:solidFill>
                <a:schemeClr val="dk1"/>
              </a:solidFill>
              <a:latin typeface="Calibri"/>
              <a:ea typeface="Calibri"/>
              <a:cs typeface="Calibri"/>
              <a:sym typeface="Calibri"/>
            </a:endParaRPr>
          </a:p>
        </p:txBody>
      </p:sp>
      <p:pic>
        <p:nvPicPr>
          <p:cNvPr id="125" name="Google Shape;125;g2021961f18c_0_145"/>
          <p:cNvPicPr preferRelativeResize="0"/>
          <p:nvPr/>
        </p:nvPicPr>
        <p:blipFill rotWithShape="1">
          <a:blip r:embed="rId3">
            <a:alphaModFix/>
          </a:blip>
          <a:srcRect b="2063" l="0" r="0" t="1948"/>
          <a:stretch/>
        </p:blipFill>
        <p:spPr>
          <a:xfrm>
            <a:off x="4841100" y="217325"/>
            <a:ext cx="2633050" cy="4708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021961f18c_0_20"/>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Reflexionemos:</a:t>
            </a:r>
            <a:endParaRPr b="0" i="0" sz="1100" u="none" cap="none" strike="noStrike">
              <a:solidFill>
                <a:srgbClr val="000000"/>
              </a:solidFill>
              <a:latin typeface="Arial"/>
              <a:ea typeface="Arial"/>
              <a:cs typeface="Arial"/>
              <a:sym typeface="Arial"/>
            </a:endParaRPr>
          </a:p>
        </p:txBody>
      </p:sp>
      <p:sp>
        <p:nvSpPr>
          <p:cNvPr id="131" name="Google Shape;131;g2021961f18c_0_20"/>
          <p:cNvSpPr txBox="1"/>
          <p:nvPr/>
        </p:nvSpPr>
        <p:spPr>
          <a:xfrm>
            <a:off x="705800" y="1388075"/>
            <a:ext cx="7699800" cy="2562900"/>
          </a:xfrm>
          <a:prstGeom prst="rect">
            <a:avLst/>
          </a:prstGeom>
          <a:solidFill>
            <a:srgbClr val="F3F3F3"/>
          </a:solidFill>
          <a:ln>
            <a:noFill/>
          </a:ln>
        </p:spPr>
        <p:txBody>
          <a:bodyPr anchorCtr="0" anchor="t" bIns="34275" lIns="68575" spcFirstLastPara="1" rIns="68575" wrap="square" tIns="34275">
            <a:spAutoFit/>
          </a:bodyPr>
          <a:lstStyle/>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algoritmos de aprendizaje autónomo utilizados en las aplicaciones de texto predictivo imitan la forma en que los seres humanos aprenden y toman decisiones.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Crear un algoritmo que considere el contexto completo de la conversación es difícil, por lo que se puede optar por uno más sencillo que solo tome en cuenta las palabras previas.</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021961f18c_0_152"/>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Notemos que:</a:t>
            </a:r>
            <a:endParaRPr b="0" i="0" sz="1100" u="none" cap="none" strike="noStrike">
              <a:solidFill>
                <a:srgbClr val="000000"/>
              </a:solidFill>
              <a:latin typeface="Arial"/>
              <a:ea typeface="Arial"/>
              <a:cs typeface="Arial"/>
              <a:sym typeface="Arial"/>
            </a:endParaRPr>
          </a:p>
        </p:txBody>
      </p:sp>
      <p:sp>
        <p:nvSpPr>
          <p:cNvPr id="137" name="Google Shape;137;g2021961f18c_0_152"/>
          <p:cNvSpPr txBox="1"/>
          <p:nvPr/>
        </p:nvSpPr>
        <p:spPr>
          <a:xfrm>
            <a:off x="3076550" y="1398425"/>
            <a:ext cx="4707900" cy="25629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Sin datos previos, cualquier comparación de las probabilidades de posibles palabras se basan en creencias o experiencias personales.</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determinar de manera objetiva cuáles son las palabras más probables de continuar la frase, necesitamos contar con datos de mensajes de texto reales.</a:t>
            </a:r>
            <a:endParaRPr sz="1800">
              <a:solidFill>
                <a:schemeClr val="dk1"/>
              </a:solidFill>
              <a:latin typeface="Calibri"/>
              <a:ea typeface="Calibri"/>
              <a:cs typeface="Calibri"/>
              <a:sym typeface="Calibri"/>
            </a:endParaRPr>
          </a:p>
        </p:txBody>
      </p:sp>
      <p:pic>
        <p:nvPicPr>
          <p:cNvPr id="138" name="Google Shape;138;g2021961f18c_0_152"/>
          <p:cNvPicPr preferRelativeResize="0"/>
          <p:nvPr/>
        </p:nvPicPr>
        <p:blipFill rotWithShape="1">
          <a:blip r:embed="rId3">
            <a:alphaModFix/>
          </a:blip>
          <a:srcRect b="1950" l="0" r="2524" t="1979"/>
          <a:stretch/>
        </p:blipFill>
        <p:spPr>
          <a:xfrm>
            <a:off x="520425" y="1150050"/>
            <a:ext cx="2089624" cy="3850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nvSpPr>
        <p:spPr>
          <a:xfrm>
            <a:off x="540550" y="6787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0" i="0" sz="1100" u="none" cap="none" strike="noStrike">
              <a:solidFill>
                <a:srgbClr val="000000"/>
              </a:solidFill>
              <a:latin typeface="Arial"/>
              <a:ea typeface="Arial"/>
              <a:cs typeface="Arial"/>
              <a:sym typeface="Arial"/>
            </a:endParaRPr>
          </a:p>
        </p:txBody>
      </p:sp>
      <p:sp>
        <p:nvSpPr>
          <p:cNvPr id="144" name="Google Shape;144;p18"/>
          <p:cNvSpPr txBox="1"/>
          <p:nvPr/>
        </p:nvSpPr>
        <p:spPr>
          <a:xfrm>
            <a:off x="611125" y="1301300"/>
            <a:ext cx="6975000" cy="3462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La siguiente tabla contiene 20 mensajes de texto de un grupo de estudio:</a:t>
            </a:r>
            <a:endParaRPr i="0" sz="1800" u="none" cap="none" strike="noStrike">
              <a:solidFill>
                <a:schemeClr val="dk1"/>
              </a:solidFill>
              <a:latin typeface="Calibri"/>
              <a:ea typeface="Calibri"/>
              <a:cs typeface="Calibri"/>
              <a:sym typeface="Calibri"/>
            </a:endParaRPr>
          </a:p>
        </p:txBody>
      </p:sp>
      <p:graphicFrame>
        <p:nvGraphicFramePr>
          <p:cNvPr id="145" name="Google Shape;145;p18"/>
          <p:cNvGraphicFramePr/>
          <p:nvPr/>
        </p:nvGraphicFramePr>
        <p:xfrm>
          <a:off x="546825" y="1882125"/>
          <a:ext cx="3000000" cy="3000000"/>
        </p:xfrm>
        <a:graphic>
          <a:graphicData uri="http://schemas.openxmlformats.org/drawingml/2006/table">
            <a:tbl>
              <a:tblPr>
                <a:noFill/>
                <a:tableStyleId>{EE0CF11C-04A9-4C8B-AA99-89ACCA0E46A9}</a:tableStyleId>
              </a:tblPr>
              <a:tblGrid>
                <a:gridCol w="2031775"/>
                <a:gridCol w="2031775"/>
                <a:gridCol w="2031775"/>
                <a:gridCol w="2031775"/>
              </a:tblGrid>
              <a:tr h="360000">
                <a:tc>
                  <a:txBody>
                    <a:bodyPr/>
                    <a:lstStyle/>
                    <a:p>
                      <a:pPr indent="0" lvl="0" marL="0" rtl="0" algn="l">
                        <a:spcBef>
                          <a:spcPts val="0"/>
                        </a:spcBef>
                        <a:spcAft>
                          <a:spcPts val="0"/>
                        </a:spcAft>
                        <a:buNone/>
                      </a:pPr>
                      <a:r>
                        <a:rPr lang="es" sz="1100">
                          <a:latin typeface="Nunito"/>
                          <a:ea typeface="Nunito"/>
                          <a:cs typeface="Nunito"/>
                          <a:sym typeface="Nunito"/>
                        </a:rPr>
                        <a:t>¿Quién puede enviarme el archivo?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decirme si hay tarea para mañana?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preguntarle al profe por la tarea?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Gente, ¿quién puede prestarme su cuaderno para sacarle fotocopia?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a:latin typeface="Nunito"/>
                          <a:ea typeface="Nunito"/>
                          <a:cs typeface="Nunito"/>
                          <a:sym typeface="Nunito"/>
                        </a:rPr>
                        <a:t>Oye, ¿alguien puede decirme cómo se hace el ejercicio 4?</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enviarme el link para conectarse?</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¿Quién puede ayudarme a traducir este texto en inglés?</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¿Quién puede ayudarme con el trabajo de física?, no entiendo nada.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a:latin typeface="Nunito"/>
                          <a:ea typeface="Nunito"/>
                          <a:cs typeface="Nunito"/>
                          <a:sym typeface="Nunito"/>
                        </a:rPr>
                        <a:t>Kbros, quién puede prestarme una calculadora porfa.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preguntarle al profe cuándo es la prueba?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decirme cuál es la tarea para el viernes porfa.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¿Alguien quiere enviarme la materia por favor?</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Chiquillos, ¿alguien sabe quién puede ayudarme con este ejercicio?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Gente, ¿quién puede ayudarme con la tarea de literatura? No sé por dónde empezar.</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enviarme la presentación que mandó la profe? </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Oigan, ¿quién puede decirme las páginas del libro que hay que leer?</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a:latin typeface="Nunito"/>
                          <a:ea typeface="Nunito"/>
                          <a:cs typeface="Nunito"/>
                          <a:sym typeface="Nunito"/>
                        </a:rPr>
                        <a:t>¿Quién puede hacer la portada del trabajo?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Chicos, ¿Pueden decirme qué entra en la prueba de historia?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Cabros, ¿quién puede ayudarme con el resumen del libro?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¿Alguien puede ayudarme con el trabajo de Química?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021961f18c_0_27"/>
          <p:cNvSpPr txBox="1"/>
          <p:nvPr/>
        </p:nvSpPr>
        <p:spPr>
          <a:xfrm>
            <a:off x="540550" y="6787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0" i="0" sz="1100" u="none" cap="none" strike="noStrike">
              <a:solidFill>
                <a:srgbClr val="000000"/>
              </a:solidFill>
              <a:latin typeface="Arial"/>
              <a:ea typeface="Arial"/>
              <a:cs typeface="Arial"/>
              <a:sym typeface="Arial"/>
            </a:endParaRPr>
          </a:p>
        </p:txBody>
      </p:sp>
      <p:sp>
        <p:nvSpPr>
          <p:cNvPr id="151" name="Google Shape;151;g2021961f18c_0_27"/>
          <p:cNvSpPr txBox="1"/>
          <p:nvPr/>
        </p:nvSpPr>
        <p:spPr>
          <a:xfrm>
            <a:off x="623025" y="1301300"/>
            <a:ext cx="7947900" cy="14547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Consideremos que A representa la palabra “enviarme” y B la frase "¿Quién puede".</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¿Cómo podemos calcular la probabilidad de que en un mensaje de texto aparezca la palabra A inmediatamente después que es escrita la frase B?</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021961f18c_0_33"/>
          <p:cNvSpPr txBox="1"/>
          <p:nvPr/>
        </p:nvSpPr>
        <p:spPr>
          <a:xfrm>
            <a:off x="5405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Guiémonos con algunas preguntas:</a:t>
            </a:r>
            <a:endParaRPr b="0" i="0" sz="1100" u="none" cap="none" strike="noStrike">
              <a:solidFill>
                <a:srgbClr val="000000"/>
              </a:solidFill>
              <a:latin typeface="Arial"/>
              <a:ea typeface="Arial"/>
              <a:cs typeface="Arial"/>
              <a:sym typeface="Arial"/>
            </a:endParaRPr>
          </a:p>
        </p:txBody>
      </p:sp>
      <p:sp>
        <p:nvSpPr>
          <p:cNvPr id="157" name="Google Shape;157;g2021961f18c_0_33"/>
          <p:cNvSpPr txBox="1"/>
          <p:nvPr/>
        </p:nvSpPr>
        <p:spPr>
          <a:xfrm>
            <a:off x="623025" y="1301300"/>
            <a:ext cx="7947900" cy="22857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Sea P(A) la probabilidad de que en un mensaje de texto aparezca la palabra A. ¿Cómo podemos calcular esta probabilidad?</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 es el evento y el espacio muestral involucrados en la probabilidad P(A)?</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¿Es ésta la probabilidad que se pide determinar en esta actividad?</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021961f18c_0_158"/>
          <p:cNvSpPr txBox="1"/>
          <p:nvPr/>
        </p:nvSpPr>
        <p:spPr>
          <a:xfrm>
            <a:off x="5405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Respuestas</a:t>
            </a:r>
            <a:r>
              <a:rPr b="1" lang="es" sz="2700">
                <a:solidFill>
                  <a:srgbClr val="423B7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grpSp>
        <p:nvGrpSpPr>
          <p:cNvPr id="163" name="Google Shape;163;g2021961f18c_0_158"/>
          <p:cNvGrpSpPr/>
          <p:nvPr/>
        </p:nvGrpSpPr>
        <p:grpSpPr>
          <a:xfrm>
            <a:off x="623025" y="1225100"/>
            <a:ext cx="7947900" cy="3671100"/>
            <a:chOff x="623025" y="1301300"/>
            <a:chExt cx="7947900" cy="3671100"/>
          </a:xfrm>
        </p:grpSpPr>
        <p:sp>
          <p:nvSpPr>
            <p:cNvPr id="164" name="Google Shape;164;g2021961f18c_0_158"/>
            <p:cNvSpPr txBox="1"/>
            <p:nvPr/>
          </p:nvSpPr>
          <p:spPr>
            <a:xfrm>
              <a:off x="623025" y="1301300"/>
              <a:ext cx="7947900" cy="36711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                                                          , donde                es el número de mensajes de</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textos que contienen A y         es el número total de mensajes de textos considerados.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El evento se refiere a la aparición de la palabra A en los 20 mensajes de texto, mientras que el espacio muestral está compuesto por el conjunto de esos 20 mensajes de texto.</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No, la probabilidad que se pide determinar es la probabilidad de que aparezca la palabra A inmediatamente después de la frase B, no la probabilidad de que aparezca la palabra A en general.</a:t>
              </a:r>
              <a:endParaRPr sz="1800">
                <a:solidFill>
                  <a:schemeClr val="dk1"/>
                </a:solidFill>
                <a:latin typeface="Calibri"/>
                <a:ea typeface="Calibri"/>
                <a:cs typeface="Calibri"/>
                <a:sym typeface="Calibri"/>
              </a:endParaRPr>
            </a:p>
          </p:txBody>
        </p:sp>
        <p:pic>
          <p:nvPicPr>
            <p:cNvPr id="165" name="Google Shape;165;g2021961f18c_0_158"/>
            <p:cNvPicPr preferRelativeResize="0"/>
            <p:nvPr/>
          </p:nvPicPr>
          <p:blipFill>
            <a:blip r:embed="rId3">
              <a:alphaModFix/>
            </a:blip>
            <a:stretch>
              <a:fillRect/>
            </a:stretch>
          </p:blipFill>
          <p:spPr>
            <a:xfrm>
              <a:off x="1145925" y="1453700"/>
              <a:ext cx="2913076" cy="658825"/>
            </a:xfrm>
            <a:prstGeom prst="rect">
              <a:avLst/>
            </a:prstGeom>
            <a:noFill/>
            <a:ln>
              <a:noFill/>
            </a:ln>
          </p:spPr>
        </p:pic>
        <p:pic>
          <p:nvPicPr>
            <p:cNvPr id="166" name="Google Shape;166;g2021961f18c_0_158"/>
            <p:cNvPicPr preferRelativeResize="0"/>
            <p:nvPr/>
          </p:nvPicPr>
          <p:blipFill>
            <a:blip r:embed="rId4">
              <a:alphaModFix/>
            </a:blip>
            <a:stretch>
              <a:fillRect/>
            </a:stretch>
          </p:blipFill>
          <p:spPr>
            <a:xfrm>
              <a:off x="5055275" y="1662188"/>
              <a:ext cx="460275" cy="241850"/>
            </a:xfrm>
            <a:prstGeom prst="rect">
              <a:avLst/>
            </a:prstGeom>
            <a:noFill/>
            <a:ln>
              <a:noFill/>
            </a:ln>
          </p:spPr>
        </p:pic>
        <p:pic>
          <p:nvPicPr>
            <p:cNvPr id="167" name="Google Shape;167;g2021961f18c_0_158"/>
            <p:cNvPicPr preferRelativeResize="0"/>
            <p:nvPr/>
          </p:nvPicPr>
          <p:blipFill rotWithShape="1">
            <a:blip r:embed="rId5">
              <a:alphaModFix/>
            </a:blip>
            <a:srcRect b="0" l="0" r="0" t="0"/>
            <a:stretch/>
          </p:blipFill>
          <p:spPr>
            <a:xfrm>
              <a:off x="3793500" y="2188725"/>
              <a:ext cx="452450" cy="24182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021961f18c_0_38"/>
          <p:cNvSpPr txBox="1"/>
          <p:nvPr/>
        </p:nvSpPr>
        <p:spPr>
          <a:xfrm>
            <a:off x="5405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Consideremos lo siguiente:</a:t>
            </a:r>
            <a:endParaRPr b="0" i="0" sz="1100" u="none" cap="none" strike="noStrike">
              <a:solidFill>
                <a:srgbClr val="000000"/>
              </a:solidFill>
              <a:latin typeface="Arial"/>
              <a:ea typeface="Arial"/>
              <a:cs typeface="Arial"/>
              <a:sym typeface="Arial"/>
            </a:endParaRPr>
          </a:p>
        </p:txBody>
      </p:sp>
      <p:sp>
        <p:nvSpPr>
          <p:cNvPr id="173" name="Google Shape;173;g2021961f18c_0_38"/>
          <p:cNvSpPr txBox="1"/>
          <p:nvPr/>
        </p:nvSpPr>
        <p:spPr>
          <a:xfrm>
            <a:off x="666275" y="1468375"/>
            <a:ext cx="8008200" cy="17316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evento se limita a los mensajes de texto que contienen la palabra A inmediatamente después de la frase B, y se excluyen los mensajes en que A no aparece justo después de la frase B.</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espacio muestral se reduce a los mensajes de texto que contienen la frase B.</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021961f18c_0_51"/>
          <p:cNvSpPr txBox="1"/>
          <p:nvPr/>
        </p:nvSpPr>
        <p:spPr>
          <a:xfrm>
            <a:off x="5609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Consideremos lo siguiente:</a:t>
            </a:r>
            <a:endParaRPr b="0" i="0" sz="1100" u="none" cap="none" strike="noStrike">
              <a:solidFill>
                <a:srgbClr val="000000"/>
              </a:solidFill>
              <a:latin typeface="Arial"/>
              <a:ea typeface="Arial"/>
              <a:cs typeface="Arial"/>
              <a:sym typeface="Arial"/>
            </a:endParaRPr>
          </a:p>
        </p:txBody>
      </p:sp>
      <p:grpSp>
        <p:nvGrpSpPr>
          <p:cNvPr id="179" name="Google Shape;179;g2021961f18c_0_51"/>
          <p:cNvGrpSpPr/>
          <p:nvPr/>
        </p:nvGrpSpPr>
        <p:grpSpPr>
          <a:xfrm>
            <a:off x="467825" y="1712075"/>
            <a:ext cx="5443500" cy="2285700"/>
            <a:chOff x="467825" y="1407275"/>
            <a:chExt cx="5443500" cy="2285700"/>
          </a:xfrm>
        </p:grpSpPr>
        <p:sp>
          <p:nvSpPr>
            <p:cNvPr id="180" name="Google Shape;180;g2021961f18c_0_51"/>
            <p:cNvSpPr txBox="1"/>
            <p:nvPr/>
          </p:nvSpPr>
          <p:spPr>
            <a:xfrm>
              <a:off x="467825" y="1407275"/>
              <a:ext cx="5443500" cy="22857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Podemos calcular la probabilidad pedida como:</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Donde               representa la frecuencia de la palabra A en el espacio muestral reducido a los mensajes de texto que contienen la frase B.               </a:t>
              </a:r>
              <a:endParaRPr sz="1800">
                <a:solidFill>
                  <a:schemeClr val="dk1"/>
                </a:solidFill>
                <a:latin typeface="Calibri"/>
                <a:ea typeface="Calibri"/>
                <a:cs typeface="Calibri"/>
                <a:sym typeface="Calibri"/>
              </a:endParaRPr>
            </a:p>
          </p:txBody>
        </p:sp>
        <p:pic>
          <p:nvPicPr>
            <p:cNvPr id="181" name="Google Shape;181;g2021961f18c_0_51"/>
            <p:cNvPicPr preferRelativeResize="0"/>
            <p:nvPr/>
          </p:nvPicPr>
          <p:blipFill>
            <a:blip r:embed="rId3">
              <a:alphaModFix/>
            </a:blip>
            <a:stretch>
              <a:fillRect/>
            </a:stretch>
          </p:blipFill>
          <p:spPr>
            <a:xfrm>
              <a:off x="2808575" y="1777200"/>
              <a:ext cx="762000" cy="685800"/>
            </a:xfrm>
            <a:prstGeom prst="rect">
              <a:avLst/>
            </a:prstGeom>
            <a:noFill/>
            <a:ln>
              <a:noFill/>
            </a:ln>
          </p:spPr>
        </p:pic>
        <p:pic>
          <p:nvPicPr>
            <p:cNvPr id="182" name="Google Shape;182;g2021961f18c_0_51"/>
            <p:cNvPicPr preferRelativeResize="0"/>
            <p:nvPr/>
          </p:nvPicPr>
          <p:blipFill>
            <a:blip r:embed="rId4">
              <a:alphaModFix/>
            </a:blip>
            <a:stretch>
              <a:fillRect/>
            </a:stretch>
          </p:blipFill>
          <p:spPr>
            <a:xfrm>
              <a:off x="1284900" y="2818150"/>
              <a:ext cx="733425" cy="295275"/>
            </a:xfrm>
            <a:prstGeom prst="rect">
              <a:avLst/>
            </a:prstGeom>
            <a:noFill/>
            <a:ln>
              <a:noFill/>
            </a:ln>
          </p:spPr>
        </p:pic>
      </p:grpSp>
      <p:pic>
        <p:nvPicPr>
          <p:cNvPr id="183" name="Google Shape;183;g2021961f18c_0_51"/>
          <p:cNvPicPr preferRelativeResize="0"/>
          <p:nvPr/>
        </p:nvPicPr>
        <p:blipFill rotWithShape="1">
          <a:blip r:embed="rId5">
            <a:alphaModFix/>
          </a:blip>
          <a:srcRect b="891" l="0" r="0" t="0"/>
          <a:stretch/>
        </p:blipFill>
        <p:spPr>
          <a:xfrm>
            <a:off x="5994100" y="1712075"/>
            <a:ext cx="2847010" cy="228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pic>
        <p:nvPicPr>
          <p:cNvPr id="63" name="Google Shape;63;p2"/>
          <p:cNvPicPr preferRelativeResize="0"/>
          <p:nvPr/>
        </p:nvPicPr>
        <p:blipFill>
          <a:blip r:embed="rId3">
            <a:alphaModFix/>
          </a:blip>
          <a:stretch>
            <a:fillRect/>
          </a:stretch>
        </p:blipFill>
        <p:spPr>
          <a:xfrm>
            <a:off x="1414688" y="1277075"/>
            <a:ext cx="6314623" cy="3569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03c988c3b3_0_10"/>
          <p:cNvSpPr txBox="1"/>
          <p:nvPr/>
        </p:nvSpPr>
        <p:spPr>
          <a:xfrm>
            <a:off x="5609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Contemos, para eso:</a:t>
            </a:r>
            <a:endParaRPr b="0" i="0" sz="1100" u="none" cap="none" strike="noStrike">
              <a:solidFill>
                <a:srgbClr val="000000"/>
              </a:solidFill>
              <a:latin typeface="Arial"/>
              <a:ea typeface="Arial"/>
              <a:cs typeface="Arial"/>
              <a:sym typeface="Arial"/>
            </a:endParaRPr>
          </a:p>
        </p:txBody>
      </p:sp>
      <p:sp>
        <p:nvSpPr>
          <p:cNvPr id="189" name="Google Shape;189;g203c988c3b3_0_10"/>
          <p:cNvSpPr txBox="1"/>
          <p:nvPr/>
        </p:nvSpPr>
        <p:spPr>
          <a:xfrm>
            <a:off x="343625" y="1712075"/>
            <a:ext cx="5443500" cy="25629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Marquen todas las palabras A (“enviarme”) que aparezcan en los mensajes de texto.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Tachen todas las oraciones que no contengan la frase B (“¿Quién puede”).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Cuenten todas las palabras A que quedaron sin tachar.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90" name="Google Shape;190;g203c988c3b3_0_10"/>
          <p:cNvPicPr preferRelativeResize="0"/>
          <p:nvPr/>
        </p:nvPicPr>
        <p:blipFill rotWithShape="1">
          <a:blip r:embed="rId3">
            <a:alphaModFix/>
          </a:blip>
          <a:srcRect b="14300" l="11099" r="11602" t="50001"/>
          <a:stretch/>
        </p:blipFill>
        <p:spPr>
          <a:xfrm>
            <a:off x="5973425" y="1712075"/>
            <a:ext cx="2979027" cy="25629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03c988c3b3_0_19"/>
          <p:cNvSpPr txBox="1"/>
          <p:nvPr/>
        </p:nvSpPr>
        <p:spPr>
          <a:xfrm>
            <a:off x="5609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Contemos, para eso:</a:t>
            </a:r>
            <a:endParaRPr b="0" i="0" sz="1100" u="none" cap="none" strike="noStrike">
              <a:solidFill>
                <a:srgbClr val="000000"/>
              </a:solidFill>
              <a:latin typeface="Arial"/>
              <a:ea typeface="Arial"/>
              <a:cs typeface="Arial"/>
              <a:sym typeface="Arial"/>
            </a:endParaRPr>
          </a:p>
        </p:txBody>
      </p:sp>
      <p:graphicFrame>
        <p:nvGraphicFramePr>
          <p:cNvPr id="196" name="Google Shape;196;g203c988c3b3_0_19"/>
          <p:cNvGraphicFramePr/>
          <p:nvPr/>
        </p:nvGraphicFramePr>
        <p:xfrm>
          <a:off x="508450" y="1313575"/>
          <a:ext cx="3000000" cy="3000000"/>
        </p:xfrm>
        <a:graphic>
          <a:graphicData uri="http://schemas.openxmlformats.org/drawingml/2006/table">
            <a:tbl>
              <a:tblPr>
                <a:noFill/>
                <a:tableStyleId>{EE0CF11C-04A9-4C8B-AA99-89ACCA0E46A9}</a:tableStyleId>
              </a:tblPr>
              <a:tblGrid>
                <a:gridCol w="2031775"/>
                <a:gridCol w="2031775"/>
                <a:gridCol w="2031775"/>
                <a:gridCol w="2031775"/>
              </a:tblGrid>
              <a:tr h="360000">
                <a:tc>
                  <a:txBody>
                    <a:bodyPr/>
                    <a:lstStyle/>
                    <a:p>
                      <a:pPr indent="0" lvl="0" marL="0" rtl="0" algn="l">
                        <a:spcBef>
                          <a:spcPts val="0"/>
                        </a:spcBef>
                        <a:spcAft>
                          <a:spcPts val="0"/>
                        </a:spcAft>
                        <a:buNone/>
                      </a:pPr>
                      <a:r>
                        <a:rPr lang="es" sz="1100">
                          <a:latin typeface="Nunito"/>
                          <a:ea typeface="Nunito"/>
                          <a:cs typeface="Nunito"/>
                          <a:sym typeface="Nunito"/>
                        </a:rPr>
                        <a:t>¿Quién puede </a:t>
                      </a:r>
                      <a:r>
                        <a:rPr lang="es" sz="1100" u="sng">
                          <a:latin typeface="Nunito"/>
                          <a:ea typeface="Nunito"/>
                          <a:cs typeface="Nunito"/>
                          <a:sym typeface="Nunito"/>
                        </a:rPr>
                        <a:t>enviarme</a:t>
                      </a:r>
                      <a:r>
                        <a:rPr lang="es" sz="1100">
                          <a:latin typeface="Nunito"/>
                          <a:ea typeface="Nunito"/>
                          <a:cs typeface="Nunito"/>
                          <a:sym typeface="Nunito"/>
                        </a:rPr>
                        <a:t> el archivo?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decirme si hay tarea para mañana?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preguntarle al profe por la tarea?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Gente, ¿quién puede prestarme su cuaderno para sacarle fotocopia?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strike="sngStrike">
                          <a:latin typeface="Nunito"/>
                          <a:ea typeface="Nunito"/>
                          <a:cs typeface="Nunito"/>
                          <a:sym typeface="Nunito"/>
                        </a:rPr>
                        <a:t>Oye, ¿alguien puede decirme cómo se hace el ejercicio 4?</a:t>
                      </a:r>
                      <a:endParaRPr sz="1100" strike="sngStrike">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a:t>
                      </a:r>
                      <a:r>
                        <a:rPr lang="es" sz="1100" u="sng">
                          <a:latin typeface="Nunito"/>
                          <a:ea typeface="Nunito"/>
                          <a:cs typeface="Nunito"/>
                          <a:sym typeface="Nunito"/>
                        </a:rPr>
                        <a:t>enviarme </a:t>
                      </a:r>
                      <a:r>
                        <a:rPr lang="es" sz="1100">
                          <a:latin typeface="Nunito"/>
                          <a:ea typeface="Nunito"/>
                          <a:cs typeface="Nunito"/>
                          <a:sym typeface="Nunito"/>
                        </a:rPr>
                        <a:t>el link para conectarse?</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¿Quién puede ayudarme a traducir este texto en inglés?</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¿Quién puede ayudarme con el trabajo de física?, no entiendo nada.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a:latin typeface="Nunito"/>
                          <a:ea typeface="Nunito"/>
                          <a:cs typeface="Nunito"/>
                          <a:sym typeface="Nunito"/>
                        </a:rPr>
                        <a:t>Kbros, quién puede prestarme una calculadora porfa.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preguntarle al profe cuándo es la prueba?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decirme cuál es la tarea para el viernes porfa.</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strike="sngStrike">
                          <a:latin typeface="Nunito"/>
                          <a:ea typeface="Nunito"/>
                          <a:cs typeface="Nunito"/>
                          <a:sym typeface="Nunito"/>
                        </a:rPr>
                        <a:t>¿Alguien quiere </a:t>
                      </a:r>
                      <a:r>
                        <a:rPr lang="es" sz="1100" u="sng" strike="sngStrike">
                          <a:latin typeface="Nunito"/>
                          <a:ea typeface="Nunito"/>
                          <a:cs typeface="Nunito"/>
                          <a:sym typeface="Nunito"/>
                        </a:rPr>
                        <a:t>enviarme</a:t>
                      </a:r>
                      <a:r>
                        <a:rPr lang="es" sz="1100" strike="sngStrike">
                          <a:latin typeface="Nunito"/>
                          <a:ea typeface="Nunito"/>
                          <a:cs typeface="Nunito"/>
                          <a:sym typeface="Nunito"/>
                        </a:rPr>
                        <a:t> la materia por favor?</a:t>
                      </a:r>
                      <a:endParaRPr sz="1100" strike="sngStrike">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Chiquillos, ¿alguien sabe quién puede ayudarme con este ejercicio?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Gente, ¿quién puede ayudarme con la tarea de literatura? No sé por dónde empezar.</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¿Quién puede </a:t>
                      </a:r>
                      <a:r>
                        <a:rPr lang="es" sz="1100" u="sng">
                          <a:latin typeface="Nunito"/>
                          <a:ea typeface="Nunito"/>
                          <a:cs typeface="Nunito"/>
                          <a:sym typeface="Nunito"/>
                        </a:rPr>
                        <a:t>enviarme</a:t>
                      </a:r>
                      <a:r>
                        <a:rPr lang="es" sz="1100">
                          <a:latin typeface="Nunito"/>
                          <a:ea typeface="Nunito"/>
                          <a:cs typeface="Nunito"/>
                          <a:sym typeface="Nunito"/>
                        </a:rPr>
                        <a:t> la presentación que mandó la profe? </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Oigan, ¿quién puede decirme las páginas del libro que hay que leer?</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r h="360000">
                <a:tc>
                  <a:txBody>
                    <a:bodyPr/>
                    <a:lstStyle/>
                    <a:p>
                      <a:pPr indent="0" lvl="0" marL="0" rtl="0" algn="l">
                        <a:spcBef>
                          <a:spcPts val="0"/>
                        </a:spcBef>
                        <a:spcAft>
                          <a:spcPts val="0"/>
                        </a:spcAft>
                        <a:buNone/>
                      </a:pPr>
                      <a:r>
                        <a:rPr lang="es" sz="1100">
                          <a:latin typeface="Nunito"/>
                          <a:ea typeface="Nunito"/>
                          <a:cs typeface="Nunito"/>
                          <a:sym typeface="Nunito"/>
                        </a:rPr>
                        <a:t>¿Quién puede hacer la portada del trabajo?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strike="sngStrike">
                          <a:latin typeface="Nunito"/>
                          <a:ea typeface="Nunito"/>
                          <a:cs typeface="Nunito"/>
                          <a:sym typeface="Nunito"/>
                        </a:rPr>
                        <a:t>Chicos, ¿Pueden decirme qué entra en la prueba de historia?</a:t>
                      </a:r>
                      <a:endParaRPr sz="1100" strike="sngStrike">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Cabros, ¿quién puede ayudarme con el resumen del libro?</a:t>
                      </a:r>
                      <a:endParaRPr sz="1100">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strike="sngStrike">
                          <a:latin typeface="Nunito"/>
                          <a:ea typeface="Nunito"/>
                          <a:cs typeface="Nunito"/>
                          <a:sym typeface="Nunito"/>
                        </a:rPr>
                        <a:t>¿Alguien puede ayudarme con el trabajo de Química?</a:t>
                      </a:r>
                      <a:endParaRPr sz="1100" strike="sngStrike">
                        <a:latin typeface="Nunito"/>
                        <a:ea typeface="Nunito"/>
                        <a:cs typeface="Nunito"/>
                        <a:sym typeface="Nunito"/>
                      </a:endParaRPr>
                    </a:p>
                  </a:txBody>
                  <a:tcPr marT="27350" marB="27350" marR="27350" marL="27350">
                    <a:lnL cap="flat" cmpd="sng" w="12700">
                      <a:solidFill>
                        <a:srgbClr val="60B698"/>
                      </a:solidFill>
                      <a:prstDash val="solid"/>
                      <a:round/>
                      <a:headEnd len="sm" w="sm" type="none"/>
                      <a:tailEnd len="sm" w="sm" type="none"/>
                    </a:lnL>
                    <a:lnR cap="flat" cmpd="sng" w="12700">
                      <a:solidFill>
                        <a:srgbClr val="60B698"/>
                      </a:solidFill>
                      <a:prstDash val="solid"/>
                      <a:round/>
                      <a:headEnd len="sm" w="sm" type="none"/>
                      <a:tailEnd len="sm" w="sm" type="none"/>
                    </a:lnR>
                    <a:lnT cap="flat" cmpd="sng" w="12700">
                      <a:solidFill>
                        <a:srgbClr val="60B698"/>
                      </a:solidFill>
                      <a:prstDash val="solid"/>
                      <a:round/>
                      <a:headEnd len="sm" w="sm" type="none"/>
                      <a:tailEnd len="sm" w="sm" type="none"/>
                    </a:lnT>
                    <a:lnB cap="flat" cmpd="sng" w="12700">
                      <a:solidFill>
                        <a:srgbClr val="60B698"/>
                      </a:solidFill>
                      <a:prstDash val="solid"/>
                      <a:round/>
                      <a:headEnd len="sm" w="sm" type="none"/>
                      <a:tailEnd len="sm" w="sm" type="none"/>
                    </a:lnB>
                  </a:tcPr>
                </a:tc>
              </a:tr>
            </a:tbl>
          </a:graphicData>
        </a:graphic>
      </p:graphicFrame>
      <p:pic>
        <p:nvPicPr>
          <p:cNvPr id="197" name="Google Shape;197;g203c988c3b3_0_19"/>
          <p:cNvPicPr preferRelativeResize="0"/>
          <p:nvPr/>
        </p:nvPicPr>
        <p:blipFill>
          <a:blip r:embed="rId3">
            <a:alphaModFix/>
          </a:blip>
          <a:stretch>
            <a:fillRect/>
          </a:stretch>
        </p:blipFill>
        <p:spPr>
          <a:xfrm>
            <a:off x="2462613" y="4251675"/>
            <a:ext cx="1891314" cy="484800"/>
          </a:xfrm>
          <a:prstGeom prst="rect">
            <a:avLst/>
          </a:prstGeom>
          <a:noFill/>
          <a:ln>
            <a:noFill/>
          </a:ln>
        </p:spPr>
      </p:pic>
      <p:pic>
        <p:nvPicPr>
          <p:cNvPr id="198" name="Google Shape;198;g203c988c3b3_0_19"/>
          <p:cNvPicPr preferRelativeResize="0"/>
          <p:nvPr/>
        </p:nvPicPr>
        <p:blipFill>
          <a:blip r:embed="rId4">
            <a:alphaModFix/>
          </a:blip>
          <a:stretch>
            <a:fillRect/>
          </a:stretch>
        </p:blipFill>
        <p:spPr>
          <a:xfrm>
            <a:off x="4842500" y="4251675"/>
            <a:ext cx="2506900" cy="48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021961f18c_0_167"/>
          <p:cNvSpPr txBox="1"/>
          <p:nvPr/>
        </p:nvSpPr>
        <p:spPr>
          <a:xfrm>
            <a:off x="5609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Consideremos lo siguiente:</a:t>
            </a:r>
            <a:endParaRPr b="0" i="0" sz="1100" u="none" cap="none" strike="noStrike">
              <a:solidFill>
                <a:srgbClr val="000000"/>
              </a:solidFill>
              <a:latin typeface="Arial"/>
              <a:ea typeface="Arial"/>
              <a:cs typeface="Arial"/>
              <a:sym typeface="Arial"/>
            </a:endParaRPr>
          </a:p>
        </p:txBody>
      </p:sp>
      <p:grpSp>
        <p:nvGrpSpPr>
          <p:cNvPr id="204" name="Google Shape;204;g2021961f18c_0_167"/>
          <p:cNvGrpSpPr/>
          <p:nvPr/>
        </p:nvGrpSpPr>
        <p:grpSpPr>
          <a:xfrm>
            <a:off x="716200" y="1407275"/>
            <a:ext cx="5443500" cy="3117000"/>
            <a:chOff x="664450" y="1231350"/>
            <a:chExt cx="5443500" cy="3117000"/>
          </a:xfrm>
        </p:grpSpPr>
        <p:sp>
          <p:nvSpPr>
            <p:cNvPr id="205" name="Google Shape;205;g2021961f18c_0_167"/>
            <p:cNvSpPr txBox="1"/>
            <p:nvPr/>
          </p:nvSpPr>
          <p:spPr>
            <a:xfrm>
              <a:off x="664450" y="1231350"/>
              <a:ext cx="5443500" cy="31170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La probabilidad solicitada se calcula como:</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En donde:</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                  es el número de mensajes de textos que contienen la frase B seguida de la palabra A</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        es el número de mensajes de texto que incluyen la frase B. </a:t>
              </a:r>
              <a:endParaRPr sz="1800">
                <a:solidFill>
                  <a:schemeClr val="dk1"/>
                </a:solidFill>
                <a:latin typeface="Calibri"/>
                <a:ea typeface="Calibri"/>
                <a:cs typeface="Calibri"/>
                <a:sym typeface="Calibri"/>
              </a:endParaRPr>
            </a:p>
          </p:txBody>
        </p:sp>
        <p:pic>
          <p:nvPicPr>
            <p:cNvPr id="206" name="Google Shape;206;g2021961f18c_0_167"/>
            <p:cNvPicPr preferRelativeResize="0"/>
            <p:nvPr/>
          </p:nvPicPr>
          <p:blipFill rotWithShape="1">
            <a:blip r:embed="rId3">
              <a:alphaModFix/>
            </a:blip>
            <a:srcRect b="0" l="0" r="59483" t="0"/>
            <a:stretch/>
          </p:blipFill>
          <p:spPr>
            <a:xfrm>
              <a:off x="2836700" y="1693325"/>
              <a:ext cx="1099000" cy="627875"/>
            </a:xfrm>
            <a:prstGeom prst="rect">
              <a:avLst/>
            </a:prstGeom>
            <a:noFill/>
            <a:ln>
              <a:noFill/>
            </a:ln>
          </p:spPr>
        </p:pic>
        <p:pic>
          <p:nvPicPr>
            <p:cNvPr id="207" name="Google Shape;207;g2021961f18c_0_167"/>
            <p:cNvPicPr preferRelativeResize="0"/>
            <p:nvPr/>
          </p:nvPicPr>
          <p:blipFill>
            <a:blip r:embed="rId4">
              <a:alphaModFix/>
            </a:blip>
            <a:stretch>
              <a:fillRect/>
            </a:stretch>
          </p:blipFill>
          <p:spPr>
            <a:xfrm>
              <a:off x="1220475" y="2903638"/>
              <a:ext cx="1027375" cy="269475"/>
            </a:xfrm>
            <a:prstGeom prst="rect">
              <a:avLst/>
            </a:prstGeom>
            <a:noFill/>
            <a:ln>
              <a:noFill/>
            </a:ln>
          </p:spPr>
        </p:pic>
        <p:pic>
          <p:nvPicPr>
            <p:cNvPr id="208" name="Google Shape;208;g2021961f18c_0_167"/>
            <p:cNvPicPr preferRelativeResize="0"/>
            <p:nvPr/>
          </p:nvPicPr>
          <p:blipFill>
            <a:blip r:embed="rId5">
              <a:alphaModFix/>
            </a:blip>
            <a:stretch>
              <a:fillRect/>
            </a:stretch>
          </p:blipFill>
          <p:spPr>
            <a:xfrm>
              <a:off x="1386050" y="3728925"/>
              <a:ext cx="538950" cy="269475"/>
            </a:xfrm>
            <a:prstGeom prst="rect">
              <a:avLst/>
            </a:prstGeom>
            <a:noFill/>
            <a:ln>
              <a:noFill/>
            </a:ln>
          </p:spPr>
        </p:pic>
      </p:grpSp>
      <p:pic>
        <p:nvPicPr>
          <p:cNvPr id="209" name="Google Shape;209;g2021961f18c_0_167"/>
          <p:cNvPicPr preferRelativeResize="0"/>
          <p:nvPr/>
        </p:nvPicPr>
        <p:blipFill rotWithShape="1">
          <a:blip r:embed="rId6">
            <a:alphaModFix/>
          </a:blip>
          <a:srcRect b="1950" l="0" r="2524" t="1979"/>
          <a:stretch/>
        </p:blipFill>
        <p:spPr>
          <a:xfrm>
            <a:off x="6357325" y="1163575"/>
            <a:ext cx="2089624" cy="3850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03c988c3b3_0_27"/>
          <p:cNvSpPr txBox="1"/>
          <p:nvPr/>
        </p:nvSpPr>
        <p:spPr>
          <a:xfrm>
            <a:off x="5609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Luego</a:t>
            </a:r>
            <a:r>
              <a:rPr b="1" lang="es" sz="2700">
                <a:solidFill>
                  <a:srgbClr val="423B7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grpSp>
        <p:nvGrpSpPr>
          <p:cNvPr id="215" name="Google Shape;215;g203c988c3b3_0_27"/>
          <p:cNvGrpSpPr/>
          <p:nvPr/>
        </p:nvGrpSpPr>
        <p:grpSpPr>
          <a:xfrm>
            <a:off x="707341" y="1644000"/>
            <a:ext cx="5180579" cy="1177500"/>
            <a:chOff x="664450" y="1231350"/>
            <a:chExt cx="5443500" cy="1177500"/>
          </a:xfrm>
        </p:grpSpPr>
        <p:sp>
          <p:nvSpPr>
            <p:cNvPr id="216" name="Google Shape;216;g203c988c3b3_0_27"/>
            <p:cNvSpPr txBox="1"/>
            <p:nvPr/>
          </p:nvSpPr>
          <p:spPr>
            <a:xfrm>
              <a:off x="664450" y="1231350"/>
              <a:ext cx="5443500" cy="11775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La probabilidad solicitada se calcula como:</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217" name="Google Shape;217;g203c988c3b3_0_27"/>
            <p:cNvPicPr preferRelativeResize="0"/>
            <p:nvPr/>
          </p:nvPicPr>
          <p:blipFill>
            <a:blip r:embed="rId3">
              <a:alphaModFix/>
            </a:blip>
            <a:stretch>
              <a:fillRect/>
            </a:stretch>
          </p:blipFill>
          <p:spPr>
            <a:xfrm>
              <a:off x="2029975" y="1670225"/>
              <a:ext cx="2712450" cy="627875"/>
            </a:xfrm>
            <a:prstGeom prst="rect">
              <a:avLst/>
            </a:prstGeom>
            <a:noFill/>
            <a:ln>
              <a:noFill/>
            </a:ln>
          </p:spPr>
        </p:pic>
      </p:grpSp>
      <p:pic>
        <p:nvPicPr>
          <p:cNvPr id="218" name="Google Shape;218;g203c988c3b3_0_27"/>
          <p:cNvPicPr preferRelativeResize="0"/>
          <p:nvPr/>
        </p:nvPicPr>
        <p:blipFill rotWithShape="1">
          <a:blip r:embed="rId4">
            <a:alphaModFix/>
          </a:blip>
          <a:srcRect b="891" l="0" r="0" t="0"/>
          <a:stretch/>
        </p:blipFill>
        <p:spPr>
          <a:xfrm>
            <a:off x="5887775" y="1644000"/>
            <a:ext cx="3124525" cy="2508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021961f18c_0_66"/>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grpSp>
        <p:nvGrpSpPr>
          <p:cNvPr id="224" name="Google Shape;224;g2021961f18c_0_66"/>
          <p:cNvGrpSpPr/>
          <p:nvPr/>
        </p:nvGrpSpPr>
        <p:grpSpPr>
          <a:xfrm>
            <a:off x="622300" y="1308100"/>
            <a:ext cx="7959000" cy="2059500"/>
            <a:chOff x="622300" y="1308100"/>
            <a:chExt cx="7959000" cy="2059500"/>
          </a:xfrm>
        </p:grpSpPr>
        <p:sp>
          <p:nvSpPr>
            <p:cNvPr id="225" name="Google Shape;225;g2021961f18c_0_66"/>
            <p:cNvSpPr/>
            <p:nvPr/>
          </p:nvSpPr>
          <p:spPr>
            <a:xfrm>
              <a:off x="622300" y="1308100"/>
              <a:ext cx="7959000" cy="20595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La probabilidad condicional de que en un mensaje de texto aparezca la palabra A, dado que la frase previa es B. Esto se denota P(A | B) y se puede calcular como:</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pic>
          <p:nvPicPr>
            <p:cNvPr id="226" name="Google Shape;226;g2021961f18c_0_66"/>
            <p:cNvPicPr preferRelativeResize="0"/>
            <p:nvPr/>
          </p:nvPicPr>
          <p:blipFill>
            <a:blip r:embed="rId3">
              <a:alphaModFix/>
            </a:blip>
            <a:stretch>
              <a:fillRect/>
            </a:stretch>
          </p:blipFill>
          <p:spPr>
            <a:xfrm>
              <a:off x="3195638" y="2426594"/>
              <a:ext cx="2752725" cy="71437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021961f18c_0_74"/>
          <p:cNvSpPr txBox="1"/>
          <p:nvPr/>
        </p:nvSpPr>
        <p:spPr>
          <a:xfrm>
            <a:off x="520429" y="5128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Notemos que:</a:t>
            </a:r>
            <a:endParaRPr b="0" i="0" sz="1100" u="none" cap="none" strike="noStrike">
              <a:solidFill>
                <a:srgbClr val="000000"/>
              </a:solidFill>
              <a:latin typeface="Arial"/>
              <a:ea typeface="Arial"/>
              <a:cs typeface="Arial"/>
              <a:sym typeface="Arial"/>
            </a:endParaRPr>
          </a:p>
        </p:txBody>
      </p:sp>
      <p:grpSp>
        <p:nvGrpSpPr>
          <p:cNvPr id="232" name="Google Shape;232;g2021961f18c_0_74"/>
          <p:cNvGrpSpPr/>
          <p:nvPr/>
        </p:nvGrpSpPr>
        <p:grpSpPr>
          <a:xfrm>
            <a:off x="1088725" y="1150050"/>
            <a:ext cx="3483300" cy="3671100"/>
            <a:chOff x="1088725" y="1150050"/>
            <a:chExt cx="3483300" cy="3671100"/>
          </a:xfrm>
        </p:grpSpPr>
        <p:sp>
          <p:nvSpPr>
            <p:cNvPr id="233" name="Google Shape;233;g2021961f18c_0_74"/>
            <p:cNvSpPr txBox="1"/>
            <p:nvPr/>
          </p:nvSpPr>
          <p:spPr>
            <a:xfrm>
              <a:off x="1088725" y="1150050"/>
              <a:ext cx="3483300" cy="36711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Si amplificamos por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234" name="Google Shape;234;g2021961f18c_0_74"/>
            <p:cNvPicPr preferRelativeResize="0"/>
            <p:nvPr/>
          </p:nvPicPr>
          <p:blipFill rotWithShape="1">
            <a:blip r:embed="rId4">
              <a:alphaModFix/>
            </a:blip>
            <a:srcRect b="22191" l="0" r="0" t="0"/>
            <a:stretch/>
          </p:blipFill>
          <p:spPr>
            <a:xfrm>
              <a:off x="1337588" y="1682850"/>
              <a:ext cx="2985575" cy="2911850"/>
            </a:xfrm>
            <a:prstGeom prst="rect">
              <a:avLst/>
            </a:prstGeom>
            <a:noFill/>
            <a:ln>
              <a:noFill/>
            </a:ln>
          </p:spPr>
        </p:pic>
      </p:grpSp>
      <p:sp>
        <p:nvSpPr>
          <p:cNvPr id="235" name="Google Shape;235;g2021961f18c_0_74"/>
          <p:cNvSpPr txBox="1"/>
          <p:nvPr/>
        </p:nvSpPr>
        <p:spPr>
          <a:xfrm>
            <a:off x="5105425" y="1150050"/>
            <a:ext cx="3483300" cy="36711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Es decir, que la probabilidad condicional           es igual al cociente entre la probabilidad conjunta             y la probabilidad del evento que actúa como condición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236" name="Google Shape;236;g2021961f18c_0_74"/>
          <p:cNvPicPr preferRelativeResize="0"/>
          <p:nvPr/>
        </p:nvPicPr>
        <p:blipFill rotWithShape="1">
          <a:blip r:embed="rId4">
            <a:alphaModFix/>
          </a:blip>
          <a:srcRect b="0" l="0" r="61565" t="87508"/>
          <a:stretch/>
        </p:blipFill>
        <p:spPr>
          <a:xfrm>
            <a:off x="6537450" y="1458875"/>
            <a:ext cx="741400" cy="302025"/>
          </a:xfrm>
          <a:prstGeom prst="rect">
            <a:avLst/>
          </a:prstGeom>
          <a:noFill/>
          <a:ln>
            <a:noFill/>
          </a:ln>
        </p:spPr>
      </p:pic>
      <p:pic>
        <p:nvPicPr>
          <p:cNvPr id="237" name="Google Shape;237;g2021961f18c_0_74"/>
          <p:cNvPicPr preferRelativeResize="0"/>
          <p:nvPr/>
        </p:nvPicPr>
        <p:blipFill rotWithShape="1">
          <a:blip r:embed="rId4">
            <a:alphaModFix/>
          </a:blip>
          <a:srcRect b="7536" l="64246" r="0" t="86208"/>
          <a:stretch/>
        </p:blipFill>
        <p:spPr>
          <a:xfrm>
            <a:off x="6041725" y="2027400"/>
            <a:ext cx="1021575" cy="224050"/>
          </a:xfrm>
          <a:prstGeom prst="rect">
            <a:avLst/>
          </a:prstGeom>
          <a:noFill/>
          <a:ln>
            <a:noFill/>
          </a:ln>
        </p:spPr>
      </p:pic>
      <p:grpSp>
        <p:nvGrpSpPr>
          <p:cNvPr id="238" name="Google Shape;238;g2021961f18c_0_74"/>
          <p:cNvGrpSpPr/>
          <p:nvPr/>
        </p:nvGrpSpPr>
        <p:grpSpPr>
          <a:xfrm>
            <a:off x="6148152" y="2571831"/>
            <a:ext cx="435644" cy="302042"/>
            <a:chOff x="5153025" y="1734250"/>
            <a:chExt cx="553550" cy="354800"/>
          </a:xfrm>
        </p:grpSpPr>
        <p:pic>
          <p:nvPicPr>
            <p:cNvPr id="239" name="Google Shape;239;g2021961f18c_0_74"/>
            <p:cNvPicPr preferRelativeResize="0"/>
            <p:nvPr/>
          </p:nvPicPr>
          <p:blipFill rotWithShape="1">
            <a:blip r:embed="rId4">
              <a:alphaModFix/>
            </a:blip>
            <a:srcRect b="0" l="0" r="87785" t="87508"/>
            <a:stretch/>
          </p:blipFill>
          <p:spPr>
            <a:xfrm>
              <a:off x="5153025" y="1734250"/>
              <a:ext cx="276775" cy="354800"/>
            </a:xfrm>
            <a:prstGeom prst="rect">
              <a:avLst/>
            </a:prstGeom>
            <a:noFill/>
            <a:ln>
              <a:noFill/>
            </a:ln>
          </p:spPr>
        </p:pic>
        <p:pic>
          <p:nvPicPr>
            <p:cNvPr id="240" name="Google Shape;240;g2021961f18c_0_74"/>
            <p:cNvPicPr preferRelativeResize="0"/>
            <p:nvPr/>
          </p:nvPicPr>
          <p:blipFill rotWithShape="1">
            <a:blip r:embed="rId4">
              <a:alphaModFix/>
            </a:blip>
            <a:srcRect b="0" l="26220" r="61565" t="87508"/>
            <a:stretch/>
          </p:blipFill>
          <p:spPr>
            <a:xfrm>
              <a:off x="5429800" y="1734250"/>
              <a:ext cx="276775" cy="354800"/>
            </a:xfrm>
            <a:prstGeom prst="rect">
              <a:avLst/>
            </a:prstGeom>
            <a:noFill/>
            <a:ln>
              <a:noFill/>
            </a:ln>
          </p:spPr>
        </p:pic>
      </p:grpSp>
      <p:pic>
        <p:nvPicPr>
          <p:cNvPr id="241" name="Google Shape;241;g2021961f18c_0_74"/>
          <p:cNvPicPr preferRelativeResize="0"/>
          <p:nvPr/>
        </p:nvPicPr>
        <p:blipFill rotWithShape="1">
          <a:blip r:embed="rId4">
            <a:alphaModFix/>
          </a:blip>
          <a:srcRect b="0" l="0" r="0" t="85582"/>
          <a:stretch/>
        </p:blipFill>
        <p:spPr>
          <a:xfrm>
            <a:off x="5714088" y="3315475"/>
            <a:ext cx="2265975" cy="409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021961f18c_0_82"/>
          <p:cNvSpPr txBox="1"/>
          <p:nvPr/>
        </p:nvSpPr>
        <p:spPr>
          <a:xfrm>
            <a:off x="540550" y="5263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0" i="0" sz="1100" u="none" cap="none" strike="noStrike">
              <a:solidFill>
                <a:srgbClr val="000000"/>
              </a:solidFill>
              <a:latin typeface="Arial"/>
              <a:ea typeface="Arial"/>
              <a:cs typeface="Arial"/>
              <a:sym typeface="Arial"/>
            </a:endParaRPr>
          </a:p>
        </p:txBody>
      </p:sp>
      <p:sp>
        <p:nvSpPr>
          <p:cNvPr id="247" name="Google Shape;247;g2021961f18c_0_82"/>
          <p:cNvSpPr txBox="1"/>
          <p:nvPr/>
        </p:nvSpPr>
        <p:spPr>
          <a:xfrm>
            <a:off x="623025" y="1072700"/>
            <a:ext cx="7947900" cy="9003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2.    A partir de los mensajes de texto entregados, considere las 6 posibles palabras    	A que aparecen inmediatamente después de la frase B = "¿Quién puede", y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para </a:t>
            </a:r>
            <a:r>
              <a:rPr lang="es" sz="1800">
                <a:solidFill>
                  <a:schemeClr val="dk1"/>
                </a:solidFill>
                <a:latin typeface="Calibri"/>
                <a:ea typeface="Calibri"/>
                <a:cs typeface="Calibri"/>
                <a:sym typeface="Calibri"/>
              </a:rPr>
              <a:t>cada palabra A, calcule la probabilidad condicional </a:t>
            </a:r>
            <a:r>
              <a:rPr lang="es" sz="1800">
                <a:solidFill>
                  <a:schemeClr val="dk1"/>
                </a:solidFill>
                <a:latin typeface="Calibri"/>
                <a:ea typeface="Calibri"/>
                <a:cs typeface="Calibri"/>
                <a:sym typeface="Calibri"/>
              </a:rPr>
              <a:t>P(A | B)</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graphicFrame>
        <p:nvGraphicFramePr>
          <p:cNvPr id="248" name="Google Shape;248;g2021961f18c_0_82"/>
          <p:cNvGraphicFramePr/>
          <p:nvPr/>
        </p:nvGraphicFramePr>
        <p:xfrm>
          <a:off x="450500" y="2000625"/>
          <a:ext cx="3000000" cy="3000000"/>
        </p:xfrm>
        <a:graphic>
          <a:graphicData uri="http://schemas.openxmlformats.org/drawingml/2006/table">
            <a:tbl>
              <a:tblPr>
                <a:noFill/>
                <a:tableStyleId>{EC663548-6DBC-443D-87ED-866E0E5EB8A8}</a:tableStyleId>
              </a:tblPr>
              <a:tblGrid>
                <a:gridCol w="2090700"/>
                <a:gridCol w="2090700"/>
                <a:gridCol w="2090700"/>
                <a:gridCol w="2090700"/>
              </a:tblGrid>
              <a:tr h="524675">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ADF4A4"/>
                          </a:highlight>
                          <a:latin typeface="Nunito"/>
                          <a:ea typeface="Nunito"/>
                          <a:cs typeface="Nunito"/>
                          <a:sym typeface="Nunito"/>
                        </a:rPr>
                        <a:t>enviarme</a:t>
                      </a:r>
                      <a:r>
                        <a:rPr lang="es" sz="1100">
                          <a:latin typeface="Nunito"/>
                          <a:ea typeface="Nunito"/>
                          <a:cs typeface="Nunito"/>
                          <a:sym typeface="Nunito"/>
                        </a:rPr>
                        <a:t> el archivo?</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FD282"/>
                          </a:highlight>
                          <a:latin typeface="Nunito"/>
                          <a:ea typeface="Nunito"/>
                          <a:cs typeface="Nunito"/>
                          <a:sym typeface="Nunito"/>
                        </a:rPr>
                        <a:t>decirme </a:t>
                      </a:r>
                      <a:r>
                        <a:rPr lang="es" sz="1100">
                          <a:latin typeface="Nunito"/>
                          <a:ea typeface="Nunito"/>
                          <a:cs typeface="Nunito"/>
                          <a:sym typeface="Nunito"/>
                        </a:rPr>
                        <a:t>si hay tarea para mañana?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60B698"/>
                          </a:highlight>
                          <a:latin typeface="Nunito"/>
                          <a:ea typeface="Nunito"/>
                          <a:cs typeface="Nunito"/>
                          <a:sym typeface="Nunito"/>
                        </a:rPr>
                        <a:t>preguntarle</a:t>
                      </a:r>
                      <a:r>
                        <a:rPr lang="es" sz="1100">
                          <a:latin typeface="Nunito"/>
                          <a:ea typeface="Nunito"/>
                          <a:cs typeface="Nunito"/>
                          <a:sym typeface="Nunito"/>
                        </a:rPr>
                        <a:t> al profe por la tarea?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Gente,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C5BCF4"/>
                          </a:highlight>
                          <a:latin typeface="Nunito"/>
                          <a:ea typeface="Nunito"/>
                          <a:cs typeface="Nunito"/>
                          <a:sym typeface="Nunito"/>
                        </a:rPr>
                        <a:t>prestarme</a:t>
                      </a:r>
                      <a:r>
                        <a:rPr lang="es" sz="1100">
                          <a:latin typeface="Nunito"/>
                          <a:ea typeface="Nunito"/>
                          <a:cs typeface="Nunito"/>
                          <a:sym typeface="Nunito"/>
                        </a:rPr>
                        <a:t> su cuaderno para sacarle fotocopia?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r>
              <a:tr h="577750">
                <a:tc>
                  <a:txBody>
                    <a:bodyPr/>
                    <a:lstStyle/>
                    <a:p>
                      <a:pPr indent="0" lvl="0" marL="0" rtl="0" algn="l">
                        <a:spcBef>
                          <a:spcPts val="0"/>
                        </a:spcBef>
                        <a:spcAft>
                          <a:spcPts val="0"/>
                        </a:spcAft>
                        <a:buNone/>
                      </a:pPr>
                      <a:r>
                        <a:rPr lang="es" sz="1100">
                          <a:latin typeface="Nunito"/>
                          <a:ea typeface="Nunito"/>
                          <a:cs typeface="Nunito"/>
                          <a:sym typeface="Nunito"/>
                        </a:rPr>
                        <a:t>Oye, ¿alguien puede </a:t>
                      </a:r>
                      <a:r>
                        <a:rPr lang="es" sz="1100">
                          <a:highlight>
                            <a:srgbClr val="EFD282"/>
                          </a:highlight>
                          <a:latin typeface="Nunito"/>
                          <a:ea typeface="Nunito"/>
                          <a:cs typeface="Nunito"/>
                          <a:sym typeface="Nunito"/>
                        </a:rPr>
                        <a:t>decirme</a:t>
                      </a:r>
                      <a:r>
                        <a:rPr lang="es" sz="1100">
                          <a:latin typeface="Nunito"/>
                          <a:ea typeface="Nunito"/>
                          <a:cs typeface="Nunito"/>
                          <a:sym typeface="Nunito"/>
                        </a:rPr>
                        <a:t> cómo se hace el ejercicio 4?</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ADF4A4"/>
                          </a:highlight>
                          <a:latin typeface="Nunito"/>
                          <a:ea typeface="Nunito"/>
                          <a:cs typeface="Nunito"/>
                          <a:sym typeface="Nunito"/>
                        </a:rPr>
                        <a:t>enviarme</a:t>
                      </a:r>
                      <a:r>
                        <a:rPr lang="es" sz="1100">
                          <a:latin typeface="Nunito"/>
                          <a:ea typeface="Nunito"/>
                          <a:cs typeface="Nunito"/>
                          <a:sym typeface="Nunito"/>
                        </a:rPr>
                        <a:t> el link para conectarse?</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a traducir este texto en inglés?</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con el trabajo de física?, no entiendo nada.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r>
              <a:tr h="524675">
                <a:tc>
                  <a:txBody>
                    <a:bodyPr/>
                    <a:lstStyle/>
                    <a:p>
                      <a:pPr indent="0" lvl="0" marL="0" rtl="0" algn="l">
                        <a:spcBef>
                          <a:spcPts val="0"/>
                        </a:spcBef>
                        <a:spcAft>
                          <a:spcPts val="0"/>
                        </a:spcAft>
                        <a:buNone/>
                      </a:pPr>
                      <a:r>
                        <a:rPr lang="es" sz="1100">
                          <a:latin typeface="Nunito"/>
                          <a:ea typeface="Nunito"/>
                          <a:cs typeface="Nunito"/>
                          <a:sym typeface="Nunito"/>
                        </a:rPr>
                        <a:t>Kbros,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C5BCF4"/>
                          </a:highlight>
                          <a:latin typeface="Nunito"/>
                          <a:ea typeface="Nunito"/>
                          <a:cs typeface="Nunito"/>
                          <a:sym typeface="Nunito"/>
                        </a:rPr>
                        <a:t>prestarme</a:t>
                      </a:r>
                      <a:r>
                        <a:rPr lang="es" sz="1100">
                          <a:latin typeface="Nunito"/>
                          <a:ea typeface="Nunito"/>
                          <a:cs typeface="Nunito"/>
                          <a:sym typeface="Nunito"/>
                        </a:rPr>
                        <a:t> una calculadora porfa.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60B698"/>
                          </a:highlight>
                          <a:latin typeface="Nunito"/>
                          <a:ea typeface="Nunito"/>
                          <a:cs typeface="Nunito"/>
                          <a:sym typeface="Nunito"/>
                        </a:rPr>
                        <a:t>preguntarle</a:t>
                      </a:r>
                      <a:r>
                        <a:rPr lang="es" sz="1100">
                          <a:latin typeface="Nunito"/>
                          <a:ea typeface="Nunito"/>
                          <a:cs typeface="Nunito"/>
                          <a:sym typeface="Nunito"/>
                        </a:rPr>
                        <a:t> al profe cuándo es la prueba?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FD282"/>
                          </a:highlight>
                          <a:latin typeface="Nunito"/>
                          <a:ea typeface="Nunito"/>
                          <a:cs typeface="Nunito"/>
                          <a:sym typeface="Nunito"/>
                        </a:rPr>
                        <a:t>decirme</a:t>
                      </a:r>
                      <a:r>
                        <a:rPr lang="es" sz="1100">
                          <a:latin typeface="Nunito"/>
                          <a:ea typeface="Nunito"/>
                          <a:cs typeface="Nunito"/>
                          <a:sym typeface="Nunito"/>
                        </a:rPr>
                        <a:t> cuál es la tarea para el viernes porfa.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¿Alguien quiere </a:t>
                      </a:r>
                      <a:r>
                        <a:rPr lang="es" sz="1100">
                          <a:highlight>
                            <a:srgbClr val="ADF4A4"/>
                          </a:highlight>
                          <a:latin typeface="Nunito"/>
                          <a:ea typeface="Nunito"/>
                          <a:cs typeface="Nunito"/>
                          <a:sym typeface="Nunito"/>
                        </a:rPr>
                        <a:t>enviarme la</a:t>
                      </a:r>
                      <a:r>
                        <a:rPr lang="es" sz="1100">
                          <a:latin typeface="Nunito"/>
                          <a:ea typeface="Nunito"/>
                          <a:cs typeface="Nunito"/>
                          <a:sym typeface="Nunito"/>
                        </a:rPr>
                        <a:t> materia por favor?</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r>
              <a:tr h="754600">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Chiquillos, ¿alguien sabe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con este ejercicio?</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Gente,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con la tarea de literatura? No sé por dónde empezar.</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ADF4A4"/>
                          </a:highlight>
                          <a:latin typeface="Nunito"/>
                          <a:ea typeface="Nunito"/>
                          <a:cs typeface="Nunito"/>
                          <a:sym typeface="Nunito"/>
                        </a:rPr>
                        <a:t>enviarme</a:t>
                      </a:r>
                      <a:r>
                        <a:rPr lang="es" sz="1100">
                          <a:latin typeface="Nunito"/>
                          <a:ea typeface="Nunito"/>
                          <a:cs typeface="Nunito"/>
                          <a:sym typeface="Nunito"/>
                        </a:rPr>
                        <a:t> la presentación que mandó la profe? </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Oigan,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FD282"/>
                          </a:highlight>
                          <a:latin typeface="Nunito"/>
                          <a:ea typeface="Nunito"/>
                          <a:cs typeface="Nunito"/>
                          <a:sym typeface="Nunito"/>
                        </a:rPr>
                        <a:t>decirme</a:t>
                      </a:r>
                      <a:r>
                        <a:rPr lang="es" sz="1100">
                          <a:latin typeface="Nunito"/>
                          <a:ea typeface="Nunito"/>
                          <a:cs typeface="Nunito"/>
                          <a:sym typeface="Nunito"/>
                        </a:rPr>
                        <a:t> las páginas del libro que hay que leer?</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r>
              <a:tr h="524675">
                <a:tc>
                  <a:txBody>
                    <a:bodyPr/>
                    <a:lstStyle/>
                    <a:p>
                      <a:pPr indent="0" lvl="0" marL="0" rtl="0" algn="l">
                        <a:spcBef>
                          <a:spcPts val="0"/>
                        </a:spcBef>
                        <a:spcAft>
                          <a:spcPts val="0"/>
                        </a:spcAft>
                        <a:buNone/>
                      </a:pP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FFFFB7"/>
                          </a:highlight>
                          <a:latin typeface="Nunito"/>
                          <a:ea typeface="Nunito"/>
                          <a:cs typeface="Nunito"/>
                          <a:sym typeface="Nunito"/>
                        </a:rPr>
                        <a:t>hacer</a:t>
                      </a:r>
                      <a:r>
                        <a:rPr lang="es" sz="1100">
                          <a:latin typeface="Nunito"/>
                          <a:ea typeface="Nunito"/>
                          <a:cs typeface="Nunito"/>
                          <a:sym typeface="Nunito"/>
                        </a:rPr>
                        <a:t> la portada del trabajo?</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Chicos, ¿Pueden </a:t>
                      </a:r>
                      <a:r>
                        <a:rPr lang="es" sz="1100">
                          <a:highlight>
                            <a:srgbClr val="EFD282"/>
                          </a:highlight>
                          <a:latin typeface="Nunito"/>
                          <a:ea typeface="Nunito"/>
                          <a:cs typeface="Nunito"/>
                          <a:sym typeface="Nunito"/>
                        </a:rPr>
                        <a:t>decirme</a:t>
                      </a:r>
                      <a:r>
                        <a:rPr lang="es" sz="1100">
                          <a:latin typeface="Nunito"/>
                          <a:ea typeface="Nunito"/>
                          <a:cs typeface="Nunito"/>
                          <a:sym typeface="Nunito"/>
                        </a:rPr>
                        <a:t> qué entra en la prueba de historia?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Nunito"/>
                          <a:ea typeface="Nunito"/>
                          <a:cs typeface="Nunito"/>
                          <a:sym typeface="Nunito"/>
                        </a:rPr>
                        <a:t>Cabros, </a:t>
                      </a:r>
                      <a:r>
                        <a:rPr lang="es" sz="1100">
                          <a:highlight>
                            <a:srgbClr val="CDD2DF"/>
                          </a:highlight>
                          <a:latin typeface="Nunito"/>
                          <a:ea typeface="Nunito"/>
                          <a:cs typeface="Nunito"/>
                          <a:sym typeface="Nunito"/>
                        </a:rPr>
                        <a:t>¿quién puede</a:t>
                      </a:r>
                      <a:r>
                        <a:rPr lang="es" sz="1100">
                          <a:latin typeface="Nunito"/>
                          <a:ea typeface="Nunito"/>
                          <a:cs typeface="Nunito"/>
                          <a:sym typeface="Nunito"/>
                        </a:rPr>
                        <a:t>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con el resumen del libro?</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 sz="1100">
                          <a:latin typeface="Nunito"/>
                          <a:ea typeface="Nunito"/>
                          <a:cs typeface="Nunito"/>
                          <a:sym typeface="Nunito"/>
                        </a:rPr>
                        <a:t>¿Alguien puede </a:t>
                      </a:r>
                      <a:r>
                        <a:rPr lang="es" sz="1100">
                          <a:highlight>
                            <a:srgbClr val="E6747E"/>
                          </a:highlight>
                          <a:latin typeface="Nunito"/>
                          <a:ea typeface="Nunito"/>
                          <a:cs typeface="Nunito"/>
                          <a:sym typeface="Nunito"/>
                        </a:rPr>
                        <a:t>ayudarme</a:t>
                      </a:r>
                      <a:r>
                        <a:rPr lang="es" sz="1100">
                          <a:latin typeface="Nunito"/>
                          <a:ea typeface="Nunito"/>
                          <a:cs typeface="Nunito"/>
                          <a:sym typeface="Nunito"/>
                        </a:rPr>
                        <a:t> con el trabajo de Química?</a:t>
                      </a:r>
                      <a:endParaRPr sz="1100">
                        <a:latin typeface="Nunito"/>
                        <a:ea typeface="Nunito"/>
                        <a:cs typeface="Nunito"/>
                        <a:sym typeface="Nunito"/>
                      </a:endParaRPr>
                    </a:p>
                  </a:txBody>
                  <a:tcPr marT="25400" marB="25400" marR="25400" marL="25400">
                    <a:lnL cap="flat" cmpd="sng" w="19050">
                      <a:solidFill>
                        <a:srgbClr val="60B698"/>
                      </a:solidFill>
                      <a:prstDash val="solid"/>
                      <a:round/>
                      <a:headEnd len="sm" w="sm" type="none"/>
                      <a:tailEnd len="sm" w="sm" type="none"/>
                    </a:lnL>
                    <a:lnR cap="flat" cmpd="sng" w="19050">
                      <a:solidFill>
                        <a:srgbClr val="60B698"/>
                      </a:solidFill>
                      <a:prstDash val="solid"/>
                      <a:round/>
                      <a:headEnd len="sm" w="sm" type="none"/>
                      <a:tailEnd len="sm" w="sm" type="none"/>
                    </a:lnR>
                    <a:lnT cap="flat" cmpd="sng" w="19050">
                      <a:solidFill>
                        <a:srgbClr val="60B698"/>
                      </a:solidFill>
                      <a:prstDash val="solid"/>
                      <a:round/>
                      <a:headEnd len="sm" w="sm" type="none"/>
                      <a:tailEnd len="sm" w="sm" type="none"/>
                    </a:lnT>
                    <a:lnB cap="flat" cmpd="sng" w="19050">
                      <a:solidFill>
                        <a:srgbClr val="60B698"/>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021961f18c_0_89"/>
          <p:cNvSpPr txBox="1"/>
          <p:nvPr/>
        </p:nvSpPr>
        <p:spPr>
          <a:xfrm>
            <a:off x="540550" y="5263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0" i="0" sz="1100" u="none" cap="none" strike="noStrike">
              <a:solidFill>
                <a:srgbClr val="000000"/>
              </a:solidFill>
              <a:latin typeface="Arial"/>
              <a:ea typeface="Arial"/>
              <a:cs typeface="Arial"/>
              <a:sym typeface="Arial"/>
            </a:endParaRPr>
          </a:p>
        </p:txBody>
      </p:sp>
      <p:grpSp>
        <p:nvGrpSpPr>
          <p:cNvPr id="254" name="Google Shape;254;g2021961f18c_0_89"/>
          <p:cNvGrpSpPr/>
          <p:nvPr/>
        </p:nvGrpSpPr>
        <p:grpSpPr>
          <a:xfrm>
            <a:off x="623025" y="1225100"/>
            <a:ext cx="7947900" cy="3671100"/>
            <a:chOff x="623025" y="1225100"/>
            <a:chExt cx="7947900" cy="3671100"/>
          </a:xfrm>
        </p:grpSpPr>
        <p:sp>
          <p:nvSpPr>
            <p:cNvPr id="255" name="Google Shape;255;g2021961f18c_0_89"/>
            <p:cNvSpPr txBox="1"/>
            <p:nvPr/>
          </p:nvSpPr>
          <p:spPr>
            <a:xfrm>
              <a:off x="623025" y="1225100"/>
              <a:ext cx="7947900" cy="36711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2.    A partir de los mensajes de texto entregados, considere las 6 posibles palabras    	A que aparecen inmediatamente después de la frase B = "¿Quién puede", y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para cada palabra A, calcule la probabilidad condicional P(A | B).</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256" name="Google Shape;256;g2021961f18c_0_89"/>
            <p:cNvPicPr preferRelativeResize="0"/>
            <p:nvPr/>
          </p:nvPicPr>
          <p:blipFill>
            <a:blip r:embed="rId3">
              <a:alphaModFix/>
            </a:blip>
            <a:stretch>
              <a:fillRect/>
            </a:stretch>
          </p:blipFill>
          <p:spPr>
            <a:xfrm>
              <a:off x="2340525" y="2173350"/>
              <a:ext cx="4512900" cy="2722849"/>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03c988c3b3_0_59"/>
          <p:cNvSpPr txBox="1"/>
          <p:nvPr/>
        </p:nvSpPr>
        <p:spPr>
          <a:xfrm>
            <a:off x="540550" y="678775"/>
            <a:ext cx="6136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Notemos que</a:t>
            </a:r>
            <a:r>
              <a:rPr b="1" lang="es" sz="2700">
                <a:solidFill>
                  <a:srgbClr val="423B7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
        <p:nvSpPr>
          <p:cNvPr id="262" name="Google Shape;262;g203c988c3b3_0_59"/>
          <p:cNvSpPr txBox="1"/>
          <p:nvPr/>
        </p:nvSpPr>
        <p:spPr>
          <a:xfrm>
            <a:off x="623025" y="1301300"/>
            <a:ext cx="7947900" cy="20088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Las probabilidades que hemos calculado son estimaciones basadas en las </a:t>
            </a:r>
            <a:r>
              <a:rPr b="1" lang="es" sz="1800">
                <a:solidFill>
                  <a:schemeClr val="dk1"/>
                </a:solidFill>
                <a:latin typeface="Calibri"/>
                <a:ea typeface="Calibri"/>
                <a:cs typeface="Calibri"/>
                <a:sym typeface="Calibri"/>
              </a:rPr>
              <a:t>frecuencias relativas</a:t>
            </a:r>
            <a:r>
              <a:rPr lang="es" sz="1800">
                <a:solidFill>
                  <a:schemeClr val="dk1"/>
                </a:solidFill>
                <a:latin typeface="Calibri"/>
                <a:ea typeface="Calibri"/>
                <a:cs typeface="Calibri"/>
                <a:sym typeface="Calibri"/>
              </a:rPr>
              <a:t> de los mensajes previos, es decir, son </a:t>
            </a:r>
            <a:r>
              <a:rPr b="1" lang="es" sz="1800">
                <a:solidFill>
                  <a:schemeClr val="dk1"/>
                </a:solidFill>
                <a:latin typeface="Calibri"/>
                <a:ea typeface="Calibri"/>
                <a:cs typeface="Calibri"/>
                <a:sym typeface="Calibri"/>
              </a:rPr>
              <a:t>probabilidades empíricas</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medida en que aumente la cantidad de mensajes de texto que utilicemos en nuestros cálculos, las probabilidades empíricas se acercarán a sus respectivas </a:t>
            </a:r>
            <a:r>
              <a:rPr b="1" lang="es" sz="1800">
                <a:solidFill>
                  <a:schemeClr val="dk1"/>
                </a:solidFill>
                <a:latin typeface="Calibri"/>
                <a:ea typeface="Calibri"/>
                <a:cs typeface="Calibri"/>
                <a:sym typeface="Calibri"/>
              </a:rPr>
              <a:t>probabilidades teóricas</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03c988c3b3_0_64"/>
          <p:cNvSpPr txBox="1"/>
          <p:nvPr/>
        </p:nvSpPr>
        <p:spPr>
          <a:xfrm>
            <a:off x="540550" y="6787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Problema:</a:t>
            </a:r>
            <a:endParaRPr b="0" i="0" sz="1100" u="none" cap="none" strike="noStrike">
              <a:solidFill>
                <a:srgbClr val="000000"/>
              </a:solidFill>
              <a:latin typeface="Arial"/>
              <a:ea typeface="Arial"/>
              <a:cs typeface="Arial"/>
              <a:sym typeface="Arial"/>
            </a:endParaRPr>
          </a:p>
        </p:txBody>
      </p:sp>
      <p:sp>
        <p:nvSpPr>
          <p:cNvPr id="268" name="Google Shape;268;g203c988c3b3_0_64"/>
          <p:cNvSpPr txBox="1"/>
          <p:nvPr/>
        </p:nvSpPr>
        <p:spPr>
          <a:xfrm>
            <a:off x="623025" y="1453700"/>
            <a:ext cx="7947900" cy="9003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Basándonos en las probabilidades estimadas a partir de los mensajes de texto disponibles, ¿cuáles son las tres palabras más apropiadas que una aplicación de texto predictivo debería sugerir a un usuario al escribir “¿Quién puede”?</a:t>
            </a:r>
            <a:endParaRPr sz="1800">
              <a:solidFill>
                <a:schemeClr val="dk1"/>
              </a:solidFill>
              <a:latin typeface="Calibri"/>
              <a:ea typeface="Calibri"/>
              <a:cs typeface="Calibri"/>
              <a:sym typeface="Calibri"/>
            </a:endParaRPr>
          </a:p>
        </p:txBody>
      </p:sp>
      <p:sp>
        <p:nvSpPr>
          <p:cNvPr id="269" name="Google Shape;269;g203c988c3b3_0_64"/>
          <p:cNvSpPr txBox="1"/>
          <p:nvPr/>
        </p:nvSpPr>
        <p:spPr>
          <a:xfrm>
            <a:off x="2069850" y="2644125"/>
            <a:ext cx="4851300" cy="1569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800">
                <a:solidFill>
                  <a:schemeClr val="dk1"/>
                </a:solidFill>
                <a:latin typeface="Calibri"/>
                <a:ea typeface="Calibri"/>
                <a:cs typeface="Calibri"/>
                <a:sym typeface="Calibri"/>
              </a:rPr>
              <a:t>Las tres palabras son:</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ayudarme (probabilidad de 31,25%)</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enviarme (probabilidad de 18,75%)</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decirme (probabilidad de 18,75%)</a:t>
            </a: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nvSpPr>
        <p:spPr>
          <a:xfrm>
            <a:off x="520428" y="665250"/>
            <a:ext cx="62850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sp>
        <p:nvSpPr>
          <p:cNvPr id="69" name="Google Shape;69;p3"/>
          <p:cNvSpPr txBox="1"/>
          <p:nvPr/>
        </p:nvSpPr>
        <p:spPr>
          <a:xfrm>
            <a:off x="551363" y="1388077"/>
            <a:ext cx="5603100" cy="1731600"/>
          </a:xfrm>
          <a:prstGeom prst="rect">
            <a:avLst/>
          </a:prstGeom>
          <a:noFill/>
          <a:ln>
            <a:noFill/>
          </a:ln>
        </p:spPr>
        <p:txBody>
          <a:bodyPr anchorCtr="0" anchor="t" bIns="34275" lIns="68575" spcFirstLastPara="1" rIns="68575" wrap="square" tIns="34275">
            <a:spAutoFit/>
          </a:bodyPr>
          <a:lstStyle/>
          <a:p>
            <a:pPr indent="-342900" lvl="0" marL="342900" marR="0" rtl="0" algn="l">
              <a:lnSpc>
                <a:spcPct val="100000"/>
              </a:lnSpc>
              <a:spcBef>
                <a:spcPts val="0"/>
              </a:spcBef>
              <a:spcAft>
                <a:spcPts val="0"/>
              </a:spcAft>
              <a:buClr>
                <a:srgbClr val="000000"/>
              </a:buClr>
              <a:buSzPts val="1800"/>
              <a:buFont typeface="Arial"/>
              <a:buAutoNum type="arabicPeriod"/>
            </a:pPr>
            <a:r>
              <a:rPr lang="es" sz="1800">
                <a:solidFill>
                  <a:schemeClr val="dk1"/>
                </a:solidFill>
                <a:latin typeface="Calibri"/>
                <a:ea typeface="Calibri"/>
                <a:cs typeface="Calibri"/>
                <a:sym typeface="Calibri"/>
              </a:rPr>
              <a:t>¿Alguna vez han utilizado una aplicación que tenga texto predictivo? ¿Cuál es su opinión acerca de esta tecnología?</a:t>
            </a:r>
            <a:endParaRPr sz="18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AutoNum type="arabicPeriod"/>
            </a:pPr>
            <a:r>
              <a:rPr lang="es" sz="1800">
                <a:solidFill>
                  <a:schemeClr val="dk1"/>
                </a:solidFill>
                <a:latin typeface="Calibri"/>
                <a:ea typeface="Calibri"/>
                <a:cs typeface="Calibri"/>
                <a:sym typeface="Calibri"/>
              </a:rPr>
              <a:t>¿Cómo piensan que esta aplicación es capaz de predecir las palabras que podríamos escribir?</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70" name="Google Shape;70;p3"/>
          <p:cNvPicPr preferRelativeResize="0"/>
          <p:nvPr/>
        </p:nvPicPr>
        <p:blipFill>
          <a:blip r:embed="rId3">
            <a:alphaModFix/>
          </a:blip>
          <a:stretch>
            <a:fillRect/>
          </a:stretch>
        </p:blipFill>
        <p:spPr>
          <a:xfrm>
            <a:off x="6453553" y="1150050"/>
            <a:ext cx="2033772" cy="38028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098064af53_0_6"/>
          <p:cNvSpPr txBox="1"/>
          <p:nvPr/>
        </p:nvSpPr>
        <p:spPr>
          <a:xfrm>
            <a:off x="540550" y="6787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Problema:</a:t>
            </a:r>
            <a:endParaRPr b="0" i="0" sz="1100" u="none" cap="none" strike="noStrike">
              <a:solidFill>
                <a:srgbClr val="000000"/>
              </a:solidFill>
              <a:latin typeface="Arial"/>
              <a:ea typeface="Arial"/>
              <a:cs typeface="Arial"/>
              <a:sym typeface="Arial"/>
            </a:endParaRPr>
          </a:p>
        </p:txBody>
      </p:sp>
      <p:sp>
        <p:nvSpPr>
          <p:cNvPr id="275" name="Google Shape;275;g2098064af53_0_6"/>
          <p:cNvSpPr txBox="1"/>
          <p:nvPr/>
        </p:nvSpPr>
        <p:spPr>
          <a:xfrm>
            <a:off x="2059500" y="1226300"/>
            <a:ext cx="4851300" cy="1569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800">
                <a:solidFill>
                  <a:schemeClr val="dk1"/>
                </a:solidFill>
                <a:latin typeface="Calibri"/>
                <a:ea typeface="Calibri"/>
                <a:cs typeface="Calibri"/>
                <a:sym typeface="Calibri"/>
              </a:rPr>
              <a:t>Las tres palabras son:</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ayudarme (probabilidad de 31,25%)</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enviarme (probabilidad de 18,75%)</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decirme (probabilidad de 18,75%)</a:t>
            </a:r>
            <a:endParaRPr sz="1800">
              <a:latin typeface="Calibri"/>
              <a:ea typeface="Calibri"/>
              <a:cs typeface="Calibri"/>
              <a:sym typeface="Calibri"/>
            </a:endParaRPr>
          </a:p>
        </p:txBody>
      </p:sp>
      <p:sp>
        <p:nvSpPr>
          <p:cNvPr id="276" name="Google Shape;276;g2098064af53_0_6"/>
          <p:cNvSpPr txBox="1"/>
          <p:nvPr/>
        </p:nvSpPr>
        <p:spPr>
          <a:xfrm>
            <a:off x="598050" y="3285500"/>
            <a:ext cx="7947900" cy="6234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Describan el paso a paso que siguieron para sugerir las tres palabras, ayudarme, enviarme y decirme.</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021961f18c_0_110"/>
          <p:cNvSpPr txBox="1"/>
          <p:nvPr/>
        </p:nvSpPr>
        <p:spPr>
          <a:xfrm>
            <a:off x="540550" y="678775"/>
            <a:ext cx="2162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3</a:t>
            </a:r>
            <a:endParaRPr b="0" i="0" sz="1100" u="none" cap="none" strike="noStrike">
              <a:solidFill>
                <a:srgbClr val="000000"/>
              </a:solidFill>
              <a:latin typeface="Arial"/>
              <a:ea typeface="Arial"/>
              <a:cs typeface="Arial"/>
              <a:sym typeface="Arial"/>
            </a:endParaRPr>
          </a:p>
        </p:txBody>
      </p:sp>
      <p:sp>
        <p:nvSpPr>
          <p:cNvPr id="282" name="Google Shape;282;g2021961f18c_0_110"/>
          <p:cNvSpPr txBox="1"/>
          <p:nvPr/>
        </p:nvSpPr>
        <p:spPr>
          <a:xfrm>
            <a:off x="623025" y="1225100"/>
            <a:ext cx="7947900" cy="3671100"/>
          </a:xfrm>
          <a:prstGeom prst="rect">
            <a:avLst/>
          </a:prstGeom>
          <a:noFill/>
          <a:ln>
            <a:noFill/>
          </a:ln>
        </p:spPr>
        <p:txBody>
          <a:bodyPr anchorCtr="0" anchor="t" bIns="34275" lIns="68575" spcFirstLastPara="1" rIns="68575" wrap="square" tIns="34275">
            <a:spAutoFit/>
          </a:bodyPr>
          <a:lstStyle/>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Trabajen en grupo para completar un algoritmo (una secuencia de instrucciones paso a paso) que permita a una aplicación de texto predictivo sugerir las tres palabras más probables que el usuario desea escribir después de introducir una frase específica. Se proporcionan los dos primeros pasos del algoritmo:</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Paso 1: Identifica la frase introducida por el usuario.</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Paso 2: Selecciona todos los mensajes de texto del historial que contengan esa misma frase.</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Paso 3:</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txBox="1"/>
          <p:nvPr/>
        </p:nvSpPr>
        <p:spPr>
          <a:xfrm>
            <a:off x="708881" y="1225356"/>
            <a:ext cx="8103900" cy="36711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Identifica la frase introducida por el usuario.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Selecciona todos los mensajes de texto del historial que contengan esa misma frase.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Identifica las palabras que siguen inmediatamente a la frase mencionada en el paso anterior.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Calcula la frecuencia de todas las palabras identificadas.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Determina la probabilidad de cada palabra identificada, dividiendo su frecuencia entre el número de mensajes de texto que contienen la frase del paso 1.</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Identifica las tres palabras con mayor probabilidad.</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Sugiere las tres palabras con mayor probabilidad al usuario.  </a:t>
            </a:r>
            <a:endParaRPr sz="1800">
              <a:solidFill>
                <a:schemeClr val="dk1"/>
              </a:solidFill>
              <a:latin typeface="Calibri"/>
              <a:ea typeface="Calibri"/>
              <a:cs typeface="Calibri"/>
              <a:sym typeface="Calibri"/>
            </a:endParaRPr>
          </a:p>
        </p:txBody>
      </p:sp>
      <p:sp>
        <p:nvSpPr>
          <p:cNvPr id="288" name="Google Shape;288;p20"/>
          <p:cNvSpPr txBox="1"/>
          <p:nvPr/>
        </p:nvSpPr>
        <p:spPr>
          <a:xfrm>
            <a:off x="551454" y="510025"/>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Algoritmo básico de texto predictivo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021961f18c_0_117"/>
          <p:cNvSpPr txBox="1"/>
          <p:nvPr/>
        </p:nvSpPr>
        <p:spPr>
          <a:xfrm>
            <a:off x="595031" y="1559306"/>
            <a:ext cx="8103900" cy="19008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SzPts val="1800"/>
              <a:buAutoNum type="arabicPeriod"/>
            </a:pPr>
            <a:r>
              <a:rPr lang="es" sz="1800"/>
              <a:t>En esta actividad, desarrollamos un algoritmo básico de texto predictivo utilizando probabilidades condicionales.       </a:t>
            </a:r>
            <a:br>
              <a:rPr lang="es" sz="1800"/>
            </a:br>
            <a:endParaRPr sz="1800"/>
          </a:p>
          <a:p>
            <a:pPr indent="-342900" lvl="0" marL="457200" marR="0" rtl="0" algn="l">
              <a:lnSpc>
                <a:spcPct val="100000"/>
              </a:lnSpc>
              <a:spcBef>
                <a:spcPts val="0"/>
              </a:spcBef>
              <a:spcAft>
                <a:spcPts val="0"/>
              </a:spcAft>
              <a:buSzPts val="1800"/>
              <a:buAutoNum type="arabicPeriod"/>
            </a:pPr>
            <a:r>
              <a:rPr lang="es" sz="1800"/>
              <a:t>Para ello, utilizamos datos de mensajes de texto y estimamos las probabilidades de que una determinada palabra A aparezca después de una frase B, utilizando las frecuencias relativas dadas por la expresión</a:t>
            </a:r>
            <a:endParaRPr sz="1800"/>
          </a:p>
          <a:p>
            <a:pPr indent="0" lvl="0" marL="0" marR="0" rtl="0" algn="just">
              <a:lnSpc>
                <a:spcPct val="100000"/>
              </a:lnSpc>
              <a:spcBef>
                <a:spcPts val="0"/>
              </a:spcBef>
              <a:spcAft>
                <a:spcPts val="0"/>
              </a:spcAft>
              <a:buClr>
                <a:srgbClr val="000000"/>
              </a:buClr>
              <a:buSzPts val="2100"/>
              <a:buFont typeface="Arial"/>
              <a:buNone/>
            </a:pPr>
            <a:r>
              <a:t/>
            </a:r>
            <a:endParaRPr sz="1100"/>
          </a:p>
        </p:txBody>
      </p:sp>
      <p:sp>
        <p:nvSpPr>
          <p:cNvPr id="294" name="Google Shape;294;g2021961f18c_0_117"/>
          <p:cNvSpPr txBox="1"/>
          <p:nvPr/>
        </p:nvSpPr>
        <p:spPr>
          <a:xfrm>
            <a:off x="520429" y="6652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a:t>
            </a:r>
            <a:endParaRPr b="0" i="0" sz="1100" u="none" cap="none" strike="noStrike">
              <a:solidFill>
                <a:srgbClr val="000000"/>
              </a:solidFill>
              <a:latin typeface="Arial"/>
              <a:ea typeface="Arial"/>
              <a:cs typeface="Arial"/>
              <a:sym typeface="Arial"/>
            </a:endParaRPr>
          </a:p>
        </p:txBody>
      </p:sp>
      <p:pic>
        <p:nvPicPr>
          <p:cNvPr id="295" name="Google Shape;295;g2021961f18c_0_117"/>
          <p:cNvPicPr preferRelativeResize="0"/>
          <p:nvPr/>
        </p:nvPicPr>
        <p:blipFill>
          <a:blip r:embed="rId3">
            <a:alphaModFix/>
          </a:blip>
          <a:stretch>
            <a:fillRect/>
          </a:stretch>
        </p:blipFill>
        <p:spPr>
          <a:xfrm>
            <a:off x="4271325" y="3294225"/>
            <a:ext cx="1015675" cy="704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098064af53_0_26"/>
          <p:cNvSpPr txBox="1"/>
          <p:nvPr/>
        </p:nvSpPr>
        <p:spPr>
          <a:xfrm>
            <a:off x="520429" y="6652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a:t>
            </a:r>
            <a:endParaRPr b="0" i="0" sz="1100" u="none" cap="none" strike="noStrike">
              <a:solidFill>
                <a:srgbClr val="000000"/>
              </a:solidFill>
              <a:latin typeface="Arial"/>
              <a:ea typeface="Arial"/>
              <a:cs typeface="Arial"/>
              <a:sym typeface="Arial"/>
            </a:endParaRPr>
          </a:p>
        </p:txBody>
      </p:sp>
      <p:grpSp>
        <p:nvGrpSpPr>
          <p:cNvPr id="301" name="Google Shape;301;g2098064af53_0_26"/>
          <p:cNvGrpSpPr/>
          <p:nvPr/>
        </p:nvGrpSpPr>
        <p:grpSpPr>
          <a:xfrm>
            <a:off x="595031" y="1559306"/>
            <a:ext cx="8103900" cy="3240169"/>
            <a:chOff x="595031" y="1559306"/>
            <a:chExt cx="8103900" cy="3240169"/>
          </a:xfrm>
        </p:grpSpPr>
        <p:sp>
          <p:nvSpPr>
            <p:cNvPr id="302" name="Google Shape;302;g2098064af53_0_26"/>
            <p:cNvSpPr txBox="1"/>
            <p:nvPr/>
          </p:nvSpPr>
          <p:spPr>
            <a:xfrm>
              <a:off x="595031" y="1559306"/>
              <a:ext cx="8103900" cy="31170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SzPts val="1800"/>
                <a:buAutoNum type="arabicPeriod" startAt="3"/>
              </a:pPr>
              <a:r>
                <a:rPr lang="es" sz="1800"/>
                <a:t>Cuanto mayor sea la cantidad de mensajes de texto que usemos, más se acercarán las probabilidades empíricas calculadas a las probabilidades teóricas correspondientes.</a:t>
              </a:r>
              <a:endParaRPr sz="1800"/>
            </a:p>
            <a:p>
              <a:pPr indent="0" lvl="0" marL="4572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AutoNum type="arabicPeriod" startAt="3"/>
              </a:pPr>
              <a:r>
                <a:rPr lang="es" sz="1800"/>
                <a:t>Las probabilidades involucradas en el problema son probabilidades condicionales P(A|B), donde el espacio muestral se reduce al evento B.</a:t>
              </a:r>
              <a:endParaRPr sz="1800"/>
            </a:p>
            <a:p>
              <a:pPr indent="0" lvl="0" marL="4572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AutoNum type="arabicPeriod" startAt="3"/>
              </a:pPr>
              <a:r>
                <a:rPr lang="es" sz="1800"/>
                <a:t>Manipulando algebraicamente la expresión             , concluimos que:</a:t>
              </a:r>
              <a:endParaRPr sz="1800"/>
            </a:p>
            <a:p>
              <a:pPr indent="0" lvl="0" marL="0" marR="0" rtl="0" algn="just">
                <a:lnSpc>
                  <a:spcPct val="100000"/>
                </a:lnSpc>
                <a:spcBef>
                  <a:spcPts val="0"/>
                </a:spcBef>
                <a:spcAft>
                  <a:spcPts val="0"/>
                </a:spcAft>
                <a:buNone/>
              </a:pPr>
              <a:r>
                <a:t/>
              </a:r>
              <a:endParaRPr sz="1800"/>
            </a:p>
            <a:p>
              <a:pPr indent="0" lvl="0" marL="0" marR="0" rtl="0" algn="just">
                <a:lnSpc>
                  <a:spcPct val="100000"/>
                </a:lnSpc>
                <a:spcBef>
                  <a:spcPts val="0"/>
                </a:spcBef>
                <a:spcAft>
                  <a:spcPts val="0"/>
                </a:spcAft>
                <a:buNone/>
              </a:pPr>
              <a:r>
                <a:t/>
              </a:r>
              <a:endParaRPr sz="1800"/>
            </a:p>
            <a:p>
              <a:pPr indent="0" lvl="0" marL="0" marR="0" rtl="0" algn="just">
                <a:lnSpc>
                  <a:spcPct val="100000"/>
                </a:lnSpc>
                <a:spcBef>
                  <a:spcPts val="0"/>
                </a:spcBef>
                <a:spcAft>
                  <a:spcPts val="0"/>
                </a:spcAft>
                <a:buNone/>
              </a:pPr>
              <a:r>
                <a:t/>
              </a:r>
              <a:endParaRPr sz="1800"/>
            </a:p>
          </p:txBody>
        </p:sp>
        <p:pic>
          <p:nvPicPr>
            <p:cNvPr id="303" name="Google Shape;303;g2098064af53_0_26"/>
            <p:cNvPicPr preferRelativeResize="0"/>
            <p:nvPr/>
          </p:nvPicPr>
          <p:blipFill>
            <a:blip r:embed="rId3">
              <a:alphaModFix/>
            </a:blip>
            <a:stretch>
              <a:fillRect/>
            </a:stretch>
          </p:blipFill>
          <p:spPr>
            <a:xfrm>
              <a:off x="5627075" y="3401475"/>
              <a:ext cx="698786" cy="484800"/>
            </a:xfrm>
            <a:prstGeom prst="rect">
              <a:avLst/>
            </a:prstGeom>
            <a:noFill/>
            <a:ln>
              <a:noFill/>
            </a:ln>
          </p:spPr>
        </p:pic>
        <p:pic>
          <p:nvPicPr>
            <p:cNvPr id="304" name="Google Shape;304;g2098064af53_0_26"/>
            <p:cNvPicPr preferRelativeResize="0"/>
            <p:nvPr/>
          </p:nvPicPr>
          <p:blipFill>
            <a:blip r:embed="rId4">
              <a:alphaModFix/>
            </a:blip>
            <a:stretch>
              <a:fillRect/>
            </a:stretch>
          </p:blipFill>
          <p:spPr>
            <a:xfrm>
              <a:off x="3428375" y="3998275"/>
              <a:ext cx="2437200" cy="80120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2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10" name="Google Shape;310;p2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021961f18c_0_134"/>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sp>
        <p:nvSpPr>
          <p:cNvPr id="76" name="Google Shape;76;g2021961f18c_0_134"/>
          <p:cNvSpPr txBox="1"/>
          <p:nvPr/>
        </p:nvSpPr>
        <p:spPr>
          <a:xfrm>
            <a:off x="551371" y="1388075"/>
            <a:ext cx="5163300" cy="22857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Las aplicaciones de texto predictivo utilizan algoritmos que predicen cuál será la siguiente palabra que el usuario escribirá, considerando las palabras escritas previamente.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algoritmos son secuencias de instrucciones que se utilizan para resolver un problema o llevar a cabo una tarea específica. </a:t>
            </a:r>
            <a:endParaRPr b="0" i="0" sz="1800" u="none" cap="none" strike="noStrike">
              <a:solidFill>
                <a:schemeClr val="dk1"/>
              </a:solidFill>
              <a:latin typeface="Calibri"/>
              <a:ea typeface="Calibri"/>
              <a:cs typeface="Calibri"/>
              <a:sym typeface="Calibri"/>
            </a:endParaRPr>
          </a:p>
        </p:txBody>
      </p:sp>
      <p:pic>
        <p:nvPicPr>
          <p:cNvPr id="77" name="Google Shape;77;g2021961f18c_0_134"/>
          <p:cNvPicPr preferRelativeResize="0"/>
          <p:nvPr/>
        </p:nvPicPr>
        <p:blipFill rotWithShape="1">
          <a:blip r:embed="rId3">
            <a:alphaModFix/>
          </a:blip>
          <a:srcRect b="891" l="0" r="0" t="0"/>
          <a:stretch/>
        </p:blipFill>
        <p:spPr>
          <a:xfrm>
            <a:off x="5867075" y="1302450"/>
            <a:ext cx="3124525" cy="250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8"/>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Texto predictivo</a:t>
            </a:r>
            <a:endParaRPr b="0" i="0" sz="1100" u="none" cap="none" strike="noStrike">
              <a:solidFill>
                <a:srgbClr val="000000"/>
              </a:solidFill>
              <a:latin typeface="Arial"/>
              <a:ea typeface="Arial"/>
              <a:cs typeface="Arial"/>
              <a:sym typeface="Arial"/>
            </a:endParaRPr>
          </a:p>
        </p:txBody>
      </p:sp>
      <p:sp>
        <p:nvSpPr>
          <p:cNvPr id="83" name="Google Shape;83;p8"/>
          <p:cNvSpPr txBox="1"/>
          <p:nvPr/>
        </p:nvSpPr>
        <p:spPr>
          <a:xfrm>
            <a:off x="3397371" y="1388075"/>
            <a:ext cx="5163300" cy="1177500"/>
          </a:xfrm>
          <a:prstGeom prst="rect">
            <a:avLst/>
          </a:prstGeom>
          <a:solidFill>
            <a:srgbClr val="F3F3F3"/>
          </a:solid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el caso de las aplicaciones de texto predictivo, los algoritmos se basan en probabilidades, estimadas a partir de los mensajes de texto previamente escritos por el usuario.</a:t>
            </a:r>
            <a:endParaRPr b="0" i="0" sz="1800" u="none" cap="none" strike="noStrike">
              <a:solidFill>
                <a:schemeClr val="dk1"/>
              </a:solidFill>
              <a:latin typeface="Calibri"/>
              <a:ea typeface="Calibri"/>
              <a:cs typeface="Calibri"/>
              <a:sym typeface="Calibri"/>
            </a:endParaRPr>
          </a:p>
        </p:txBody>
      </p:sp>
      <p:pic>
        <p:nvPicPr>
          <p:cNvPr id="84" name="Google Shape;84;p8"/>
          <p:cNvPicPr preferRelativeResize="0"/>
          <p:nvPr/>
        </p:nvPicPr>
        <p:blipFill>
          <a:blip r:embed="rId3">
            <a:alphaModFix/>
          </a:blip>
          <a:stretch>
            <a:fillRect/>
          </a:stretch>
        </p:blipFill>
        <p:spPr>
          <a:xfrm>
            <a:off x="551376" y="1388075"/>
            <a:ext cx="2393075" cy="3220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Presentaci</a:t>
            </a:r>
            <a:r>
              <a:rPr b="1" lang="es" sz="2700">
                <a:solidFill>
                  <a:srgbClr val="423B71"/>
                </a:solidFill>
                <a:latin typeface="Calibri"/>
                <a:ea typeface="Calibri"/>
                <a:cs typeface="Calibri"/>
                <a:sym typeface="Calibri"/>
              </a:rPr>
              <a:t>ón del p</a:t>
            </a:r>
            <a:r>
              <a:rPr b="1" i="0" lang="es" sz="2700" u="none" cap="none" strike="noStrike">
                <a:solidFill>
                  <a:srgbClr val="423B71"/>
                </a:solidFill>
                <a:latin typeface="Calibri"/>
                <a:ea typeface="Calibri"/>
                <a:cs typeface="Calibri"/>
                <a:sym typeface="Calibri"/>
              </a:rPr>
              <a:t>r</a:t>
            </a:r>
            <a:r>
              <a:rPr b="1" lang="es" sz="2700">
                <a:solidFill>
                  <a:srgbClr val="423B71"/>
                </a:solidFill>
                <a:latin typeface="Calibri"/>
                <a:ea typeface="Calibri"/>
                <a:cs typeface="Calibri"/>
                <a:sym typeface="Calibri"/>
              </a:rPr>
              <a:t>oblema:</a:t>
            </a:r>
            <a:endParaRPr b="1" i="0" sz="2700" u="none" cap="none" strike="noStrike">
              <a:solidFill>
                <a:srgbClr val="423B71"/>
              </a:solidFill>
              <a:latin typeface="Calibri"/>
              <a:ea typeface="Calibri"/>
              <a:cs typeface="Calibri"/>
              <a:sym typeface="Calibri"/>
            </a:endParaRPr>
          </a:p>
        </p:txBody>
      </p:sp>
      <p:pic>
        <p:nvPicPr>
          <p:cNvPr id="90" name="Google Shape;90;p6"/>
          <p:cNvPicPr preferRelativeResize="0"/>
          <p:nvPr/>
        </p:nvPicPr>
        <p:blipFill rotWithShape="1">
          <a:blip r:embed="rId3">
            <a:alphaModFix/>
          </a:blip>
          <a:srcRect b="891" l="0" r="0" t="0"/>
          <a:stretch/>
        </p:blipFill>
        <p:spPr>
          <a:xfrm>
            <a:off x="3009725" y="1607275"/>
            <a:ext cx="3124525" cy="250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03c988c3b3_0_7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Probabilidad condicional</a:t>
            </a:r>
            <a:endParaRPr b="1" i="0" sz="2700" u="none" cap="none" strike="noStrike">
              <a:solidFill>
                <a:srgbClr val="423B71"/>
              </a:solidFill>
              <a:latin typeface="Calibri"/>
              <a:ea typeface="Calibri"/>
              <a:cs typeface="Calibri"/>
              <a:sym typeface="Calibri"/>
            </a:endParaRPr>
          </a:p>
        </p:txBody>
      </p:sp>
      <p:grpSp>
        <p:nvGrpSpPr>
          <p:cNvPr id="96" name="Google Shape;96;g203c988c3b3_0_71"/>
          <p:cNvGrpSpPr/>
          <p:nvPr/>
        </p:nvGrpSpPr>
        <p:grpSpPr>
          <a:xfrm>
            <a:off x="622300" y="1308100"/>
            <a:ext cx="7959000" cy="2721900"/>
            <a:chOff x="622300" y="1308100"/>
            <a:chExt cx="7959000" cy="2721900"/>
          </a:xfrm>
        </p:grpSpPr>
        <p:sp>
          <p:nvSpPr>
            <p:cNvPr id="97" name="Google Shape;97;g203c988c3b3_0_71"/>
            <p:cNvSpPr/>
            <p:nvPr/>
          </p:nvSpPr>
          <p:spPr>
            <a:xfrm>
              <a:off x="622300" y="1308100"/>
              <a:ext cx="7959000" cy="2721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Sean A y B dos sucesos de un experimento aleatorio. La probabilidad de que ocurra A dado que ocurre B se representa por P(B|A) y se puede determinar como: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Es importante notar que en la probabilidad condicional el espacio muestral se reduce al evento B.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98" name="Google Shape;98;g203c988c3b3_0_71"/>
            <p:cNvPicPr preferRelativeResize="0"/>
            <p:nvPr/>
          </p:nvPicPr>
          <p:blipFill>
            <a:blip r:embed="rId3">
              <a:alphaModFix/>
            </a:blip>
            <a:stretch>
              <a:fillRect/>
            </a:stretch>
          </p:blipFill>
          <p:spPr>
            <a:xfrm>
              <a:off x="2283750" y="2263928"/>
              <a:ext cx="4576501" cy="55009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0" i="0" sz="1100" u="none" cap="none" strike="noStrike">
              <a:solidFill>
                <a:srgbClr val="000000"/>
              </a:solidFill>
              <a:latin typeface="Arial"/>
              <a:ea typeface="Arial"/>
              <a:cs typeface="Arial"/>
              <a:sym typeface="Arial"/>
            </a:endParaRPr>
          </a:p>
        </p:txBody>
      </p:sp>
      <p:sp>
        <p:nvSpPr>
          <p:cNvPr id="104" name="Google Shape;104;p7"/>
          <p:cNvSpPr txBox="1"/>
          <p:nvPr/>
        </p:nvSpPr>
        <p:spPr>
          <a:xfrm>
            <a:off x="333250" y="1477075"/>
            <a:ext cx="3632400" cy="10158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A partir del texto ingresado, </a:t>
            </a:r>
            <a:r>
              <a:rPr lang="es" sz="1800">
                <a:solidFill>
                  <a:schemeClr val="dk1"/>
                </a:solidFill>
                <a:latin typeface="Calibri"/>
                <a:ea typeface="Calibri"/>
                <a:cs typeface="Calibri"/>
                <a:sym typeface="Calibri"/>
              </a:rPr>
              <a:t>sugieran</a:t>
            </a:r>
            <a:r>
              <a:rPr lang="es" sz="1800">
                <a:solidFill>
                  <a:schemeClr val="dk1"/>
                </a:solidFill>
                <a:latin typeface="Calibri"/>
                <a:ea typeface="Calibri"/>
                <a:cs typeface="Calibri"/>
                <a:sym typeface="Calibri"/>
              </a:rPr>
              <a:t> 3 palabras que el texto predictivo podría proponer.</a:t>
            </a:r>
            <a:endParaRPr sz="1800">
              <a:latin typeface="Calibri"/>
              <a:ea typeface="Calibri"/>
              <a:cs typeface="Calibri"/>
              <a:sym typeface="Calibri"/>
            </a:endParaRPr>
          </a:p>
        </p:txBody>
      </p:sp>
      <p:pic>
        <p:nvPicPr>
          <p:cNvPr id="105" name="Google Shape;105;p7"/>
          <p:cNvPicPr preferRelativeResize="0"/>
          <p:nvPr/>
        </p:nvPicPr>
        <p:blipFill rotWithShape="1">
          <a:blip r:embed="rId3">
            <a:alphaModFix/>
          </a:blip>
          <a:srcRect b="1737" l="0" r="0" t="2256"/>
          <a:stretch/>
        </p:blipFill>
        <p:spPr>
          <a:xfrm>
            <a:off x="4648200" y="182875"/>
            <a:ext cx="2681025" cy="4781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nvSpPr>
        <p:spPr>
          <a:xfrm>
            <a:off x="520429" y="665250"/>
            <a:ext cx="5436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endParaRPr b="0" i="0" sz="1100" u="none" cap="none" strike="noStrike">
              <a:solidFill>
                <a:srgbClr val="000000"/>
              </a:solidFill>
              <a:latin typeface="Arial"/>
              <a:ea typeface="Arial"/>
              <a:cs typeface="Arial"/>
              <a:sym typeface="Arial"/>
            </a:endParaRPr>
          </a:p>
        </p:txBody>
      </p:sp>
      <p:sp>
        <p:nvSpPr>
          <p:cNvPr id="111" name="Google Shape;111;p9"/>
          <p:cNvSpPr txBox="1"/>
          <p:nvPr/>
        </p:nvSpPr>
        <p:spPr>
          <a:xfrm>
            <a:off x="322775" y="1388075"/>
            <a:ext cx="4925400" cy="28398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2. </a:t>
            </a:r>
            <a:r>
              <a:rPr lang="es" sz="1800">
                <a:solidFill>
                  <a:schemeClr val="dk1"/>
                </a:solidFill>
                <a:latin typeface="Calibri"/>
                <a:ea typeface="Calibri"/>
                <a:cs typeface="Calibri"/>
                <a:sym typeface="Calibri"/>
              </a:rPr>
              <a:t>¿Cuál fue el criterio utilizado para seleccionar las 3 palabras para la aplicación?</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3. </a:t>
            </a:r>
            <a:r>
              <a:rPr lang="es" sz="1800">
                <a:solidFill>
                  <a:schemeClr val="dk1"/>
                </a:solidFill>
                <a:latin typeface="Calibri"/>
                <a:ea typeface="Calibri"/>
                <a:cs typeface="Calibri"/>
                <a:sym typeface="Calibri"/>
              </a:rPr>
              <a:t>¿Por qué creen que hubo tanta variación en las propuestas de palabras de los diferentes grupos?</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s" sz="1800">
                <a:solidFill>
                  <a:schemeClr val="dk1"/>
                </a:solidFill>
                <a:latin typeface="Calibri"/>
                <a:ea typeface="Calibri"/>
                <a:cs typeface="Calibri"/>
                <a:sym typeface="Calibri"/>
              </a:rPr>
              <a:t>4. ¿Cómo podemos identificar las palabras más probables de ser escritas después de la frase "¿Quién puede ________"?</a:t>
            </a:r>
            <a:endParaRPr b="0" i="0" sz="1800" u="none" cap="none" strike="noStrike">
              <a:solidFill>
                <a:schemeClr val="dk1"/>
              </a:solidFill>
              <a:latin typeface="Calibri"/>
              <a:ea typeface="Calibri"/>
              <a:cs typeface="Calibri"/>
              <a:sym typeface="Calibri"/>
            </a:endParaRPr>
          </a:p>
        </p:txBody>
      </p:sp>
      <p:pic>
        <p:nvPicPr>
          <p:cNvPr id="112" name="Google Shape;112;p9"/>
          <p:cNvPicPr preferRelativeResize="0"/>
          <p:nvPr/>
        </p:nvPicPr>
        <p:blipFill rotWithShape="1">
          <a:blip r:embed="rId3">
            <a:alphaModFix/>
          </a:blip>
          <a:srcRect b="1737" l="0" r="0" t="2256"/>
          <a:stretch/>
        </p:blipFill>
        <p:spPr>
          <a:xfrm>
            <a:off x="5506275" y="507250"/>
            <a:ext cx="2471201" cy="440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