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22"/>
  </p:notesMasterIdLst>
  <p:sldIdLst>
    <p:sldId id="256" r:id="rId4"/>
    <p:sldId id="257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Nunito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V9w/3sMoE83jzqyOmHXfMd0FL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92513f8b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fd92513f8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4b365c08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24b365c084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224b365c084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d6b99dac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21d6b99dac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21d6b99dac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24b365c08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224b365c084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224b365c084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24b365c08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224b365c084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24b365c084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24b365c08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224b365c084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224b365c084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4b365c08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24b365c084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224b365c084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4b365c08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224b365c084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224b365c084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4b365c08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224b365c084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224b365c084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f9b8d224b3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1f9b8d224b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4b365c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24b365c08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24b365c08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tipo de fuente Calibri —&gt; imagen del preview con hipervínculo al video</a:t>
            </a:r>
            <a:endParaRPr/>
          </a:p>
        </p:txBody>
      </p:sp>
      <p:sp>
        <p:nvSpPr>
          <p:cNvPr id="136" name="Google Shape;136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4b365c0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24b365c08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24b365c08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4b365c0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24b365c08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24b365c08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24867a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c24867a5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1c24867a5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4b365c08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24b365c084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24b365c084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4b365c08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24b365c084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224b365c084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4b365c08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224b365c084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224b365c084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92513f8b_0_8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fd92513f8b_0_8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fd92513f8b_0_8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92513f8b_0_135"/>
          <p:cNvSpPr txBox="1">
            <a:spLocks noGrp="1"/>
          </p:cNvSpPr>
          <p:nvPr>
            <p:ph type="title"/>
          </p:nvPr>
        </p:nvSpPr>
        <p:spPr>
          <a:xfrm>
            <a:off x="839789" y="457201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fd92513f8b_0_135"/>
          <p:cNvSpPr>
            <a:spLocks noGrp="1"/>
          </p:cNvSpPr>
          <p:nvPr>
            <p:ph type="pic" idx="2"/>
          </p:nvPr>
        </p:nvSpPr>
        <p:spPr>
          <a:xfrm>
            <a:off x="5183189" y="987426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92513f8b_0_135"/>
          <p:cNvSpPr txBox="1">
            <a:spLocks noGrp="1"/>
          </p:cNvSpPr>
          <p:nvPr>
            <p:ph type="body" idx="1"/>
          </p:nvPr>
        </p:nvSpPr>
        <p:spPr>
          <a:xfrm>
            <a:off x="839789" y="2057401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g1fd92513f8b_0_1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fd92513f8b_0_1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fd92513f8b_0_1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92513f8b_0_142"/>
          <p:cNvSpPr txBox="1">
            <a:spLocks noGrp="1"/>
          </p:cNvSpPr>
          <p:nvPr>
            <p:ph type="title"/>
          </p:nvPr>
        </p:nvSpPr>
        <p:spPr>
          <a:xfrm>
            <a:off x="838200" y="3384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1fd92513f8b_0_14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9242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377" lvl="1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566" lvl="2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754" lvl="3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5943" lvl="4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131" lvl="5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320" lvl="6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509" lvl="7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697" lvl="8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1fd92513f8b_0_14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fd92513f8b_0_14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fd92513f8b_0_1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92513f8b_0_148"/>
          <p:cNvSpPr txBox="1">
            <a:spLocks noGrp="1"/>
          </p:cNvSpPr>
          <p:nvPr>
            <p:ph type="title"/>
          </p:nvPr>
        </p:nvSpPr>
        <p:spPr>
          <a:xfrm rot="5400000">
            <a:off x="7133401" y="1956626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fd92513f8b_0_148"/>
          <p:cNvSpPr txBox="1">
            <a:spLocks noGrp="1"/>
          </p:cNvSpPr>
          <p:nvPr>
            <p:ph type="body" idx="1"/>
          </p:nvPr>
        </p:nvSpPr>
        <p:spPr>
          <a:xfrm rot="5400000">
            <a:off x="1799401" y="-596074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9242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377" lvl="1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566" lvl="2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754" lvl="3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5943" lvl="4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131" lvl="5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320" lvl="6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509" lvl="7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697" lvl="8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fd92513f8b_0_14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fd92513f8b_0_14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d92513f8b_0_14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838200" y="3384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838200" y="3384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fd92513f8b_0_91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" y="1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838200" y="3384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8200" y="3384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534221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" y="0"/>
            <a:ext cx="1219124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234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" y="0"/>
            <a:ext cx="1219124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319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1577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d92513f8b_0_93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" y="1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635202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18521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435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830418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59655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582782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5203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86733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92513f8b_0_95"/>
          <p:cNvSpPr txBox="1">
            <a:spLocks noGrp="1"/>
          </p:cNvSpPr>
          <p:nvPr>
            <p:ph type="title"/>
          </p:nvPr>
        </p:nvSpPr>
        <p:spPr>
          <a:xfrm>
            <a:off x="838200" y="3384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fd92513f8b_0_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9242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377" lvl="1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566" lvl="2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754" lvl="3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5943" lvl="4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131" lvl="5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320" lvl="6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509" lvl="7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697" lvl="8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1fd92513f8b_0_9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fd92513f8b_0_9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fd92513f8b_0_9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92513f8b_0_101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fd92513f8b_0_101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1fd92513f8b_0_10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fd92513f8b_0_10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fd92513f8b_0_10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92513f8b_0_107"/>
          <p:cNvSpPr txBox="1">
            <a:spLocks noGrp="1"/>
          </p:cNvSpPr>
          <p:nvPr>
            <p:ph type="title"/>
          </p:nvPr>
        </p:nvSpPr>
        <p:spPr>
          <a:xfrm>
            <a:off x="838200" y="3384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d92513f8b_0_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9242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377" lvl="1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566" lvl="2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754" lvl="3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5943" lvl="4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131" lvl="5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320" lvl="6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509" lvl="7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697" lvl="8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fd92513f8b_0_10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9242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377" lvl="1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566" lvl="2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754" lvl="3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5943" lvl="4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131" lvl="5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320" lvl="6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509" lvl="7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697" lvl="8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1fd92513f8b_0_10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fd92513f8b_0_10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fd92513f8b_0_10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92513f8b_0_114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fd92513f8b_0_11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g1fd92513f8b_0_11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9242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377" lvl="1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566" lvl="2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754" lvl="3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5943" lvl="4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131" lvl="5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320" lvl="6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509" lvl="7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697" lvl="8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fd92513f8b_0_11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g1fd92513f8b_0_11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9242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377" lvl="1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566" lvl="2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754" lvl="3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5943" lvl="4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131" lvl="5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320" lvl="6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509" lvl="7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697" lvl="8" indent="-3492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fd92513f8b_0_1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fd92513f8b_0_1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fd92513f8b_0_1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92513f8b_0_123"/>
          <p:cNvSpPr txBox="1">
            <a:spLocks noGrp="1"/>
          </p:cNvSpPr>
          <p:nvPr>
            <p:ph type="title"/>
          </p:nvPr>
        </p:nvSpPr>
        <p:spPr>
          <a:xfrm>
            <a:off x="838200" y="3384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fd92513f8b_0_1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fd92513f8b_0_1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fd92513f8b_0_1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92513f8b_0_128"/>
          <p:cNvSpPr txBox="1">
            <a:spLocks noGrp="1"/>
          </p:cNvSpPr>
          <p:nvPr>
            <p:ph type="title"/>
          </p:nvPr>
        </p:nvSpPr>
        <p:spPr>
          <a:xfrm>
            <a:off x="839789" y="457201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1fd92513f8b_0_128"/>
          <p:cNvSpPr txBox="1">
            <a:spLocks noGrp="1"/>
          </p:cNvSpPr>
          <p:nvPr>
            <p:ph type="body" idx="1"/>
          </p:nvPr>
        </p:nvSpPr>
        <p:spPr>
          <a:xfrm>
            <a:off x="5183189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g1fd92513f8b_0_128"/>
          <p:cNvSpPr txBox="1">
            <a:spLocks noGrp="1"/>
          </p:cNvSpPr>
          <p:nvPr>
            <p:ph type="body" idx="2"/>
          </p:nvPr>
        </p:nvSpPr>
        <p:spPr>
          <a:xfrm>
            <a:off x="839789" y="2057401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g1fd92513f8b_0_1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fd92513f8b_0_1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fd92513f8b_0_1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92513f8b_0_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1fd92513f8b_0_8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fd92513f8b_0_8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fd92513f8b_0_8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5697533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92513f8b_0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92513f8b_0_242"/>
          <p:cNvSpPr txBox="1"/>
          <p:nvPr/>
        </p:nvSpPr>
        <p:spPr>
          <a:xfrm>
            <a:off x="645247" y="3063340"/>
            <a:ext cx="10901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4400"/>
            </a:pP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RAYCAST</a:t>
            </a: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4b365c084_0_64"/>
          <p:cNvSpPr txBox="1"/>
          <p:nvPr/>
        </p:nvSpPr>
        <p:spPr>
          <a:xfrm>
            <a:off x="624751" y="685701"/>
            <a:ext cx="10942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3" name="Google Shape;243;g224b365c084_0_64"/>
              <p:cNvSpPr txBox="1"/>
              <p:nvPr/>
            </p:nvSpPr>
            <p:spPr>
              <a:xfrm>
                <a:off x="781551" y="1989900"/>
                <a:ext cx="9495600" cy="3992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189" indent="-406390" algn="just">
                  <a:buClr>
                    <a:schemeClr val="dk1"/>
                  </a:buClr>
                  <a:buSzPts val="2800"/>
                  <a:buFont typeface="Calibri"/>
                  <a:buChar char="●"/>
                </a:pPr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 calcular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s-E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CL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¿se obtiene un punto o un vector?</a:t>
                </a:r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189" algn="just"/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just"/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189" indent="-406390" algn="just">
                  <a:buClr>
                    <a:schemeClr val="dk1"/>
                  </a:buClr>
                  <a:buSzPts val="2800"/>
                  <a:buFont typeface="Calibri"/>
                  <a:buChar char="●"/>
                </a:pPr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Representa el vector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s-E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CL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con origen en (0, 0, 0) y luego con origen en A = (0, 0, 3).</a:t>
                </a:r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189" algn="just"/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189" algn="just"/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Estos dos vectores dibujados son paralelos, ¿cuál de ellos se encuentra sobre el rayo?</a:t>
                </a:r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43" name="Google Shape;243;g224b365c084_0_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51" y="1989900"/>
                <a:ext cx="9495600" cy="3992088"/>
              </a:xfrm>
              <a:prstGeom prst="rect">
                <a:avLst/>
              </a:prstGeom>
              <a:blipFill>
                <a:blip r:embed="rId3"/>
                <a:stretch>
                  <a:fillRect l="-834" r="-1348" b="-2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d6b99dacf_0_38"/>
          <p:cNvSpPr txBox="1"/>
          <p:nvPr/>
        </p:nvSpPr>
        <p:spPr>
          <a:xfrm>
            <a:off x="624751" y="651411"/>
            <a:ext cx="10942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1d6b99dacf_0_38"/>
          <p:cNvSpPr txBox="1"/>
          <p:nvPr/>
        </p:nvSpPr>
        <p:spPr>
          <a:xfrm>
            <a:off x="488451" y="1797551"/>
            <a:ext cx="11273700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419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La siguiente expresión, ¿define el rayo que buscamos? ¿Por qué?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s-419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endParaRPr lang="es-CL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7BF5A2-652B-62AE-484E-673ABA907B24}"/>
                  </a:ext>
                </a:extLst>
              </p:cNvPr>
              <p:cNvSpPr txBox="1"/>
              <p:nvPr/>
            </p:nvSpPr>
            <p:spPr>
              <a:xfrm>
                <a:off x="2256359" y="3045619"/>
                <a:ext cx="7679281" cy="18372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s-ES" sz="24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Todos los puntos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s-ES" sz="24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 del espacio cuyo vector posición es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s-C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s-ES" sz="24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, que se obtiene al multiplicar un número positivo </a:t>
                </a:r>
                <a14:m>
                  <m:oMath xmlns:m="http://schemas.openxmlformats.org/officeDocument/2006/math"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s-ES" sz="24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 por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s-ES" sz="24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. Es decir,</a:t>
                </a:r>
                <a:endParaRPr lang="es-CL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s-CL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</m:d>
                      <m:r>
                        <a:rPr lang="es-ES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s-ES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m:t>𝛼</m:t>
                      </m:r>
                      <m:acc>
                        <m:accPr>
                          <m:chr m:val="⃗"/>
                          <m:ctrlPr>
                            <a:rPr lang="es-CL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s-CL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7BF5A2-652B-62AE-484E-673ABA907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59" y="3045619"/>
                <a:ext cx="7679281" cy="1837298"/>
              </a:xfrm>
              <a:prstGeom prst="rect">
                <a:avLst/>
              </a:prstGeom>
              <a:blipFill>
                <a:blip r:embed="rId3"/>
                <a:stretch>
                  <a:fillRect l="-1028" t="-328" r="-11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24b365c084_0_77"/>
          <p:cNvPicPr preferRelativeResize="0"/>
          <p:nvPr/>
        </p:nvPicPr>
        <p:blipFill rotWithShape="1">
          <a:blip r:embed="rId3">
            <a:alphaModFix/>
          </a:blip>
          <a:srcRect l="5794" t="16279" r="8997" b="9585"/>
          <a:stretch/>
        </p:blipFill>
        <p:spPr>
          <a:xfrm>
            <a:off x="1651800" y="386251"/>
            <a:ext cx="7952200" cy="608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24b365c084_0_77"/>
          <p:cNvSpPr txBox="1"/>
          <p:nvPr/>
        </p:nvSpPr>
        <p:spPr>
          <a:xfrm>
            <a:off x="624751" y="685701"/>
            <a:ext cx="10942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24b365c084_0_77"/>
          <p:cNvSpPr txBox="1"/>
          <p:nvPr/>
        </p:nvSpPr>
        <p:spPr>
          <a:xfrm>
            <a:off x="459151" y="1504475"/>
            <a:ext cx="112737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54956">
              <a:lnSpc>
                <a:spcPct val="115000"/>
              </a:lnSpc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4b365c084_0_87"/>
          <p:cNvSpPr txBox="1"/>
          <p:nvPr/>
        </p:nvSpPr>
        <p:spPr>
          <a:xfrm>
            <a:off x="624749" y="452502"/>
            <a:ext cx="10942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4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4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3" name="Google Shape;273;g224b365c084_0_87"/>
              <p:cNvSpPr txBox="1"/>
              <p:nvPr/>
            </p:nvSpPr>
            <p:spPr>
              <a:xfrm>
                <a:off x="624751" y="3806100"/>
                <a:ext cx="11273700" cy="2392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514350" indent="-514350">
                  <a:buAutoNum type="arabicPeriod" startAt="5"/>
                </a:pPr>
                <a:r>
                  <a:rPr lang="es-419" sz="2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describir efectivamente el rayo que buscamos, ¿qué dato necesitamos incorporar a lo anterior? </a:t>
                </a:r>
              </a:p>
              <a:p>
                <a:pPr marL="514350" indent="-514350">
                  <a:buAutoNum type="arabicPeriod" startAt="5"/>
                </a:pPr>
                <a:endParaRPr lang="es-419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14350" indent="-514350">
                  <a:buFont typeface="Arial"/>
                  <a:buAutoNum type="arabicPeriod" startAt="5"/>
                </a:pPr>
                <a:r>
                  <a:rPr lang="es-ES" sz="2800" b="1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Da un ejemplo de cómo integrarías ese dato en la expresión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s-C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28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es-ES" sz="28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s-ES" sz="28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𝒚</m:t>
                        </m:r>
                        <m:r>
                          <a:rPr lang="es-ES" sz="28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s-ES" sz="28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</m:e>
                    </m:d>
                    <m:r>
                      <a:rPr lang="es-ES" sz="28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s-ES" sz="28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libri" panose="020F0502020204030204" pitchFamily="34" charset="0"/>
                      </a:rPr>
                      <m:t>𝜶</m:t>
                    </m:r>
                    <m:acc>
                      <m:accPr>
                        <m:chr m:val="⃗"/>
                        <m:ctrlPr>
                          <a:rPr lang="es-C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s-ES" sz="28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s-ES" sz="2800" b="1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, con algún </a:t>
                </a:r>
                <a14:m>
                  <m:oMath xmlns:m="http://schemas.openxmlformats.org/officeDocument/2006/math">
                    <m:r>
                      <a:rPr lang="es-ES" sz="28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s-ES" sz="2800" b="1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 positivo, para que efectivamente describa el rayo. </a:t>
                </a:r>
                <a:endParaRPr lang="es-CL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3" name="Google Shape;273;g224b365c084_0_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1" y="3806100"/>
                <a:ext cx="11273700" cy="2392612"/>
              </a:xfrm>
              <a:prstGeom prst="rect">
                <a:avLst/>
              </a:prstGeom>
              <a:blipFill>
                <a:blip r:embed="rId3"/>
                <a:stretch>
                  <a:fillRect l="-1135" t="-763" r="-919" b="-4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5B31D7-3F3C-1D03-82E2-125A5418D8EE}"/>
                  </a:ext>
                </a:extLst>
              </p:cNvPr>
              <p:cNvSpPr txBox="1"/>
              <p:nvPr/>
            </p:nvSpPr>
            <p:spPr>
              <a:xfrm>
                <a:off x="2256359" y="1696568"/>
                <a:ext cx="7679281" cy="18372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s-ES" sz="24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Todos los puntos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s-ES" sz="24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 del espacio cuyo vector posición es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s-C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s-ES" sz="24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, que se obtiene al multiplicar un número positivo </a:t>
                </a:r>
                <a14:m>
                  <m:oMath xmlns:m="http://schemas.openxmlformats.org/officeDocument/2006/math"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s-ES" sz="24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 por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s-ES" sz="2400" dirty="0">
                    <a:effectLst/>
                    <a:latin typeface="Calibri" panose="020F0502020204030204" pitchFamily="34" charset="0"/>
                    <a:ea typeface="Arial" panose="020B0604020202020204" pitchFamily="34" charset="0"/>
                  </a:rPr>
                  <a:t>. Es decir,</a:t>
                </a:r>
                <a:endParaRPr lang="es-CL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s-CL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</m:d>
                      <m:r>
                        <a:rPr lang="es-ES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s-ES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m:t>𝛼</m:t>
                      </m:r>
                      <m:acc>
                        <m:accPr>
                          <m:chr m:val="⃗"/>
                          <m:ctrlPr>
                            <a:rPr lang="es-CL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s-CL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5B31D7-3F3C-1D03-82E2-125A5418D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59" y="1696568"/>
                <a:ext cx="7679281" cy="1837298"/>
              </a:xfrm>
              <a:prstGeom prst="rect">
                <a:avLst/>
              </a:prstGeom>
              <a:blipFill>
                <a:blip r:embed="rId4"/>
                <a:stretch>
                  <a:fillRect l="-1028" t="-327" r="-11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4b365c084_0_97"/>
          <p:cNvSpPr txBox="1"/>
          <p:nvPr/>
        </p:nvSpPr>
        <p:spPr>
          <a:xfrm>
            <a:off x="559188" y="474181"/>
            <a:ext cx="10942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4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Ecuación vectorial de un rayo</a:t>
            </a:r>
            <a:endParaRPr sz="4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Google Shape;285;g224b365c084_0_97"/>
              <p:cNvSpPr txBox="1"/>
              <p:nvPr/>
            </p:nvSpPr>
            <p:spPr>
              <a:xfrm>
                <a:off x="559188" y="1493046"/>
                <a:ext cx="11273700" cy="4771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 ecuación vectorial del rayo AB, se puede expresar…</a:t>
                </a:r>
              </a:p>
              <a:p>
                <a:pPr marL="457189" indent="-406390">
                  <a:lnSpc>
                    <a:spcPct val="115000"/>
                  </a:lnSpc>
                  <a:buClr>
                    <a:schemeClr val="dk1"/>
                  </a:buClr>
                  <a:buSzPts val="2800"/>
                  <a:buFont typeface="Nunito"/>
                  <a:buChar char="●"/>
                </a:pPr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manera </a:t>
                </a:r>
                <a:r>
                  <a:rPr lang="es-419" sz="2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algebraica </a:t>
                </a:r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por: </a:t>
                </a: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ar-AE" sz="28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</m:d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ar-AE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libri" panose="020F0502020204030204" pitchFamily="34" charset="0"/>
                      </a:rPr>
                      <m:t>𝛼</m:t>
                    </m:r>
                    <m:acc>
                      <m:accPr>
                        <m:chr m:val="⃗"/>
                        <m:ctrlPr>
                          <a:rPr lang="ar-AE" sz="2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ar-AE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ar-AE" sz="2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ar-AE" sz="2800" b="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s-CL" sz="2800" b="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ar-AE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</a:t>
                </a:r>
                <a:endParaRPr lang="es-CL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algún </a:t>
                </a:r>
                <a14:m>
                  <m:oMath xmlns:m="http://schemas.openxmlformats.org/officeDocument/2006/math">
                    <m:r>
                      <a:rPr lang="es-419" sz="28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𝛼</m:t>
                    </m:r>
                  </m:oMath>
                </a14:m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positivo.</a:t>
                </a:r>
              </a:p>
              <a:p>
                <a:pPr marL="457189" indent="-406390">
                  <a:lnSpc>
                    <a:spcPct val="115000"/>
                  </a:lnSpc>
                  <a:buClr>
                    <a:schemeClr val="dk1"/>
                  </a:buClr>
                  <a:buSzPts val="2800"/>
                  <a:buFont typeface="Nunito"/>
                  <a:buChar char="●"/>
                </a:pPr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</a:t>
                </a:r>
                <a:r>
                  <a:rPr lang="es-419" sz="2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lenguaje natural</a:t>
                </a:r>
                <a:r>
                  <a:rPr lang="es-419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</a:p>
              <a:p>
                <a:pPr marL="50799">
                  <a:lnSpc>
                    <a:spcPct val="115000"/>
                  </a:lnSpc>
                  <a:buClr>
                    <a:schemeClr val="dk1"/>
                  </a:buClr>
                  <a:buSzPts val="2800"/>
                </a:pPr>
                <a:r>
                  <a:rPr lang="es-419" sz="28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“Todos los puntos (x, y, z) del espacio cuyo vector posición se obtiene de la suma entre un vector posición de un punto de la recta y la multiplicación de un número positivo por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28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ar-AE" sz="28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ar-AE" sz="28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s-419" sz="28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 que llamaremos dirección de la recta.”</a:t>
                </a:r>
                <a:endParaRPr lang="es-419" sz="2800" i="1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85" name="Google Shape;285;g224b365c084_0_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8" y="1493046"/>
                <a:ext cx="11273700" cy="4771019"/>
              </a:xfrm>
              <a:prstGeom prst="rect">
                <a:avLst/>
              </a:prstGeom>
              <a:blipFill>
                <a:blip r:embed="rId3"/>
                <a:stretch>
                  <a:fillRect l="-1136" b="-10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24b365c084_0_113"/>
          <p:cNvSpPr txBox="1"/>
          <p:nvPr/>
        </p:nvSpPr>
        <p:spPr>
          <a:xfrm>
            <a:off x="624751" y="685701"/>
            <a:ext cx="10942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CL" sz="4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4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6" name="Google Shape;296;g224b365c084_0_113"/>
              <p:cNvSpPr txBox="1"/>
              <p:nvPr/>
            </p:nvSpPr>
            <p:spPr>
              <a:xfrm>
                <a:off x="459150" y="3051900"/>
                <a:ext cx="11273700" cy="6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:r>
                  <a:rPr lang="es-419" sz="3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7. ¿Qué sucede si en la ecuación vectorial del rayo, </a:t>
                </a:r>
                <a14:m>
                  <m:oMath xmlns:m="http://schemas.openxmlformats.org/officeDocument/2006/math">
                    <m:r>
                      <a:rPr lang="es-419" sz="30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𝜶</m:t>
                    </m:r>
                    <m:r>
                      <a:rPr lang="es-CL" sz="30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419" sz="3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 negativo?</a:t>
                </a:r>
                <a:r>
                  <a:rPr lang="es-419" sz="1100" b="1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Nunito"/>
                  </a:rPr>
                  <a:t> </a:t>
                </a:r>
                <a:endParaRPr sz="2800" b="1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96" name="Google Shape;296;g224b365c084_0_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0" y="3051900"/>
                <a:ext cx="11273700" cy="646300"/>
              </a:xfrm>
              <a:prstGeom prst="rect">
                <a:avLst/>
              </a:prstGeom>
              <a:blipFill>
                <a:blip r:embed="rId3"/>
                <a:stretch>
                  <a:fillRect t="-4717" b="-2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" name="Google Shape;297;g224b365c084_0_113"/>
          <p:cNvSpPr txBox="1"/>
          <p:nvPr/>
        </p:nvSpPr>
        <p:spPr>
          <a:xfrm>
            <a:off x="624751" y="3806100"/>
            <a:ext cx="11273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4b365c084_0_136"/>
          <p:cNvSpPr txBox="1"/>
          <p:nvPr/>
        </p:nvSpPr>
        <p:spPr>
          <a:xfrm>
            <a:off x="624751" y="620045"/>
            <a:ext cx="10942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4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4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24b365c084_0_136"/>
          <p:cNvSpPr txBox="1"/>
          <p:nvPr/>
        </p:nvSpPr>
        <p:spPr>
          <a:xfrm>
            <a:off x="624751" y="3105751"/>
            <a:ext cx="11273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24b365c084_0_136"/>
          <p:cNvSpPr txBox="1"/>
          <p:nvPr/>
        </p:nvSpPr>
        <p:spPr>
          <a:xfrm>
            <a:off x="624751" y="3806100"/>
            <a:ext cx="11273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" name="Google Shape;307;g224b365c084_0_136"/>
              <p:cNvSpPr txBox="1"/>
              <p:nvPr/>
            </p:nvSpPr>
            <p:spPr>
              <a:xfrm>
                <a:off x="1129576" y="1627713"/>
                <a:ext cx="10264049" cy="47181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914377" indent="-406390" algn="just">
                  <a:lnSpc>
                    <a:spcPct val="115000"/>
                  </a:lnSpc>
                  <a:buClr>
                    <a:schemeClr val="dk1"/>
                  </a:buClr>
                  <a:buSzPts val="2800"/>
                  <a:buFont typeface="Nunito Medium"/>
                  <a:buChar char="●"/>
                </a:pPr>
                <a:r>
                  <a:rPr lang="es-CL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esta actividad hemos construido la definición de </a:t>
                </a:r>
                <a:r>
                  <a:rPr lang="es-CL" sz="2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ecuación vectorial de la recta en el espacio</a:t>
                </a:r>
                <a:r>
                  <a:rPr lang="es-CL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</a:p>
              <a:p>
                <a:pPr marL="914377" algn="just"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CL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𝐿</m:t>
                      </m:r>
                      <m:r>
                        <a:rPr lang="es-CL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={</m:t>
                      </m:r>
                      <m:d>
                        <m:dPr>
                          <m:ctrlP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, </m:t>
                          </m:r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𝑧</m:t>
                          </m:r>
                        </m:e>
                      </m:d>
                      <m:r>
                        <a:rPr lang="es-CL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 :</m:t>
                      </m:r>
                      <m:d>
                        <m:dPr>
                          <m:begChr m:val="⟨"/>
                          <m:endChr m:val="⟩"/>
                          <m:ctrlP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𝑧</m:t>
                          </m:r>
                        </m:e>
                      </m:d>
                      <m:r>
                        <a:rPr lang="es-CL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𝑃</m:t>
                          </m:r>
                        </m:e>
                      </m:acc>
                      <m:r>
                        <a:rPr lang="es-CL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r>
                        <a:rPr lang="es-CL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𝛼</m:t>
                      </m:r>
                      <m:acc>
                        <m:accPr>
                          <m:chr m:val="⃗"/>
                          <m:ctrlP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accPr>
                        <m:e>
                          <m:r>
                            <a:rPr lang="es-CL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e>
                      </m:acc>
                      <m:r>
                        <a:rPr lang="es-CL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}</m:t>
                      </m:r>
                    </m:oMath>
                  </m:oMathPara>
                </a14:m>
                <a:endParaRPr lang="es-CL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914377" algn="just"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es-CL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algún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𝛼</m:t>
                    </m:r>
                  </m:oMath>
                </a14:m>
                <a:r>
                  <a:rPr lang="es-CL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positivo y punto P, posición de la recta.</a:t>
                </a:r>
              </a:p>
              <a:p>
                <a:pPr marL="914377" algn="just"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endParaRPr lang="es-CL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914377" algn="just"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es-CL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esta ecuación se hace explícito que una recta en el espacio corresponde a un conjunto de puntos, que son obtenidos por “desplazamiento” del punto P según un vector al que denominamos </a:t>
                </a:r>
                <a:r>
                  <a:rPr lang="es-CL" sz="2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dirección</a:t>
                </a:r>
                <a:r>
                  <a:rPr lang="es-CL" sz="2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sz="28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07" name="Google Shape;307;g224b365c084_0_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76" y="1627713"/>
                <a:ext cx="10264049" cy="4718121"/>
              </a:xfrm>
              <a:prstGeom prst="rect">
                <a:avLst/>
              </a:prstGeom>
              <a:blipFill>
                <a:blip r:embed="rId3"/>
                <a:stretch>
                  <a:fillRect r="-1247" b="-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4b365c084_0_146"/>
          <p:cNvSpPr txBox="1"/>
          <p:nvPr/>
        </p:nvSpPr>
        <p:spPr>
          <a:xfrm>
            <a:off x="624751" y="685701"/>
            <a:ext cx="10942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4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4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24b365c084_0_146"/>
          <p:cNvSpPr txBox="1"/>
          <p:nvPr/>
        </p:nvSpPr>
        <p:spPr>
          <a:xfrm>
            <a:off x="624751" y="3105751"/>
            <a:ext cx="11273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24b365c084_0_146"/>
          <p:cNvSpPr txBox="1"/>
          <p:nvPr/>
        </p:nvSpPr>
        <p:spPr>
          <a:xfrm>
            <a:off x="624751" y="3806100"/>
            <a:ext cx="11273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24b365c084_0_146"/>
          <p:cNvSpPr txBox="1"/>
          <p:nvPr/>
        </p:nvSpPr>
        <p:spPr>
          <a:xfrm>
            <a:off x="293551" y="1563077"/>
            <a:ext cx="11273700" cy="31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377" algn="just">
              <a:lnSpc>
                <a:spcPct val="115000"/>
              </a:lnSpc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7" indent="-406390" algn="just">
              <a:lnSpc>
                <a:spcPct val="115000"/>
              </a:lnSpc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matemática tiene múltiples aplicaciones en videojuegos. Una de ellas es denominada </a:t>
            </a:r>
            <a:r>
              <a:rPr lang="es-419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Raycast</a:t>
            </a: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utiliza rectas en el espacio y ecuaciones vectoriales para determinar impactos con objetos virtuales.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7" algn="just">
              <a:lnSpc>
                <a:spcPct val="115000"/>
              </a:lnSpc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1f9b8d224b3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f9b8d224b3_0_166"/>
          <p:cNvSpPr txBox="1"/>
          <p:nvPr/>
        </p:nvSpPr>
        <p:spPr>
          <a:xfrm>
            <a:off x="645247" y="3063340"/>
            <a:ext cx="10901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4400"/>
            </a:pP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RAYCAST</a:t>
            </a: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4b365c084_0_0"/>
          <p:cNvSpPr txBox="1"/>
          <p:nvPr/>
        </p:nvSpPr>
        <p:spPr>
          <a:xfrm>
            <a:off x="447526" y="599743"/>
            <a:ext cx="10942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4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Matemática y videojuegos</a:t>
            </a:r>
            <a:endParaRPr sz="4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24b365c084_0_0"/>
          <p:cNvSpPr/>
          <p:nvPr/>
        </p:nvSpPr>
        <p:spPr>
          <a:xfrm>
            <a:off x="1108020" y="2228850"/>
            <a:ext cx="9975960" cy="2400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189" indent="-40639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¿Tienen algún videojuego favorito?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0639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juegos puedes tomar el rol del personaje principal?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0639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imaginan cómo la matemática aporta en la programación de estos videojuegos?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505713" y="596299"/>
            <a:ext cx="9618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SzPts val="2700"/>
            </a:pPr>
            <a:r>
              <a:rPr lang="es" sz="4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4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55970" y="1547351"/>
            <a:ext cx="102800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/>
            <a:r>
              <a:rPr lang="es" sz="32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el recurso “Raycast: Matemáticas y videojuegos”</a:t>
            </a:r>
            <a:endParaRPr sz="1467" dirty="0"/>
          </a:p>
        </p:txBody>
      </p:sp>
      <p:pic>
        <p:nvPicPr>
          <p:cNvPr id="3" name="Picture 2" descr="A cartoon of a person wearing a bunny mask and jumpsuit&#10;&#10;Description automatically generated">
            <a:extLst>
              <a:ext uri="{FF2B5EF4-FFF2-40B4-BE49-F238E27FC236}">
                <a16:creationId xmlns:a16="http://schemas.microsoft.com/office/drawing/2014/main" id="{12FB908B-FDEA-118B-F295-223DDB70D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20" y="2529180"/>
            <a:ext cx="4622760" cy="3365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4b365c084_0_10"/>
          <p:cNvSpPr txBox="1"/>
          <p:nvPr/>
        </p:nvSpPr>
        <p:spPr>
          <a:xfrm>
            <a:off x="447526" y="654866"/>
            <a:ext cx="10942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4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4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24b365c084_0_10"/>
          <p:cNvSpPr/>
          <p:nvPr/>
        </p:nvSpPr>
        <p:spPr>
          <a:xfrm>
            <a:off x="1585426" y="2434375"/>
            <a:ext cx="8666700" cy="350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189" indent="-406390" algn="just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un raycast?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06390" algn="just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qué se usa en videojuegos?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06390" algn="just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conceptos matemáticos puedes distinguir?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06390" algn="just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funciona un raycast? ¿Qué tipo de información se puede obtener de él?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06390" algn="just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elementos definen un raycast?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24b365c084_0_10"/>
          <p:cNvSpPr txBox="1"/>
          <p:nvPr/>
        </p:nvSpPr>
        <p:spPr>
          <a:xfrm>
            <a:off x="605701" y="1602151"/>
            <a:ext cx="9925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419" sz="2800" dirty="0">
                <a:latin typeface="Calibri"/>
                <a:ea typeface="Calibri"/>
                <a:cs typeface="Calibri"/>
                <a:sym typeface="Calibri"/>
              </a:rPr>
              <a:t>Luego de observar la infografía responde las siguientes preguntas: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4b365c084_0_17"/>
          <p:cNvSpPr txBox="1"/>
          <p:nvPr/>
        </p:nvSpPr>
        <p:spPr>
          <a:xfrm>
            <a:off x="452025" y="566056"/>
            <a:ext cx="10942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4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4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24b365c084_0_17"/>
          <p:cNvSpPr txBox="1"/>
          <p:nvPr/>
        </p:nvSpPr>
        <p:spPr>
          <a:xfrm>
            <a:off x="752325" y="1764401"/>
            <a:ext cx="10642200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que tenemos un videojuego con un personaje principal (con cámara en primera persona), que debe avanzar a diferentes etapas a través de puertas que lo trasladan a los siguientes niveles. En su búsqueda, va recolectando herramientas y objetos que le ayudarán a avanzar a otras etapas.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100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 llevar a nuestro personaje hacia una puerta de escape. Nuestro personaje tiene un láser y, para saber si la puerta lo llevará a otro nivel, debe apuntar su cerradura con el láser, si la puerta brilla entonces podrá escapar por ella.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c24867a50f_0_3"/>
          <p:cNvSpPr txBox="1"/>
          <p:nvPr/>
        </p:nvSpPr>
        <p:spPr>
          <a:xfrm>
            <a:off x="624750" y="573455"/>
            <a:ext cx="10942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4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4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artoon of a person with bunny ears&#10;&#10;Description automatically generated">
            <a:extLst>
              <a:ext uri="{FF2B5EF4-FFF2-40B4-BE49-F238E27FC236}">
                <a16:creationId xmlns:a16="http://schemas.microsoft.com/office/drawing/2014/main" id="{5034EE68-31DA-E8E5-3776-51E8EC7A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256" y="1904394"/>
            <a:ext cx="6161094" cy="3639822"/>
          </a:xfrm>
          <a:prstGeom prst="rect">
            <a:avLst/>
          </a:prstGeom>
        </p:spPr>
      </p:pic>
      <p:sp>
        <p:nvSpPr>
          <p:cNvPr id="4" name="Google Shape;181;p33">
            <a:extLst>
              <a:ext uri="{FF2B5EF4-FFF2-40B4-BE49-F238E27FC236}">
                <a16:creationId xmlns:a16="http://schemas.microsoft.com/office/drawing/2014/main" id="{A3F4AE89-8771-8434-DF89-E70BC7F9937B}"/>
              </a:ext>
            </a:extLst>
          </p:cNvPr>
          <p:cNvSpPr txBox="1"/>
          <p:nvPr/>
        </p:nvSpPr>
        <p:spPr>
          <a:xfrm>
            <a:off x="586650" y="2487640"/>
            <a:ext cx="4464056" cy="253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2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¿Cómo representamos matemáticamente el “rayo que impacta la cerradura de la puerta de escape?</a:t>
            </a:r>
            <a:endParaRPr sz="3200" b="0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4b365c084_0_30"/>
          <p:cNvSpPr txBox="1"/>
          <p:nvPr/>
        </p:nvSpPr>
        <p:spPr>
          <a:xfrm>
            <a:off x="624751" y="685701"/>
            <a:ext cx="10942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24b365c084_0_30"/>
          <p:cNvSpPr/>
          <p:nvPr/>
        </p:nvSpPr>
        <p:spPr>
          <a:xfrm>
            <a:off x="713100" y="1623601"/>
            <a:ext cx="107658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s-419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Representa el rayo en el espacio cartesiano 3D.</a:t>
            </a:r>
            <a:endParaRPr sz="2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24b365c084_0_30"/>
          <p:cNvPicPr preferRelativeResize="0"/>
          <p:nvPr/>
        </p:nvPicPr>
        <p:blipFill rotWithShape="1">
          <a:blip r:embed="rId3">
            <a:alphaModFix/>
          </a:blip>
          <a:srcRect t="15380" b="9628"/>
          <a:stretch/>
        </p:blipFill>
        <p:spPr>
          <a:xfrm>
            <a:off x="3250736" y="2424901"/>
            <a:ext cx="5690527" cy="401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24b365c084_0_37"/>
          <p:cNvPicPr preferRelativeResize="0"/>
          <p:nvPr/>
        </p:nvPicPr>
        <p:blipFill rotWithShape="1">
          <a:blip r:embed="rId3">
            <a:alphaModFix/>
          </a:blip>
          <a:srcRect l="6908" t="19063" r="26725" b="9670"/>
          <a:stretch/>
        </p:blipFill>
        <p:spPr>
          <a:xfrm>
            <a:off x="714191" y="1120434"/>
            <a:ext cx="5618029" cy="53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24b365c084_0_37"/>
          <p:cNvSpPr txBox="1"/>
          <p:nvPr/>
        </p:nvSpPr>
        <p:spPr>
          <a:xfrm>
            <a:off x="624751" y="685701"/>
            <a:ext cx="10942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24b365c084_0_37"/>
          <p:cNvSpPr/>
          <p:nvPr/>
        </p:nvSpPr>
        <p:spPr>
          <a:xfrm>
            <a:off x="7075400" y="2715851"/>
            <a:ext cx="4725600" cy="183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algn="just"/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gráfica se identifican los puntos: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= (0, 0, 3) y B = (6, 5, 2).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4b365c084_0_52"/>
          <p:cNvSpPr txBox="1"/>
          <p:nvPr/>
        </p:nvSpPr>
        <p:spPr>
          <a:xfrm>
            <a:off x="624751" y="685701"/>
            <a:ext cx="10942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Google Shape;233;g224b365c084_0_52"/>
              <p:cNvSpPr txBox="1"/>
              <p:nvPr/>
            </p:nvSpPr>
            <p:spPr>
              <a:xfrm>
                <a:off x="624751" y="1647001"/>
                <a:ext cx="9838049" cy="3137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s-ES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2. ¿Cuáles son las componentes del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s-ES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s-ES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s-CL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s-ES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3. Calcula lo siguiente:</a:t>
                </a:r>
                <a:endParaRPr lang="es-CL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s-ES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s-E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CL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endParaRPr lang="es-C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s-ES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s-CL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endParaRPr sz="280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mc:Choice>
        <mc:Fallback>
          <p:sp>
            <p:nvSpPr>
              <p:cNvPr id="233" name="Google Shape;233;g224b365c084_0_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1" y="1647001"/>
                <a:ext cx="9838049" cy="3137945"/>
              </a:xfrm>
              <a:prstGeom prst="rect">
                <a:avLst/>
              </a:prstGeom>
              <a:blipFill>
                <a:blip r:embed="rId3"/>
                <a:stretch>
                  <a:fillRect l="-1239" b="-3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734</Words>
  <Application>Microsoft Office PowerPoint</Application>
  <PresentationFormat>Widescreen</PresentationFormat>
  <Paragraphs>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Cambria Math</vt:lpstr>
      <vt:lpstr>Nunito</vt:lpstr>
      <vt:lpstr>Calibri</vt:lpstr>
      <vt:lpstr>Nunito Medium</vt:lpstr>
      <vt:lpstr>Arial</vt:lpstr>
      <vt:lpstr>Tema de Office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Felipe Fredes Silva (ricardo.fredes)</dc:creator>
  <cp:lastModifiedBy>Martín Berríos</cp:lastModifiedBy>
  <cp:revision>2</cp:revision>
  <dcterms:created xsi:type="dcterms:W3CDTF">2022-11-30T14:02:43Z</dcterms:created>
  <dcterms:modified xsi:type="dcterms:W3CDTF">2023-08-23T16:01:51Z</dcterms:modified>
</cp:coreProperties>
</file>