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Nunito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119V4jAWGfAKbWODslQs9Dj07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C6E58C-D937-4F13-B0D8-EC84025E32FA}">
  <a:tblStyle styleId="{92C6E58C-D937-4F13-B0D8-EC84025E32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37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r8fnwf4z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r8fnwf4z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addfe0e43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este momento pida que respondan el ítem 1 de la </a:t>
            </a:r>
            <a:r>
              <a:rPr lang="es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Actividad 1</a:t>
            </a: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/>
          </a:p>
        </p:txBody>
      </p:sp>
      <p:sp>
        <p:nvSpPr>
          <p:cNvPr id="149" name="Google Shape;149;g22addfe0e4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addfe0e43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Además, mencione que la constante </a:t>
            </a:r>
            <a:r>
              <a:rPr lang="es" b="1"/>
              <a:t>a</a:t>
            </a:r>
            <a:r>
              <a:rPr lang="es"/>
              <a:t> corresponde al valor donde el gráfico de la función intercepta al eje y, mientras que el valor de la base </a:t>
            </a:r>
            <a:r>
              <a:rPr lang="es" b="1"/>
              <a:t>b</a:t>
            </a:r>
            <a:r>
              <a:rPr lang="es"/>
              <a:t> determina si la función es creciente o decreciente. Si 0&lt;b&lt;1, la función exponencial decrece a medida que x se incrementa. Por otro lado, si b&gt;1, la función exponencial crece a medida que x se incrementa. </a:t>
            </a:r>
            <a:endParaRPr/>
          </a:p>
        </p:txBody>
      </p:sp>
      <p:sp>
        <p:nvSpPr>
          <p:cNvPr id="156" name="Google Shape;156;g22addfe0e4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addfe0e43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Presente el siguiente desarrollo del modelo propuesto para C(t) = C_0 * 0,5^(t/P), para que los estudiantes identifiquen que la base de esta función exponencial es  b=0,5^(1/P)  y que por tanto C(t) es una función decreciente.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Entregue la </a:t>
            </a:r>
            <a:r>
              <a:rPr lang="es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Hoja de Actividades</a:t>
            </a: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y presente el ítem 2 y 3 de la Actividad 1.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22addfe0e4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ae1d7c95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2ae1d7c95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ae1d7c954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Explicación del desarrollo para los valores de la tabla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Dado que el período de semidesintegración es igual a 5.730 años, cada vez que pase este tiempo se reduce a la mitad la cantidad de átomos de C-14, es decir, al pasar 5.730, quedarán 20.000 átomos, como se ve en la tabla inicialmente. Luego, cuando pasen 5.730 años más, quedarán 10.000 átomos de C-14, y cuando pasen otros 5.730 años más, quedarán 5.000 átomos de C-14  . Entonces, la tabla con los valores faltantes queda de la siguiente manera:</a:t>
            </a:r>
            <a:endParaRPr/>
          </a:p>
        </p:txBody>
      </p:sp>
      <p:sp>
        <p:nvSpPr>
          <p:cNvPr id="191" name="Google Shape;191;g22ae1d7c95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ae1d7c954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Recuerde a sus estudiantes que el objetivo es responder la pregunta: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podemos determinar la antigüedad de las momias Chinchorro?</a:t>
            </a:r>
            <a:br>
              <a:rPr lang="es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>
              <a:solidFill>
                <a:srgbClr val="5BAE3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Para abordar esta pregunta, comente que:</a:t>
            </a:r>
            <a:endParaRPr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2ae1d7c95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ae1d7c954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Muestre a sus estudiantes cómo despejar t en la expresión anterior.</a:t>
            </a:r>
            <a:endParaRPr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2ae1d7c95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ae1d7c954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Muestre a sus estudiantes cómo despejar t en la expresión anterior.</a:t>
            </a:r>
            <a:endParaRPr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2ae1d7c95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ae1d7c954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Link a recurso GeoGebra: </a:t>
            </a:r>
            <a:r>
              <a:rPr lang="e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https://www.geogebra.org/m/r8fnwf4z</a:t>
            </a:r>
            <a:br>
              <a:rPr lang="es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 continuación, presenta la </a:t>
            </a:r>
            <a:r>
              <a:rPr lang="es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Actividad 2</a:t>
            </a: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donde se debe estimar la antigüedad de otras momias.</a:t>
            </a:r>
            <a:endParaRPr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2ae1d7c95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Muestre la PPT de  presentación del contexto </a:t>
            </a:r>
            <a:r>
              <a:rPr lang="es" b="1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“Datación por Carbono 14”</a:t>
            </a: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y dé un tiempo para que las y los estudiantes compartan sus opiniones respecto a las siguientes preguntas: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Estas preguntas buscan que, a partir de lo visto en la presentación, las y los estudiantes noten que: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cultura Chinchorro y gran parte de sus asentamientos y vestigios están en el norte del país. En particular, que sus momias son las más antiguas que se han descubierto hasta hoy.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antigüedad de una momia o de cualquier ser vivo puede ser estimada a partir de la cantidad de átomos de Carbono 14.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 momento de morir, los seres vivos dejan de absorber C-14, por lo que tienen en su organismo una determinada cantidad de átomos de C-14, la cual va disminuyendo con el paso de los años. Al conocer la relación entre la cantidad inicial de átomos de C-14 y la actual, es posible estimar la antigüedad de una muestra orgánica.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2ae1d7c954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la actividad anterior estimamos la antigüedad de una momia de Chinchorro, que por su sistema de momificación, corresponde a una momia negra y tenía aproximadamente 7.073 años. 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Recuerde a sus estudiantes el link del recurso de GeoGebra (</a:t>
            </a:r>
            <a:r>
              <a:rPr lang="es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https://www.geogebra.org/m/r8fnwf4z</a:t>
            </a: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), en el cual pueden ingresar los valores de C_0 y C_a para estimar la antigüedad de estas momias</a:t>
            </a:r>
            <a:endParaRPr/>
          </a:p>
        </p:txBody>
      </p:sp>
      <p:sp>
        <p:nvSpPr>
          <p:cNvPr id="234" name="Google Shape;234;g22ae1d7c95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2ae1d7c954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22ae1d7c95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2b0a9d564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22b0a9d564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2b0a9d5649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22b0a9d564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5b903cfd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Muestre la PPT de  presentación del contexto </a:t>
            </a:r>
            <a:r>
              <a:rPr lang="es" b="1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“Datación por Carbono 14”</a:t>
            </a: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y dé un tiempo para que las y los estudiantes compartan sus opiniones respecto a las siguientes preguntas: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Estas preguntas buscan que, a partir de lo visto en la presentación, las y los estudiantes noten que: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cultura Chinchorro y gran parte de sus asentamientos y vestigios están en el norte del país. En particular, que sus momias son las más antiguas que se han descubierto hasta hoy.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antigüedad de una momia o de cualquier ser vivo puede ser estimada a partir de la cantidad de átomos de Carbono 14.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 momento de morir, los seres vivos dejan de absorber C-14, por lo que tienen en su organismo una determinada cantidad de átomos de C-14, la cual va disminuyendo con el paso de los años. Al conocer la relación entre la cantidad inicial de átomos de C-14 y la actual, es posible estimar la antigüedad de una muestra orgánica.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255b903cfd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addfe0e43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Comente a sus estudiantes que, en relación a la datación por C-14, es importante considerar lo siguiente: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Estas preguntas buscan que, a partir de lo visto en la presentación, las y los estudiantes noten que: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cultura Chinchorro y gran parte de sus asentamientos y vestigios están en el norte del país. En particular, que sus momias son las más antiguas que se han descubierto hasta hoy.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antigüedad de una momia o de cualquier ser vivo puede ser estimada a partir de la cantidad de átomos de Carbono 14.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 momento de morir, los seres vivos dejan de absorber C-14, por lo que tienen en su organismo una determinada cantidad de átomos de C-14, la cual va disminuyendo con el paso de los años. Al conocer la relación entre la cantidad inicial de átomos de C-14 y la actual, es posible estimar la antigüedad de una muestra orgánica.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22addfe0e4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addfe0e4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Comente a sus estudiantes que, en relación a la datación por C-14, es importante considerar lo siguiente: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Estas preguntas buscan que, a partir de lo visto en la presentación, las y los estudiantes noten que: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cultura Chinchorro y gran parte de sus asentamientos y vestigios están en el norte del país. En particular, que sus momias son las más antiguas que se han descubierto hasta hoy.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antigüedad de una momia o de cualquier ser vivo puede ser estimada a partir de la cantidad de átomos de Carbono 14.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 momento de morir, los seres vivos dejan de absorber C-14, por lo que tienen en su organismo una determinada cantidad de átomos de C-14, la cual va disminuyendo con el paso de los años. Al conocer la relación entre la cantidad inicial de átomos de C-14 y la actual, es posible estimar la antigüedad de una muestra orgánica.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22addfe0e4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addfe0e43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Indique a sus estudiantes que, en base a la información vista en la presentación del contexto, abordarán la siguiente pregunta: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podemos determinar la antigüedad de las momias Chinchorro</a:t>
            </a:r>
            <a:r>
              <a:rPr lang="es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s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22addfe0e4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addfe0e43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s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modelo indica la cantidad de átomos (C(t)) de C-14 que hay en un organismo cuando han transcurrido t años desde su muerte. Por ejemplo, C(10) corresponde a la cantidad de átomos de C-14 que hay en un resto orgánico a 10 años de su muerte.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constante C_0 corresponde a la cantidad de átomos de C-14 que tiene un organismo al momento de su muerte.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constante P corresponde al </a:t>
            </a:r>
            <a:r>
              <a:rPr lang="es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período de semidesintegración</a:t>
            </a: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del C-14, que se estima en 5.730 años.</a:t>
            </a:r>
            <a:endParaRPr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2addfe0e4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Para lograr una mayor comprensión de la expresión C(t), pida a sus estudiantes que respondan las siguientes preguntas: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Luego de un tiempo para que respondan estas preguntas, muestre las respuestas: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Respuestas: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Cuando evaluamos la función en 0, la expresión se reduce a C_0, es decir, en el tiempo t=0 hay C_0 átomos de  C-14, que corresponde a la cantidad inicial de átomos de C-14 de una muestra de un organismo al momento de su muerte.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 evaluar la función en P y obtenemos la expresión: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C(P) = C_0 * 0,5^(P/P)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=  C_0 * 0,5^1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= C_0 * 0,5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 decir, la mitad de la cantidad inicial de átomos de C-14, por lo que la alternativa correcta es la b).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b0723377e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Para lograr una mayor comprensión de la expresión C(t), pida a sus estudiantes que respondan las siguientes preguntas: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Luego de un tiempo para que respondan estas preguntas, muestre las respuestas: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Respuestas: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Cuando evaluamos la función en 0, la expresión se reduce a C_0, es decir, en el tiempo t=0 hay C_0 átomos de  C-14, que corresponde a la cantidad inicial de átomos de C-14 de una muestra de un organismo al momento de su muerte.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 evaluar la función en P y obtenemos la expresión: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C(P) = C_0 * 0,5^(P/P)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=  C_0 * 0,5^1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      = C_0 * 0,5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 decir, la mitad de la cantidad inicial de átomos de C-14, por lo que la alternativa correcta es la b).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0" name="Google Shape;140;g22b0723377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4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5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5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1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2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3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4" name="Google Shape;54;p4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r8fnwf4z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”Carbono 14”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addfe0e43_0_39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Google Shape;152;g22addfe0e43_0_39"/>
              <p:cNvSpPr txBox="1"/>
              <p:nvPr/>
            </p:nvSpPr>
            <p:spPr>
              <a:xfrm>
                <a:off x="593679" y="1421648"/>
                <a:ext cx="8103900" cy="2433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419100" lvl="0" indent="-355600">
                  <a:buClr>
                    <a:schemeClr val="dk1"/>
                  </a:buClr>
                  <a:buSzPts val="1800"/>
                  <a:buAutoNum type="arabicPeriod"/>
                </a:pPr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Considera la función</a:t>
                </a:r>
                <a14:m>
                  <m:oMath xmlns:m="http://schemas.openxmlformats.org/officeDocument/2006/math">
                    <m:r>
                      <a:rPr lang="es-ES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𝐶</m:t>
                    </m:r>
                    <m:d>
                      <m:dPr>
                        <m:ctrlP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𝑡</m:t>
                        </m:r>
                      </m:e>
                    </m:d>
                    <m:r>
                      <a:rPr lang="es-ES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sSub>
                      <m:sSubPr>
                        <m:ctrlP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es-ES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⋅</m:t>
                    </m:r>
                    <m:sSup>
                      <m:sSupPr>
                        <m:ctrlP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  <m: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,</m:t>
                        </m:r>
                        <m: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es-ES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fPr>
                          <m:num>
                            <m:r>
                              <a:rPr lang="es-ES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𝑡</m:t>
                            </m:r>
                          </m:num>
                          <m:den>
                            <m:r>
                              <a:rPr lang="es-ES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 </m:t>
                            </m:r>
                            <m:r>
                              <a:rPr lang="es-ES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𝑃</m:t>
                            </m:r>
                          </m:den>
                        </m:f>
                      </m:sup>
                    </m:sSup>
                  </m:oMath>
                </a14:m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para responder las siguientes preguntas:</a:t>
                </a: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AutoNum type="alphaLcParenR"/>
                </a:pPr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¿A qué tipo de función corresponde este modelo? (cuadrática, exponencial, logarítmica).</a:t>
                </a:r>
                <a:b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AutoNum type="alphaLcParenR"/>
                </a:pPr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¿Es una función creciente o decreciente? Justifica. </a:t>
                </a: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2" name="Google Shape;152;g22addfe0e43_0_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79" y="1421648"/>
                <a:ext cx="8103900" cy="2433713"/>
              </a:xfrm>
              <a:prstGeom prst="rect">
                <a:avLst/>
              </a:prstGeom>
              <a:blipFill>
                <a:blip r:embed="rId3"/>
                <a:stretch>
                  <a:fillRect l="-1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addfe0e43_0_50"/>
          <p:cNvSpPr txBox="1"/>
          <p:nvPr/>
        </p:nvSpPr>
        <p:spPr>
          <a:xfrm>
            <a:off x="520054" y="1234098"/>
            <a:ext cx="8103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Google Shape;159;g22addfe0e43_0_50"/>
              <p:cNvSpPr txBox="1"/>
              <p:nvPr/>
            </p:nvSpPr>
            <p:spPr>
              <a:xfrm>
                <a:off x="520050" y="878725"/>
                <a:ext cx="7851000" cy="19543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Las funciones exponenciales son aquellas que pueden ser representadas de la forma  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𝑓</m:t>
                    </m:r>
                    <m:d>
                      <m:dPr>
                        <m:ctrlP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𝑥</m:t>
                        </m:r>
                      </m:e>
                    </m:d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𝑎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⋅</m:t>
                    </m:r>
                    <m:sSup>
                      <m:sSupPr>
                        <m:ctrlP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𝑏</m:t>
                        </m:r>
                      </m:e>
                      <m:sup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donde 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𝑏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&gt;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</m:oMath>
                </a14:m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y </a:t>
                </a:r>
                <a14:m>
                  <m:oMath xmlns:m="http://schemas.openxmlformats.org/officeDocument/2006/math">
                    <m:r>
                      <a:rPr lang="es-ES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𝑏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Calibri"/>
                      </a:rPr>
                      <m:t>≠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Calibri"/>
                      </a:rPr>
                      <m:t>1</m:t>
                    </m:r>
                  </m:oMath>
                </a14:m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El número </a:t>
                </a:r>
                <a:r>
                  <a:rPr lang="es" sz="1800" i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se conoce como base.</a:t>
                </a:r>
                <a:br>
                  <a:rPr lang="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59" name="Google Shape;159;g22addfe0e43_0_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50" y="878725"/>
                <a:ext cx="7851000" cy="1954351"/>
              </a:xfrm>
              <a:prstGeom prst="rect">
                <a:avLst/>
              </a:prstGeom>
              <a:blipFill>
                <a:blip r:embed="rId3"/>
                <a:stretch>
                  <a:fillRect l="-6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0" name="Google Shape;160;g22addfe0e43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9213" y="1856625"/>
            <a:ext cx="4568225" cy="30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2addfe0e43_0_50"/>
          <p:cNvSpPr txBox="1"/>
          <p:nvPr/>
        </p:nvSpPr>
        <p:spPr>
          <a:xfrm>
            <a:off x="520429" y="4057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Carbono 14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addfe0e43_0_45"/>
          <p:cNvSpPr txBox="1"/>
          <p:nvPr/>
        </p:nvSpPr>
        <p:spPr>
          <a:xfrm>
            <a:off x="520429" y="4057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Carbono 14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Google Shape;170;g22addfe0e43_0_45"/>
              <p:cNvSpPr txBox="1"/>
              <p:nvPr/>
            </p:nvSpPr>
            <p:spPr>
              <a:xfrm>
                <a:off x="520050" y="1193187"/>
                <a:ext cx="8103900" cy="2597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 reescribir la expresión  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𝐶</m:t>
                    </m:r>
                    <m:d>
                      <m:dPr>
                        <m:ctrlP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𝑡</m:t>
                        </m:r>
                      </m:e>
                    </m:d>
                    <m:r>
                      <a:rPr lang="ar-AE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sSub>
                      <m:sSubPr>
                        <m:ctrlP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ar-AE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⋅</m:t>
                    </m:r>
                    <m:sSup>
                      <m:sSupPr>
                        <m:ctrlP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,</m:t>
                        </m:r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fPr>
                          <m:num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𝑡</m:t>
                            </m:r>
                          </m:num>
                          <m:den>
                            <m:r>
                              <a:rPr lang="ar-AE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 </m:t>
                            </m:r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𝑃</m:t>
                            </m:r>
                          </m:den>
                        </m:f>
                      </m:sup>
                    </m:sSup>
                  </m:oMath>
                </a14:m>
                <a:r>
                  <a:rPr lang="ar-AE" sz="1600" dirty="0">
                    <a:ea typeface="Calibri"/>
                  </a:rPr>
                  <a:t>  </a:t>
                </a:r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la forma:</a:t>
                </a:r>
              </a:p>
              <a:p>
                <a:pPr algn="ctr"/>
                <a:b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14:m>
                  <m:oMath xmlns:m="http://schemas.openxmlformats.org/officeDocument/2006/math">
                    <m:r>
                      <a:rPr lang="es-ES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𝐶</m:t>
                    </m:r>
                    <m:d>
                      <m:dPr>
                        <m:ctrlP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𝑡</m:t>
                        </m:r>
                      </m:e>
                    </m:d>
                    <m:r>
                      <a:rPr lang="ar-AE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sSub>
                      <m:sSubPr>
                        <m:ctrlP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ar-AE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⋅</m:t>
                    </m:r>
                    <m:sSup>
                      <m:sSupPr>
                        <m:ctrlP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,</m:t>
                        </m:r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fPr>
                          <m:num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𝑡</m:t>
                            </m:r>
                          </m:num>
                          <m:den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 </m:t>
                            </m:r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𝑃</m:t>
                            </m:r>
                          </m:den>
                        </m:f>
                      </m:sup>
                    </m:sSup>
                  </m:oMath>
                </a14:m>
                <a:r>
                  <a:rPr lang="ar-AE" sz="1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ar-AE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⋅</m:t>
                    </m:r>
                    <m:sSup>
                      <m:sSupPr>
                        <m:ctrlP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,</m:t>
                        </m:r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fPr>
                          <m:num>
                            <m:r>
                              <a:rPr lang="es-E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num>
                          <m:den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 </m:t>
                            </m:r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𝑃</m:t>
                            </m:r>
                          </m:den>
                        </m:f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⋅</m:t>
                        </m:r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s-ES" sz="1800" dirty="0"/>
                  <a:t> </a:t>
                </a:r>
                <a14:m>
                  <m:oMath xmlns:m="http://schemas.openxmlformats.org/officeDocument/2006/math">
                    <m:r>
                      <a:rPr lang="es-ES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sSub>
                      <m:sSubPr>
                        <m:ctrlP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es-ES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⋅</m:t>
                    </m:r>
                  </m:oMath>
                </a14:m>
                <a:r>
                  <a:rPr lang="es-CL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[</m:t>
                        </m:r>
                        <m:sSup>
                          <m:sSupPr>
                            <m:ctrlP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pPr>
                          <m:e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0</m:t>
                            </m:r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,</m:t>
                            </m:r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5</m:t>
                            </m:r>
                          </m:e>
                          <m:sup>
                            <m:f>
                              <m:fPr>
                                <m:ctrlPr>
                                  <a:rPr lang="ar-AE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</m:ctrlPr>
                              </m:fPr>
                              <m:num>
                                <m:r>
                                  <a:rPr lang="es-ES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ar-AE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 </m:t>
                                </m:r>
                                <m:r>
                                  <a:rPr lang="ar-AE" sz="18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𝑃</m:t>
                                </m:r>
                              </m:den>
                            </m:f>
                            <m:r>
                              <a:rPr lang="es-ES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 </m:t>
                            </m:r>
                          </m:sup>
                        </m:sSup>
                        <m: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]</m:t>
                        </m:r>
                      </m:e>
                      <m:sup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𝑡</m:t>
                        </m:r>
                      </m:sup>
                    </m:sSup>
                  </m:oMath>
                </a14:m>
                <a:endParaRPr lang="es-CL" sz="1800" dirty="0"/>
              </a:p>
              <a:p>
                <a:br>
                  <a:rPr lang="ar-AE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vemos que C (t) es una función exponencial con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1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𝑏</m:t>
                        </m:r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= </m:t>
                        </m:r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,</m:t>
                        </m:r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fPr>
                          <m:num>
                            <m:r>
                              <a:rPr lang="es-ES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num>
                          <m:den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 </m:t>
                            </m:r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𝑃</m:t>
                            </m:r>
                          </m:den>
                        </m:f>
                        <m: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</m:sup>
                    </m:sSup>
                  </m:oMath>
                </a14:m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Dado que </a:t>
                </a:r>
                <a:r>
                  <a:rPr lang="es-ES" sz="18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 &lt; </a:t>
                </a:r>
                <a:r>
                  <a:rPr lang="es-ES" sz="1800" i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r>
                  <a:rPr lang="es-ES" sz="18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&lt; 1</a:t>
                </a:r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la función exponencial </a:t>
                </a:r>
                <a:r>
                  <a:rPr lang="es-ES" sz="1800" i="1" dirty="0">
                    <a:solidFill>
                      <a:schemeClr val="dk1"/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C</a:t>
                </a:r>
                <a:r>
                  <a:rPr lang="es-ES" sz="1800" dirty="0">
                    <a:solidFill>
                      <a:schemeClr val="dk1"/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(</a:t>
                </a:r>
                <a:r>
                  <a:rPr lang="es-ES" sz="1800" i="1" dirty="0">
                    <a:solidFill>
                      <a:schemeClr val="dk1"/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t</a:t>
                </a:r>
                <a:r>
                  <a:rPr lang="es-ES" sz="1800" dirty="0">
                    <a:solidFill>
                      <a:schemeClr val="dk1"/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) </a:t>
                </a:r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 decreciente.</a:t>
                </a: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70" name="Google Shape;170;g22addfe0e43_0_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50" y="1193187"/>
                <a:ext cx="8103900" cy="2597027"/>
              </a:xfrm>
              <a:prstGeom prst="rect">
                <a:avLst/>
              </a:prstGeom>
              <a:blipFill>
                <a:blip r:embed="rId3"/>
                <a:stretch>
                  <a:fillRect l="-902" b="-3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/>
        </p:nvSpPr>
        <p:spPr>
          <a:xfrm>
            <a:off x="520429" y="335385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9" name="Google Shape;179;p25"/>
              <p:cNvSpPr txBox="1"/>
              <p:nvPr/>
            </p:nvSpPr>
            <p:spPr>
              <a:xfrm>
                <a:off x="520050" y="1039657"/>
                <a:ext cx="8103900" cy="339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419100" marR="0" lvl="0" indent="-355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AutoNum type="arabicPeriod" startAt="2"/>
                </a:pPr>
                <a:r>
                  <a:rPr lang="es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 siguiente tabla muestra la variación de la cantidad de C-14 en una muestra orgánica:</a:t>
                </a:r>
                <a:br>
                  <a:rPr lang="es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s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a) </a:t>
                </a:r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¿Cuál es el valor de la constante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</m:oMath>
                </a14:m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80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79" name="Google Shape;179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50" y="1039657"/>
                <a:ext cx="8103900" cy="3393900"/>
              </a:xfrm>
              <a:prstGeom prst="rect">
                <a:avLst/>
              </a:prstGeom>
              <a:blipFill>
                <a:blip r:embed="rId3"/>
                <a:stretch>
                  <a:fillRect l="-150" t="-1439" b="-23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0" name="Google Shape;180;p25"/>
          <p:cNvGraphicFramePr/>
          <p:nvPr/>
        </p:nvGraphicFramePr>
        <p:xfrm>
          <a:off x="1767000" y="1775900"/>
          <a:ext cx="4929675" cy="2152125"/>
        </p:xfrm>
        <a:graphic>
          <a:graphicData uri="http://schemas.openxmlformats.org/drawingml/2006/table">
            <a:tbl>
              <a:tblPr>
                <a:noFill/>
                <a:tableStyleId>{92C6E58C-D937-4F13-B0D8-EC84025E32FA}</a:tableStyleId>
              </a:tblPr>
              <a:tblGrid>
                <a:gridCol w="230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átomos de C-14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Tiempo desde la muerte (en años)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40.000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20.000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5.730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11.460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ae1d7c954_0_12"/>
          <p:cNvSpPr txBox="1"/>
          <p:nvPr/>
        </p:nvSpPr>
        <p:spPr>
          <a:xfrm>
            <a:off x="520429" y="335385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2ae1d7c954_0_12"/>
          <p:cNvSpPr txBox="1"/>
          <p:nvPr/>
        </p:nvSpPr>
        <p:spPr>
          <a:xfrm>
            <a:off x="333775" y="1039650"/>
            <a:ext cx="8590800" cy="3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Completa los datos faltantes en la tabla, recordando que el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período de semidesintegración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indica que cada 5.730 años, la cantidad de átomos de C-14 se reduce a la mitad.</a:t>
            </a: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¿Cuántos años demora el C-14 en reducirse de 8.000 a 4.000 átomos?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8" name="Google Shape;188;g22ae1d7c954_0_12"/>
          <p:cNvGraphicFramePr/>
          <p:nvPr>
            <p:extLst>
              <p:ext uri="{D42A27DB-BD31-4B8C-83A1-F6EECF244321}">
                <p14:modId xmlns:p14="http://schemas.microsoft.com/office/powerpoint/2010/main" val="128415206"/>
              </p:ext>
            </p:extLst>
          </p:nvPr>
        </p:nvGraphicFramePr>
        <p:xfrm>
          <a:off x="616750" y="1039650"/>
          <a:ext cx="5554800" cy="2152125"/>
        </p:xfrm>
        <a:graphic>
          <a:graphicData uri="http://schemas.openxmlformats.org/drawingml/2006/table">
            <a:tbl>
              <a:tblPr>
                <a:noFill/>
                <a:tableStyleId>{92C6E58C-D937-4F13-B0D8-EC84025E32FA}</a:tableStyleId>
              </a:tblPr>
              <a:tblGrid>
                <a:gridCol w="2451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Cantidad de átomos de C-14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Tiempo desde la muerte (en años)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40.000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20.000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5.730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11.460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5.000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ae1d7c954_0_27"/>
          <p:cNvSpPr txBox="1"/>
          <p:nvPr/>
        </p:nvSpPr>
        <p:spPr>
          <a:xfrm>
            <a:off x="520429" y="335385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" name="Google Shape;194;g22ae1d7c954_0_27"/>
              <p:cNvSpPr txBox="1"/>
              <p:nvPr/>
            </p:nvSpPr>
            <p:spPr>
              <a:xfrm>
                <a:off x="520050" y="1039657"/>
                <a:ext cx="8103900" cy="3639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a) La constante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ar-AE" sz="18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</a:t>
                </a:r>
                <a:r>
                  <a:rPr lang="es-CL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 igual a 40.000, ya que corresponde a la cantidad de átomos de C-14 que hay en los restos orgánicos al momento de la muerte.</a:t>
                </a:r>
                <a:br>
                  <a:rPr lang="es-CL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-CL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s-CL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b) </a:t>
                </a:r>
                <a:br>
                  <a:rPr lang="es-CL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-CL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-CL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-CL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-CL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-CL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-CL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-CL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-CL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s-CL" sz="180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c) De 8.000 a 4.000 átomos, el C-14 se reduce a la mitad, lo que corresponde a un período de semidesintegración, que es de 5.730 años.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94" name="Google Shape;194;g22ae1d7c954_0_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50" y="1039657"/>
                <a:ext cx="8103900" cy="3639428"/>
              </a:xfrm>
              <a:prstGeom prst="rect">
                <a:avLst/>
              </a:prstGeom>
              <a:blipFill>
                <a:blip r:embed="rId3"/>
                <a:stretch>
                  <a:fillRect l="-902" t="-13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5" name="Google Shape;195;g22ae1d7c954_0_27"/>
          <p:cNvGraphicFramePr/>
          <p:nvPr/>
        </p:nvGraphicFramePr>
        <p:xfrm>
          <a:off x="989150" y="1947450"/>
          <a:ext cx="5554500" cy="1701800"/>
        </p:xfrm>
        <a:graphic>
          <a:graphicData uri="http://schemas.openxmlformats.org/drawingml/2006/table">
            <a:tbl>
              <a:tblPr>
                <a:noFill/>
                <a:tableStyleId>{92C6E58C-D937-4F13-B0D8-EC84025E32FA}</a:tableStyleId>
              </a:tblPr>
              <a:tblGrid>
                <a:gridCol w="256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Cantidad de átomos de C-14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Tiempo desde la muerte (en años)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40.000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20.000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5.730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10.000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11.460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5.000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17.190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ae1d7c954_0_38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Carbono 14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2" name="Google Shape;202;g22ae1d7c954_0_38"/>
              <p:cNvSpPr txBox="1"/>
              <p:nvPr/>
            </p:nvSpPr>
            <p:spPr>
              <a:xfrm>
                <a:off x="436675" y="916175"/>
                <a:ext cx="8329500" cy="391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Recordemos que nuestro objetivo es responder la pregunta: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s-C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CL" sz="1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¿Cómo podemos determinar la antigüedad de las momias Chinchorro?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s-C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Para ello, es necesario considerar lo siguiente: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s-CL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Char char="●"/>
                </a:pP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Hemos supuesto que la concentración de C-14 de un organismo vivo se ha mantenido constante en los últimos 50.000 años. </a:t>
                </a:r>
              </a:p>
              <a:p>
                <a: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Char char="●"/>
                </a:pP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Eso hace que la cantidad inicial de C-14 en una muestra de una momia Chinchorro sea conocida.</a:t>
                </a:r>
              </a:p>
              <a:p>
                <a: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Char char="●"/>
                </a:pP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Para la muestra de la momia que estamos estudiando la cantidad inicial de C-14 se estima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ar-AE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ar-AE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= 40.000 </a:t>
                </a: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átomos.</a:t>
                </a:r>
              </a:p>
              <a:p>
                <a:pPr marL="457200" lvl="0" indent="-342900">
                  <a:buClr>
                    <a:schemeClr val="dk1"/>
                  </a:buClr>
                  <a:buSzPts val="1800"/>
                  <a:buFont typeface="Calibri"/>
                  <a:buChar char="●"/>
                </a:pP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 posible medir la cantidad actual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CL" sz="1800" i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 átomos de C-14 en dicha muestra, que se estima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ES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= 17.000 átomos. 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02" name="Google Shape;202;g22ae1d7c954_0_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75" y="916175"/>
                <a:ext cx="8329500" cy="3917400"/>
              </a:xfrm>
              <a:prstGeom prst="rect">
                <a:avLst/>
              </a:prstGeom>
              <a:blipFill>
                <a:blip r:embed="rId3"/>
                <a:stretch>
                  <a:fillRect l="-952" t="-1089" r="-1098" b="-17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ae1d7c954_0_44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Carbono 14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8" name="Google Shape;208;g22ae1d7c954_0_44"/>
              <p:cNvSpPr txBox="1"/>
              <p:nvPr/>
            </p:nvSpPr>
            <p:spPr>
              <a:xfrm>
                <a:off x="423500" y="1242700"/>
                <a:ext cx="8375100" cy="35000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¿Cómo podemos determinar la antigüedad </a:t>
                </a:r>
                <a:r>
                  <a:rPr lang="es-CL" sz="1800" i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 </a:t>
                </a: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 la momia, a partir de la expresión</a:t>
                </a:r>
                <a:r>
                  <a:rPr lang="es-CL" sz="18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s-CL" sz="1800" i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CL" sz="18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</a:t>
                </a:r>
                <a:r>
                  <a:rPr lang="es-CL" sz="1800" i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</a:t>
                </a:r>
                <a:r>
                  <a:rPr lang="es-CL" sz="18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b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endParaRPr lang="es-C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 reemplazar por los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CL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 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𝑦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 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𝐶</m:t>
                    </m:r>
                    <m:d>
                      <m:dPr>
                        <m:ctrlP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𝑡</m:t>
                        </m:r>
                      </m:e>
                    </m:d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sSub>
                      <m:sSubPr>
                        <m:ctrlP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ar-AE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entregados anteriormente se tiene:</a:t>
                </a:r>
              </a:p>
              <a:p>
                <a:pPr algn="ctr"/>
                <a:br>
                  <a:rPr lang="es-ES" sz="18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</a:br>
                <a14:m>
                  <m:oMath xmlns:m="http://schemas.openxmlformats.org/officeDocument/2006/math">
                    <m:r>
                      <a:rPr lang="es-ES" sz="18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7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000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40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000</m:t>
                    </m:r>
                    <m:r>
                      <a:rPr lang="ar-AE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⋅</m:t>
                    </m:r>
                    <m:sSup>
                      <m:sSupPr>
                        <m:ctrlP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,</m:t>
                        </m:r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fPr>
                          <m:num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𝑡</m:t>
                            </m:r>
                          </m:num>
                          <m:den>
                            <m:r>
                              <a:rPr lang="ar-AE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 </m:t>
                            </m:r>
                            <m:r>
                              <a:rPr lang="es-E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5</m:t>
                            </m:r>
                            <m:r>
                              <a:rPr lang="es-E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.</m:t>
                            </m:r>
                            <m:r>
                              <a:rPr lang="es-E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730</m:t>
                            </m:r>
                          </m:den>
                        </m:f>
                      </m:sup>
                    </m:sSup>
                  </m:oMath>
                </a14:m>
                <a:r>
                  <a:rPr lang="ar-AE" sz="1800" dirty="0">
                    <a:ea typeface="Calibri"/>
                  </a:rPr>
                  <a:t> </a:t>
                </a:r>
                <a:endParaRPr lang="es-CL" sz="1800" dirty="0"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08" name="Google Shape;208;g22ae1d7c954_0_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0" y="1242700"/>
                <a:ext cx="8375100" cy="3500030"/>
              </a:xfrm>
              <a:prstGeom prst="rect">
                <a:avLst/>
              </a:prstGeom>
              <a:blipFill>
                <a:blip r:embed="rId3"/>
                <a:stretch>
                  <a:fillRect l="-873" t="-15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6305764-5703-43C0-8EFE-231E945D3136}"/>
                  </a:ext>
                </a:extLst>
              </p:cNvPr>
              <p:cNvSpPr txBox="1"/>
              <p:nvPr/>
            </p:nvSpPr>
            <p:spPr>
              <a:xfrm>
                <a:off x="3350119" y="1810501"/>
                <a:ext cx="1916381" cy="474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𝐶</m:t>
                    </m:r>
                    <m:d>
                      <m:dPr>
                        <m:ctrlP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𝑡</m:t>
                        </m:r>
                      </m:e>
                    </m:d>
                    <m:r>
                      <a:rPr lang="ar-AE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sSub>
                      <m:sSubPr>
                        <m:ctrlP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ar-AE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⋅</m:t>
                    </m:r>
                    <m:sSup>
                      <m:sSupPr>
                        <m:ctrlP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,</m:t>
                        </m:r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fPr>
                          <m:num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𝑡</m:t>
                            </m:r>
                          </m:num>
                          <m:den>
                            <m:r>
                              <a:rPr lang="ar-AE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 </m:t>
                            </m:r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𝑃</m:t>
                            </m:r>
                          </m:den>
                        </m:f>
                      </m:sup>
                    </m:sSup>
                  </m:oMath>
                </a14:m>
                <a:r>
                  <a:rPr lang="ar-AE" sz="1800" dirty="0">
                    <a:ea typeface="Calibri"/>
                  </a:rPr>
                  <a:t> </a:t>
                </a:r>
                <a:endParaRPr lang="es-CL" sz="1800" dirty="0"/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6305764-5703-43C0-8EFE-231E945D3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119" y="1810501"/>
                <a:ext cx="1916381" cy="474682"/>
              </a:xfrm>
              <a:prstGeom prst="rect">
                <a:avLst/>
              </a:prstGeom>
              <a:blipFill>
                <a:blip r:embed="rId4"/>
                <a:stretch>
                  <a:fillRect b="-205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ae1d7c954_0_58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Carbono 14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8" name="Google Shape;218;g22ae1d7c954_0_58"/>
              <p:cNvSpPr txBox="1"/>
              <p:nvPr/>
            </p:nvSpPr>
            <p:spPr>
              <a:xfrm>
                <a:off x="376399" y="1029775"/>
                <a:ext cx="8471700" cy="2873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lvl="0"/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Dividimos a ambos lados de la expresión por 40.000:</a:t>
                </a:r>
                <a:b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180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  <m:r>
                            <a:rPr lang="es-ES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7</m:t>
                          </m:r>
                          <m:r>
                            <a:rPr lang="es-ES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000</m:t>
                          </m:r>
                        </m:num>
                        <m:den>
                          <m:r>
                            <a:rPr lang="es-ES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40</m:t>
                          </m:r>
                          <m:r>
                            <a:rPr lang="es-ES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.</m:t>
                          </m:r>
                          <m:r>
                            <a:rPr lang="es-ES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000</m:t>
                          </m:r>
                        </m:den>
                      </m:f>
                      <m:r>
                        <a:rPr lang="es-ES" sz="18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sSup>
                        <m:sSupPr>
                          <m:ctrlPr>
                            <a:rPr lang="ar-AE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pPr>
                        <m:e>
                          <m:r>
                            <a:rPr lang="ar-AE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ar-AE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ar-AE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5</m:t>
                          </m:r>
                        </m:e>
                        <m:sup>
                          <m:f>
                            <m:fPr>
                              <m:ctrlPr>
                                <a:rPr lang="ar-AE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fPr>
                            <m:num>
                              <m:r>
                                <a:rPr lang="ar-AE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ar-AE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</m:t>
                              </m:r>
                              <m:r>
                                <a:rPr lang="es-ES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5</m:t>
                              </m:r>
                              <m:r>
                                <a:rPr lang="es-ES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.</m:t>
                              </m:r>
                              <m:r>
                                <a:rPr lang="es-ES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730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b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b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Considerando la definición de logaritmo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sz="1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ES" sz="180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 sz="1800" i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log</m:t>
                            </m:r>
                          </m:e>
                          <m:sub>
                            <m:r>
                              <a:rPr lang="es-E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s-E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dPr>
                          <m:e>
                            <m:r>
                              <a:rPr lang="es-E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</m:d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𝑦</m:t>
                        </m:r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↔</m:t>
                        </m:r>
                        <m:sSup>
                          <m:sSupPr>
                            <m:ctrlPr>
                              <a:rPr lang="es-E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pPr>
                          <m:e>
                            <m:r>
                              <a:rPr lang="es-E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  <a:sym typeface="Calibri"/>
                              </a:rPr>
                              <m:t>𝑏</m:t>
                            </m:r>
                          </m:e>
                          <m:sup>
                            <m:r>
                              <a:rPr lang="es-E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  <a:sym typeface="Calibri"/>
                              </a:rPr>
                              <m:t>𝑦</m:t>
                            </m:r>
                          </m:sup>
                        </m:sSup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=</m:t>
                        </m:r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𝑥</m:t>
                        </m:r>
                      </m:e>
                    </m:func>
                    <m:r>
                      <a:rPr lang="es-ES" sz="18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 posible escribir lo anterior como: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1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ES" sz="180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180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0</m:t>
                              </m:r>
                              <m: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,</m:t>
                              </m:r>
                              <m: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1</m:t>
                                  </m:r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7</m:t>
                                  </m:r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.</m:t>
                                  </m:r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000</m:t>
                                  </m:r>
                                </m:num>
                                <m:den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40</m:t>
                                  </m:r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.</m:t>
                                  </m:r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000</m:t>
                                  </m:r>
                                </m:den>
                              </m:f>
                            </m:e>
                          </m:d>
                          <m:r>
                            <a:rPr lang="es-ES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  <m:f>
                            <m:fPr>
                              <m:ctrlPr>
                                <a:rPr lang="es-ES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s-ES" sz="18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t</m:t>
                              </m:r>
                            </m:num>
                            <m:den>
                              <m: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5</m:t>
                              </m:r>
                              <m:r>
                                <a:rPr lang="es-ES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.</m:t>
                              </m:r>
                              <m: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73</m:t>
                              </m:r>
                              <m:r>
                                <a:rPr lang="es-ES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E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Multiplicando ambos lados de la igualdad por 5.730 se obtiene:</a:t>
                </a: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18" name="Google Shape;218;g22ae1d7c954_0_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99" y="1029775"/>
                <a:ext cx="8471700" cy="2873962"/>
              </a:xfrm>
              <a:prstGeom prst="rect">
                <a:avLst/>
              </a:prstGeom>
              <a:blipFill>
                <a:blip r:embed="rId3"/>
                <a:stretch>
                  <a:fillRect l="-936" t="-1486" b="-29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729A70C-9150-4B82-8D0D-07583654285C}"/>
                  </a:ext>
                </a:extLst>
              </p:cNvPr>
              <p:cNvSpPr txBox="1"/>
              <p:nvPr/>
            </p:nvSpPr>
            <p:spPr>
              <a:xfrm>
                <a:off x="2326249" y="4112368"/>
                <a:ext cx="4572000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1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ES" sz="180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s-ES" sz="18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5</m:t>
                              </m:r>
                              <m:r>
                                <a:rPr lang="es-ES" sz="18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.</m:t>
                              </m:r>
                              <m:r>
                                <a:rPr lang="es-ES" sz="18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730</m:t>
                              </m:r>
                              <m: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s-ES" sz="180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0</m:t>
                              </m:r>
                              <m: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,</m:t>
                              </m:r>
                              <m: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1</m:t>
                                  </m:r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7</m:t>
                                  </m:r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.</m:t>
                                  </m:r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000</m:t>
                                  </m:r>
                                </m:num>
                                <m:den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40</m:t>
                                  </m:r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.</m:t>
                                  </m:r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000</m:t>
                                  </m:r>
                                </m:den>
                              </m:f>
                            </m:e>
                          </m:d>
                          <m:r>
                            <a:rPr lang="es-ES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  <m:r>
                            <a:rPr lang="es-ES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s-CL" dirty="0"/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729A70C-9150-4B82-8D0D-075836542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249" y="4112368"/>
                <a:ext cx="4572000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ae1d7c954_0_77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Carbono 14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2ae1d7c954_0_77"/>
          <p:cNvSpPr txBox="1"/>
          <p:nvPr/>
        </p:nvSpPr>
        <p:spPr>
          <a:xfrm>
            <a:off x="423499" y="1242700"/>
            <a:ext cx="8350500" cy="23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Usando el siguiente recurso GeoGebra (</a:t>
            </a:r>
            <a:r>
              <a:rPr lang="e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link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para calcular el valor de la expresión se tiene que:</a:t>
            </a:r>
            <a:b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230" name="Google Shape;230;g22ae1d7c954_0_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0475" y="2650700"/>
            <a:ext cx="1486775" cy="18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2ae1d7c954_0_77"/>
          <p:cNvSpPr/>
          <p:nvPr/>
        </p:nvSpPr>
        <p:spPr>
          <a:xfrm>
            <a:off x="3309775" y="2524475"/>
            <a:ext cx="1813200" cy="484800"/>
          </a:xfrm>
          <a:prstGeom prst="rect">
            <a:avLst/>
          </a:prstGeom>
          <a:noFill/>
          <a:ln w="19050" cap="flat" cmpd="sng">
            <a:solidFill>
              <a:srgbClr val="C0E2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865BF06-7407-4FAA-B6BB-FCC534D1B1E6}"/>
                  </a:ext>
                </a:extLst>
              </p:cNvPr>
              <p:cNvSpPr txBox="1"/>
              <p:nvPr/>
            </p:nvSpPr>
            <p:spPr>
              <a:xfrm>
                <a:off x="1930375" y="885358"/>
                <a:ext cx="4572000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1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ES" sz="180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s-ES" sz="18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5</m:t>
                              </m:r>
                              <m:r>
                                <a:rPr lang="es-ES" sz="18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.</m:t>
                              </m:r>
                              <m:r>
                                <a:rPr lang="es-ES" sz="18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730</m:t>
                              </m:r>
                              <m: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s-ES" sz="180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0</m:t>
                              </m:r>
                              <m: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,</m:t>
                              </m:r>
                              <m: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s-ES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fPr>
                                <m:num>
                                  <m:r>
                                    <a:rPr lang="es-ES" sz="18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1</m:t>
                                  </m:r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7</m:t>
                                  </m:r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.</m:t>
                                  </m:r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000</m:t>
                                  </m:r>
                                </m:num>
                                <m:den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40</m:t>
                                  </m:r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.</m:t>
                                  </m:r>
                                  <m:r>
                                    <a:rPr lang="es-ES" sz="1800" i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000</m:t>
                                  </m:r>
                                </m:den>
                              </m:f>
                            </m:e>
                          </m:d>
                          <m:r>
                            <a:rPr lang="es-ES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  <m:r>
                            <a:rPr lang="es-ES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s-CL" sz="18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865BF06-7407-4FAA-B6BB-FCC534D1B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375" y="885358"/>
                <a:ext cx="4572000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Carbono 14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376400" y="1013250"/>
            <a:ext cx="4525500" cy="31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¿Conocías las momias Chinchorro?</a:t>
            </a: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lugar se ubicaba esta cultura? </a:t>
            </a: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puede estimar la antigüedad de una momia?</a:t>
            </a: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la datación de Carbono 14?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3"/>
          <p:cNvGrpSpPr/>
          <p:nvPr/>
        </p:nvGrpSpPr>
        <p:grpSpPr>
          <a:xfrm>
            <a:off x="5212516" y="1251382"/>
            <a:ext cx="3698328" cy="2796195"/>
            <a:chOff x="5394375" y="1251350"/>
            <a:chExt cx="3516524" cy="2742174"/>
          </a:xfrm>
        </p:grpSpPr>
        <p:pic>
          <p:nvPicPr>
            <p:cNvPr id="90" name="Google Shape;90;p3"/>
            <p:cNvPicPr preferRelativeResize="0"/>
            <p:nvPr/>
          </p:nvPicPr>
          <p:blipFill rotWithShape="1">
            <a:blip r:embed="rId3">
              <a:alphaModFix/>
            </a:blip>
            <a:srcRect l="3102" t="32117" r="47257" b="20885"/>
            <a:stretch/>
          </p:blipFill>
          <p:spPr>
            <a:xfrm>
              <a:off x="5394375" y="1251350"/>
              <a:ext cx="3516524" cy="1872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3"/>
            <p:cNvPicPr preferRelativeResize="0"/>
            <p:nvPr/>
          </p:nvPicPr>
          <p:blipFill rotWithShape="1">
            <a:blip r:embed="rId4">
              <a:alphaModFix/>
            </a:blip>
            <a:srcRect l="2913" t="23139" r="2809" b="35421"/>
            <a:stretch/>
          </p:blipFill>
          <p:spPr>
            <a:xfrm>
              <a:off x="5394375" y="3124075"/>
              <a:ext cx="3516524" cy="8694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ae1d7c954_0_5"/>
          <p:cNvSpPr txBox="1"/>
          <p:nvPr/>
        </p:nvSpPr>
        <p:spPr>
          <a:xfrm>
            <a:off x="520429" y="335385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7" name="Google Shape;237;g22ae1d7c954_0_5"/>
              <p:cNvSpPr txBox="1"/>
              <p:nvPr/>
            </p:nvSpPr>
            <p:spPr>
              <a:xfrm>
                <a:off x="520050" y="1039650"/>
                <a:ext cx="8377200" cy="33008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lvl="0"/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Mediante estimaciones y mediciones en muestras orgánicas, se ha determinado la cantidad inicial de átomos de C-14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lang="ar-AE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 la cantidad actual de átomos de C-14</a:t>
                </a:r>
                <a:r>
                  <a:rPr lang="ar-AE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lang="ar-AE" sz="18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r>
                  <a:rPr lang="ar-AE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para otros tres tipos de momias de la cultura Chinchorro: la momia Roja, la momia con vendaje y la momia con pátina de barro.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AutoNum type="arabicPeriod"/>
                </a:pP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Usando el recurso de GeoGebra, completa los valores faltantes en la siguiente tabla: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2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2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2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37" name="Google Shape;237;g22ae1d7c954_0_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50" y="1039650"/>
                <a:ext cx="8377200" cy="3300873"/>
              </a:xfrm>
              <a:prstGeom prst="rect">
                <a:avLst/>
              </a:prstGeom>
              <a:blipFill>
                <a:blip r:embed="rId3"/>
                <a:stretch>
                  <a:fillRect l="-873" t="-1479" r="-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8" name="Google Shape;238;g22ae1d7c954_0_5"/>
              <p:cNvGraphicFramePr/>
              <p:nvPr>
                <p:extLst>
                  <p:ext uri="{D42A27DB-BD31-4B8C-83A1-F6EECF244321}">
                    <p14:modId xmlns:p14="http://schemas.microsoft.com/office/powerpoint/2010/main" val="1669886052"/>
                  </p:ext>
                </p:extLst>
              </p:nvPr>
            </p:nvGraphicFramePr>
            <p:xfrm>
              <a:off x="1695745" y="2824400"/>
              <a:ext cx="6670588" cy="1874931"/>
            </p:xfrm>
            <a:graphic>
              <a:graphicData uri="http://schemas.openxmlformats.org/drawingml/2006/table">
                <a:tbl>
                  <a:tblPr>
                    <a:noFill/>
                    <a:tableStyleId>{92C6E58C-D937-4F13-B0D8-EC84025E32FA}</a:tableStyleId>
                  </a:tblPr>
                  <a:tblGrid>
                    <a:gridCol w="20685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516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5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148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3181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 dirty="0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Tipo de momia</a:t>
                          </a:r>
                          <a:endParaRPr dirty="0"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C0E2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40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4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C0E2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40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4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ar-AE" sz="1400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dirty="0"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C0E2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Antigüedad estimada (en años)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C0E2D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325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Roja 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30.000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22.000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425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Con vendaje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40.000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25.000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425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Con pátina de barro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35.000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24.000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8" name="Google Shape;238;g22ae1d7c954_0_5"/>
              <p:cNvGraphicFramePr/>
              <p:nvPr>
                <p:extLst>
                  <p:ext uri="{D42A27DB-BD31-4B8C-83A1-F6EECF244321}">
                    <p14:modId xmlns:p14="http://schemas.microsoft.com/office/powerpoint/2010/main" val="1669886052"/>
                  </p:ext>
                </p:extLst>
              </p:nvPr>
            </p:nvGraphicFramePr>
            <p:xfrm>
              <a:off x="1695745" y="2824400"/>
              <a:ext cx="6670588" cy="1874931"/>
            </p:xfrm>
            <a:graphic>
              <a:graphicData uri="http://schemas.openxmlformats.org/drawingml/2006/table">
                <a:tbl>
                  <a:tblPr>
                    <a:noFill/>
                    <a:tableStyleId>{92C6E58C-D937-4F13-B0D8-EC84025E32FA}</a:tableStyleId>
                  </a:tblPr>
                  <a:tblGrid>
                    <a:gridCol w="20685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516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5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148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3181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 dirty="0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Tipo de momia</a:t>
                          </a:r>
                          <a:endParaRPr dirty="0"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C0E2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66829" t="-3333" r="-269756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55195" t="-3333" r="-259091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Antigüedad estimada (en años)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C0E2D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325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Roja 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30.000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22.000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425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Con vendaje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40.000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25.000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425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Con pátina de barro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35.000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Calibri" panose="020F0502020204030204" pitchFamily="34" charset="0"/>
                              <a:ea typeface="Nunito"/>
                              <a:cs typeface="Calibri" panose="020F0502020204030204" pitchFamily="34" charset="0"/>
                              <a:sym typeface="Nunito"/>
                            </a:rPr>
                            <a:t>24.000</a:t>
                          </a:r>
                          <a:endParaRPr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2ae1d7c954_0_112"/>
          <p:cNvSpPr txBox="1"/>
          <p:nvPr/>
        </p:nvSpPr>
        <p:spPr>
          <a:xfrm>
            <a:off x="520429" y="335385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2ae1d7c954_0_112"/>
          <p:cNvSpPr txBox="1"/>
          <p:nvPr/>
        </p:nvSpPr>
        <p:spPr>
          <a:xfrm>
            <a:off x="520054" y="1039648"/>
            <a:ext cx="8103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9" name="Google Shape;249;g22ae1d7c954_0_112"/>
              <p:cNvGraphicFramePr/>
              <p:nvPr>
                <p:extLst>
                  <p:ext uri="{D42A27DB-BD31-4B8C-83A1-F6EECF244321}">
                    <p14:modId xmlns:p14="http://schemas.microsoft.com/office/powerpoint/2010/main" val="2684633152"/>
                  </p:ext>
                </p:extLst>
              </p:nvPr>
            </p:nvGraphicFramePr>
            <p:xfrm>
              <a:off x="1393700" y="1320175"/>
              <a:ext cx="6028550" cy="2629750"/>
            </p:xfrm>
            <a:graphic>
              <a:graphicData uri="http://schemas.openxmlformats.org/drawingml/2006/table">
                <a:tbl>
                  <a:tblPr>
                    <a:noFill/>
                    <a:tableStyleId>{92C6E58C-D937-4F13-B0D8-EC84025E32FA}</a:tableStyleId>
                  </a:tblPr>
                  <a:tblGrid>
                    <a:gridCol w="1963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81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880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88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82825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Tipo de momia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C0E2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80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8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s-ES" sz="1800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dirty="0"/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C0E2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80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800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ar-AE" sz="1800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dirty="0"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C0E2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Antigüedad estimada (en años)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C0E2D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3875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Roja 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30.000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22.000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2.564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6525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Con vendaje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40.000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25.000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3.885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6525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Con pátina de barro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35.000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24.000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 dirty="0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3.119</a:t>
                          </a:r>
                          <a:endParaRPr dirty="0"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49" name="Google Shape;249;g22ae1d7c954_0_112"/>
              <p:cNvGraphicFramePr/>
              <p:nvPr>
                <p:extLst>
                  <p:ext uri="{D42A27DB-BD31-4B8C-83A1-F6EECF244321}">
                    <p14:modId xmlns:p14="http://schemas.microsoft.com/office/powerpoint/2010/main" val="2684633152"/>
                  </p:ext>
                </p:extLst>
              </p:nvPr>
            </p:nvGraphicFramePr>
            <p:xfrm>
              <a:off x="1393700" y="1320175"/>
              <a:ext cx="6028550" cy="2629750"/>
            </p:xfrm>
            <a:graphic>
              <a:graphicData uri="http://schemas.openxmlformats.org/drawingml/2006/table">
                <a:tbl>
                  <a:tblPr>
                    <a:noFill/>
                    <a:tableStyleId>{92C6E58C-D937-4F13-B0D8-EC84025E32FA}</a:tableStyleId>
                  </a:tblPr>
                  <a:tblGrid>
                    <a:gridCol w="1963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81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880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88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82825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Tipo de momia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C0E2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64796" t="-893" r="-242347" b="-2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357931" t="-893" r="-227586" b="-2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Antigüedad estimada (en años)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C0E2D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3875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Roja 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30.000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22.000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2.564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6525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Con vendaje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40.000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25.000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3.885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6525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Con pátina de barro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35.000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24.000</a:t>
                          </a:r>
                          <a:endParaRPr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" dirty="0">
                              <a:latin typeface="Nunito"/>
                              <a:ea typeface="Nunito"/>
                              <a:cs typeface="Nunito"/>
                              <a:sym typeface="Nunito"/>
                            </a:rPr>
                            <a:t>3.119</a:t>
                          </a:r>
                          <a:endParaRPr dirty="0">
                            <a:latin typeface="Nunito"/>
                            <a:ea typeface="Nunito"/>
                            <a:cs typeface="Nunito"/>
                            <a:sym typeface="Nunito"/>
                          </a:endParaRPr>
                        </a:p>
                      </a:txBody>
                      <a:tcPr marL="63500" marR="63500" marT="63500" marB="63500">
                        <a:lnL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rgbClr val="7FB59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/>
          <p:nvPr/>
        </p:nvSpPr>
        <p:spPr>
          <a:xfrm>
            <a:off x="520429" y="335385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7" name="Google Shape;257;p37"/>
              <p:cNvSpPr txBox="1"/>
              <p:nvPr/>
            </p:nvSpPr>
            <p:spPr>
              <a:xfrm>
                <a:off x="520054" y="1210148"/>
                <a:ext cx="8103900" cy="4142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45720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34290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Char char="●"/>
                </a:pPr>
                <a:r>
                  <a:rPr lang="es" sz="18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Las funciones exponenciales permiten modelar fenómenos del mundo real que involucran crecimiento o decrecimiento, tales como crecimiento poblacional, desintegración radioactiva, concentración de medicamento, interés compuesto, entre otras muchas situaciones.</a:t>
                </a:r>
              </a:p>
              <a:p>
                <a:pPr marL="114300" marR="0" lvl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34290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Char char="●"/>
                </a:pPr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Las funciones exponenciales son aquellas que pueden ser representadas de la forma:</a:t>
                </a: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  <m:d>
                        <m:dPr>
                          <m:ctrlPr>
                            <a:rPr lang="es-E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</m:d>
                      <m:r>
                        <a:rPr lang="es-E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a:rPr lang="es-E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𝑎</m:t>
                      </m:r>
                      <m:r>
                        <a:rPr lang="es-E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⋅</m:t>
                      </m:r>
                      <m:sSup>
                        <m:sSupPr>
                          <m:ctrlPr>
                            <a:rPr lang="es-E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e>
                        <m:sup>
                          <m:r>
                            <a:rPr lang="es-E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donde 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𝑏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&gt;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</m:t>
                    </m:r>
                  </m:oMath>
                </a14:m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y </a:t>
                </a:r>
                <a14:m>
                  <m:oMath xmlns:m="http://schemas.openxmlformats.org/officeDocument/2006/math">
                    <m:r>
                      <a:rPr lang="es-ES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𝑏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Calibri"/>
                      </a:rPr>
                      <m:t>≠</m:t>
                    </m:r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Calibri"/>
                      </a:rPr>
                      <m:t>1</m:t>
                    </m:r>
                  </m:oMath>
                </a14:m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El número </a:t>
                </a:r>
                <a:r>
                  <a:rPr lang="es" sz="1800" i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se conoce como base.</a:t>
                </a: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57" name="Google Shape;257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54" y="1210148"/>
                <a:ext cx="8103900" cy="4142642"/>
              </a:xfrm>
              <a:prstGeom prst="rect">
                <a:avLst/>
              </a:prstGeom>
              <a:blipFill>
                <a:blip r:embed="rId3"/>
                <a:stretch>
                  <a:fillRect r="-9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2b0a9d5649_0_5"/>
          <p:cNvSpPr txBox="1"/>
          <p:nvPr/>
        </p:nvSpPr>
        <p:spPr>
          <a:xfrm>
            <a:off x="520429" y="335385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22b0a9d5649_0_5"/>
          <p:cNvSpPr txBox="1"/>
          <p:nvPr/>
        </p:nvSpPr>
        <p:spPr>
          <a:xfrm>
            <a:off x="258825" y="1184950"/>
            <a:ext cx="3955500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constante </a:t>
            </a:r>
            <a:r>
              <a:rPr lang="es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corresponde al valor donde el gráfico de la función intercepta al eje </a:t>
            </a:r>
            <a:r>
              <a:rPr lang="es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mientras que el valor de la base </a:t>
            </a:r>
            <a:r>
              <a:rPr lang="es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determina si la función es creciente o decreciente. </a:t>
            </a:r>
            <a:b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&lt; </a:t>
            </a:r>
            <a:r>
              <a:rPr lang="es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&lt;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 la función exponencial decrece a medida que </a:t>
            </a:r>
            <a:r>
              <a:rPr lang="es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incrementa. Por otro lado, si </a:t>
            </a:r>
            <a:r>
              <a:rPr lang="es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&gt; 1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función exponencial crece a medida que  </a:t>
            </a:r>
            <a:r>
              <a:rPr lang="es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incrementa.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g22b0a9d5649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3025" y="1244750"/>
            <a:ext cx="4707550" cy="319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2b0a9d5649_0_13"/>
          <p:cNvSpPr txBox="1"/>
          <p:nvPr/>
        </p:nvSpPr>
        <p:spPr>
          <a:xfrm>
            <a:off x="520429" y="335385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3" name="Google Shape;273;g22b0a9d5649_0_13"/>
              <p:cNvSpPr txBox="1"/>
              <p:nvPr/>
            </p:nvSpPr>
            <p:spPr>
              <a:xfrm>
                <a:off x="520054" y="1210148"/>
                <a:ext cx="8103900" cy="3160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45720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34290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Char char="●"/>
                </a:pP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 posible determinar la antigüedad de la momia, a partir de la expresión:</a:t>
                </a:r>
                <a:b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endParaRPr lang="es-C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𝐶</m:t>
                    </m:r>
                    <m:d>
                      <m:dPr>
                        <m:ctrlP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𝑡</m:t>
                        </m:r>
                      </m:e>
                    </m:d>
                    <m:r>
                      <a:rPr lang="ar-AE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sSub>
                      <m:sSubPr>
                        <m:ctrlP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ar-AE" sz="1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⋅</m:t>
                    </m:r>
                    <m:sSup>
                      <m:sSupPr>
                        <m:ctrlP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,</m:t>
                        </m:r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fPr>
                          <m:num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𝑡</m:t>
                            </m:r>
                          </m:num>
                          <m:den>
                            <m:r>
                              <a:rPr lang="ar-AE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 </m:t>
                            </m:r>
                            <m:r>
                              <a:rPr lang="ar-AE" sz="18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𝑃</m:t>
                            </m:r>
                          </m:den>
                        </m:f>
                      </m:sup>
                    </m:sSup>
                  </m:oMath>
                </a14:m>
                <a:r>
                  <a:rPr lang="ar-AE" sz="1600" dirty="0">
                    <a:ea typeface="Calibri"/>
                  </a:rPr>
                  <a:t> </a:t>
                </a:r>
                <a:endParaRPr lang="es-C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algn="just"/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cuando despejamos </a:t>
                </a:r>
                <a:r>
                  <a:rPr lang="es-CL" sz="1800" i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</a:t>
                </a: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y lo expresamos en función de la cantidad inicial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ar-AE" sz="18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 actual</a:t>
                </a:r>
                <a:r>
                  <a:rPr lang="ar-AE" sz="18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átomos de C-14.</a:t>
                </a:r>
              </a:p>
              <a:p>
                <a:pPr marL="45720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C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34290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Char char="●"/>
                </a:pP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Dado que la expresión </a:t>
                </a:r>
                <a:r>
                  <a:rPr lang="es-CL" sz="1800" i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CL" sz="18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</a:t>
                </a:r>
                <a:r>
                  <a:rPr lang="es-CL" sz="1800" i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</a:t>
                </a:r>
                <a:r>
                  <a:rPr lang="es-CL" sz="18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es un modelo exponencial, para despejar el valor de </a:t>
                </a:r>
                <a:r>
                  <a:rPr lang="es-CL" sz="1800" i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</a:t>
                </a: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es necesario usar la definición de logaritmo.</a:t>
                </a:r>
                <a:endParaRPr lang="es-CL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73" name="Google Shape;273;g22b0a9d5649_0_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54" y="1210148"/>
                <a:ext cx="8103900" cy="3160002"/>
              </a:xfrm>
              <a:prstGeom prst="rect">
                <a:avLst/>
              </a:prstGeom>
              <a:blipFill>
                <a:blip r:embed="rId3"/>
                <a:stretch>
                  <a:fillRect r="-9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8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”Carbono 14”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5b903cfd2_0_1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Carbono 14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55b903cfd2_0_1"/>
          <p:cNvSpPr txBox="1"/>
          <p:nvPr/>
        </p:nvSpPr>
        <p:spPr>
          <a:xfrm>
            <a:off x="493875" y="1153725"/>
            <a:ext cx="4606500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momias Chinchorro son las más antiguas que se han descubierto hasta hoy.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cultura Chinchorro y gran parte de sus asentamientos y vestigios están en el norte del país.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antigüedad de una momia o de cualquier ser vivo puede ser estimada a partir de la cantidad de átomos de Carbono 14.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g255b903cfd2_0_1"/>
          <p:cNvGrpSpPr/>
          <p:nvPr/>
        </p:nvGrpSpPr>
        <p:grpSpPr>
          <a:xfrm>
            <a:off x="5212516" y="1251382"/>
            <a:ext cx="3698328" cy="2796195"/>
            <a:chOff x="5394375" y="1251350"/>
            <a:chExt cx="3516524" cy="2742174"/>
          </a:xfrm>
        </p:grpSpPr>
        <p:pic>
          <p:nvPicPr>
            <p:cNvPr id="99" name="Google Shape;99;g255b903cfd2_0_1"/>
            <p:cNvPicPr preferRelativeResize="0"/>
            <p:nvPr/>
          </p:nvPicPr>
          <p:blipFill rotWithShape="1">
            <a:blip r:embed="rId3">
              <a:alphaModFix/>
            </a:blip>
            <a:srcRect l="3102" t="32117" r="47257" b="20885"/>
            <a:stretch/>
          </p:blipFill>
          <p:spPr>
            <a:xfrm>
              <a:off x="5394375" y="1251350"/>
              <a:ext cx="3516524" cy="1872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g255b903cfd2_0_1"/>
            <p:cNvPicPr preferRelativeResize="0"/>
            <p:nvPr/>
          </p:nvPicPr>
          <p:blipFill rotWithShape="1">
            <a:blip r:embed="rId4">
              <a:alphaModFix/>
            </a:blip>
            <a:srcRect l="2913" t="23139" r="2809" b="35421"/>
            <a:stretch/>
          </p:blipFill>
          <p:spPr>
            <a:xfrm>
              <a:off x="5394375" y="3124075"/>
              <a:ext cx="3516524" cy="8694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addfe0e43_0_4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Carbono 14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2addfe0e43_0_4"/>
          <p:cNvSpPr txBox="1"/>
          <p:nvPr/>
        </p:nvSpPr>
        <p:spPr>
          <a:xfrm>
            <a:off x="518549" y="1388075"/>
            <a:ext cx="7761900" cy="28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Carbono 14 se absorbe en los organismos durante su vida y, al morir, la cantidad de átomos de C-14 en una muestra orgánica empieza a disminuir.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Supondremos que la concentración de C-14 en el ambiente ha sido constante en los últimos 50.000 años y que los seres vivos mantienen la misma proporción de C-14 en sus tejidos.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addfe0e43_0_17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Carbono 14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2addfe0e43_0_17"/>
          <p:cNvSpPr txBox="1"/>
          <p:nvPr/>
        </p:nvSpPr>
        <p:spPr>
          <a:xfrm>
            <a:off x="518549" y="1388075"/>
            <a:ext cx="7663500" cy="22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C-14 tiene un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período de semidesintegración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5.730 años, lo que significa que después de este tiempo, en el organismo quedará la mitad de los átomos de C-14 que estaban presentes al momento de su muerte.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datación por C-14 es precisa para objetos que tienen menos de 50.000 años. Después de ese período, la cantidad residual de C-14 en los organismos es tan pequeña que se vuelve difícil de medir con precisión.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addfe0e43_0_11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Carbono 14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Google Shape;118;g22addfe0e43_0_11"/>
              <p:cNvSpPr txBox="1"/>
              <p:nvPr/>
            </p:nvSpPr>
            <p:spPr>
              <a:xfrm>
                <a:off x="423499" y="1242700"/>
                <a:ext cx="8177700" cy="1431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lvl="0"/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 relación entre la cantidad de átomos de C-14 (C(t)) y los años de antigüedad (t) de un organismo se puede modelar mediante la expresión: </a:t>
                </a:r>
                <a:b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s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</a:t>
                </a:r>
                <a14:m>
                  <m:oMath xmlns:m="http://schemas.openxmlformats.org/officeDocument/2006/math">
                    <m:r>
                      <a:rPr lang="es-ES" sz="18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                  </m:t>
                    </m:r>
                  </m:oMath>
                </a14:m>
                <a:br>
                  <a:rPr lang="es-ES" sz="1800" b="0" i="0" dirty="0">
                    <a:solidFill>
                      <a:schemeClr val="dk1"/>
                    </a:solidFill>
                    <a:latin typeface="Cambria Math" panose="02040503050406030204" pitchFamily="18" charset="0"/>
                    <a:ea typeface="Calibri"/>
                    <a:cs typeface="Calibri"/>
                    <a:sym typeface="Calibri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𝐶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𝑡</m:t>
                          </m:r>
                        </m:e>
                      </m:d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𝐶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⋅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0,5</m:t>
                          </m:r>
                        </m:e>
                        <m:sup>
                          <m:f>
                            <m:fPr>
                              <m:ctrlPr>
                                <a:rPr lang="es-ES" sz="2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fPr>
                            <m:num>
                              <m:r>
                                <a:rPr lang="es-ES" sz="2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ES" sz="2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</m:t>
                              </m:r>
                              <m:r>
                                <a:rPr lang="es-ES" sz="2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𝑃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sz="1800" b="0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</mc:Choice>
        <mc:Fallback xmlns="">
          <p:sp>
            <p:nvSpPr>
              <p:cNvPr id="118" name="Google Shape;118;g22addfe0e43_0_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99" y="1242700"/>
                <a:ext cx="8177700" cy="1431644"/>
              </a:xfrm>
              <a:prstGeom prst="rect">
                <a:avLst/>
              </a:prstGeom>
              <a:blipFill>
                <a:blip r:embed="rId3"/>
                <a:stretch>
                  <a:fillRect l="-894" t="-3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Google Shape;120;g22addfe0e43_0_11"/>
          <p:cNvSpPr txBox="1"/>
          <p:nvPr/>
        </p:nvSpPr>
        <p:spPr>
          <a:xfrm>
            <a:off x="423499" y="3109600"/>
            <a:ext cx="81777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constante C</a:t>
            </a:r>
            <a:r>
              <a:rPr lang="es" sz="18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corresponde a la cantidad de átomos de C-14 que tiene un organismo al momento de su muerte.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constante P corresponde al período de semidesintegración del C-14, que se estima en 5.730 años.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addfe0e43_0_27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Carbono 14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22addfe0e43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00" y="887825"/>
            <a:ext cx="7636849" cy="407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520429" y="4057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Carbono 14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Google Shape;132;p5"/>
              <p:cNvSpPr txBox="1"/>
              <p:nvPr/>
            </p:nvSpPr>
            <p:spPr>
              <a:xfrm>
                <a:off x="520050" y="1275248"/>
                <a:ext cx="8103900" cy="3626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Char char="●"/>
                </a:pPr>
                <a:endParaRPr lang="es-C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Char char="●"/>
                </a:pP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¿Qué interpretación tiene el valor de C(0)?</a:t>
                </a:r>
                <a:b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endParaRPr lang="es-C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lvl="0" indent="-3429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Char char="●"/>
                </a:pP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¿Cuál de las siguientes expresiones corresponde a C(P)? </a:t>
                </a:r>
              </a:p>
              <a:p>
                <a:pPr marL="91440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b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</m:oMath>
                </a14:m>
                <a:br>
                  <a:rPr lang="ar-AE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endParaRPr lang="ar-AE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914400" lvl="0">
                  <a:buClr>
                    <a:schemeClr val="dk1"/>
                  </a:buClr>
                  <a:buSzPts val="1100"/>
                </a:pP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b)</a:t>
                </a:r>
                <a:r>
                  <a:rPr lang="es-CL" sz="18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1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ar-AE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𝐶</m:t>
                            </m:r>
                          </m:e>
                          <m:sub>
                            <m:r>
                              <a:rPr lang="es-ES" sz="1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den>
                    </m:f>
                  </m:oMath>
                </a14:m>
                <a:br>
                  <a:rPr lang="ar-AE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ar-AE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br>
                  <a:rPr lang="ar-AE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c) </a:t>
                </a:r>
                <a14:m>
                  <m:oMath xmlns:m="http://schemas.openxmlformats.org/officeDocument/2006/math">
                    <m:r>
                      <a:rPr lang="es-ES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5</m:t>
                    </m:r>
                    <m:r>
                      <a:rPr lang="es-ES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  <m:r>
                      <a:rPr lang="es-ES" sz="1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730</m:t>
                    </m:r>
                  </m:oMath>
                </a14:m>
                <a:b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endParaRPr lang="es-C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91440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CL"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1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.</m:t>
                        </m:r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730</m:t>
                        </m:r>
                      </m:num>
                      <m:den>
                        <m:r>
                          <a:rPr lang="ar-AE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r>
                          <a:rPr lang="es-ES" sz="1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den>
                    </m:f>
                  </m:oMath>
                </a14:m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32" name="Google Shape;132;p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50" y="1275248"/>
                <a:ext cx="8103900" cy="3626219"/>
              </a:xfrm>
              <a:prstGeom prst="rect">
                <a:avLst/>
              </a:prstGeom>
              <a:blipFill>
                <a:blip r:embed="rId3"/>
                <a:stretch>
                  <a:fillRect b="-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4122AA6-2C82-46E1-82FA-052D1201FC81}"/>
                  </a:ext>
                </a:extLst>
              </p:cNvPr>
              <p:cNvSpPr txBox="1"/>
              <p:nvPr/>
            </p:nvSpPr>
            <p:spPr>
              <a:xfrm>
                <a:off x="2479899" y="782264"/>
                <a:ext cx="3570522" cy="535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𝐶</m:t>
                      </m:r>
                      <m:d>
                        <m:dPr>
                          <m:ctrlPr>
                            <a:rPr lang="es-E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𝑡</m:t>
                          </m:r>
                        </m:e>
                      </m:d>
                      <m:r>
                        <a:rPr lang="es-E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lang="es-E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𝐶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s-ES" sz="20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⋅</m:t>
                      </m:r>
                      <m:sSup>
                        <m:sSupPr>
                          <m:ctrlPr>
                            <a:rPr lang="es-E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20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5</m:t>
                          </m:r>
                        </m:e>
                        <m:sup>
                          <m:f>
                            <m:fPr>
                              <m:ctrlPr>
                                <a:rPr lang="es-ES" sz="20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fPr>
                            <m:num>
                              <m:r>
                                <a:rPr lang="es-ES" sz="20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ES" sz="20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</m:t>
                              </m:r>
                              <m:r>
                                <a:rPr lang="es-ES" sz="20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𝑃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CL" sz="18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4122AA6-2C82-46E1-82FA-052D1201F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899" y="782264"/>
                <a:ext cx="3570522" cy="535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2b0723377e_1_2"/>
          <p:cNvSpPr txBox="1"/>
          <p:nvPr/>
        </p:nvSpPr>
        <p:spPr>
          <a:xfrm>
            <a:off x="520429" y="4057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Carbono 14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2b0723377e_1_2"/>
          <p:cNvSpPr txBox="1"/>
          <p:nvPr/>
        </p:nvSpPr>
        <p:spPr>
          <a:xfrm>
            <a:off x="520054" y="1157898"/>
            <a:ext cx="8103900" cy="311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interpretación tiene el valor de C(0)?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/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Cantidad inicial de átomos de C-14 de una muestra de un organismo al momento de su muerte.</a:t>
            </a:r>
            <a:b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ar-AE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ar-A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 de las siguientes expresiones corresponde a C(P)?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427C752-4082-4EB1-8EB7-E83FB5E700D4}"/>
                  </a:ext>
                </a:extLst>
              </p:cNvPr>
              <p:cNvSpPr txBox="1"/>
              <p:nvPr/>
            </p:nvSpPr>
            <p:spPr>
              <a:xfrm>
                <a:off x="228851" y="1700550"/>
                <a:ext cx="231489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𝐶</m:t>
                      </m:r>
                      <m:d>
                        <m:dPr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𝐶</m:t>
                          </m:r>
                        </m:e>
                        <m:sub>
                          <m:r>
                            <a:rPr lang="es-ES" sz="16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427C752-4082-4EB1-8EB7-E83FB5E70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1" y="1700550"/>
                <a:ext cx="231489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8E81F24-8E44-4DCF-8A09-EA5E0882A4E8}"/>
                  </a:ext>
                </a:extLst>
              </p:cNvPr>
              <p:cNvSpPr txBox="1"/>
              <p:nvPr/>
            </p:nvSpPr>
            <p:spPr>
              <a:xfrm>
                <a:off x="1292467" y="3607570"/>
                <a:ext cx="395655" cy="495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14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ar-AE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ar-AE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 </m:t>
                          </m:r>
                          <m:r>
                            <a:rPr lang="es-ES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8E81F24-8E44-4DCF-8A09-EA5E0882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467" y="3607570"/>
                <a:ext cx="395655" cy="495713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D4142E1-C597-4AA8-8E59-B6ED9A999A66}"/>
                  </a:ext>
                </a:extLst>
              </p:cNvPr>
              <p:cNvSpPr txBox="1"/>
              <p:nvPr/>
            </p:nvSpPr>
            <p:spPr>
              <a:xfrm>
                <a:off x="6136787" y="3475835"/>
                <a:ext cx="2778370" cy="125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𝐶</m:t>
                      </m:r>
                      <m:d>
                        <m:dPr>
                          <m:ctrlPr>
                            <a:rPr lang="ar-AE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ar-AE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𝑃</m:t>
                          </m:r>
                        </m:e>
                      </m:d>
                      <m:r>
                        <a:rPr lang="ar-AE" sz="14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𝐶</m:t>
                          </m:r>
                        </m:e>
                        <m:sub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lang="es-ES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⋅</m:t>
                      </m:r>
                      <m:sSup>
                        <m:sSupPr>
                          <m:ctrlP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pPr>
                        <m:e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,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5</m:t>
                          </m:r>
                        </m:e>
                        <m:sup>
                          <m:f>
                            <m:fPr>
                              <m:ctrlPr>
                                <a:rPr lang="es-ES" sz="1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fPr>
                            <m:num>
                              <m:r>
                                <a:rPr lang="es-ES" sz="1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ES" sz="1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 </m:t>
                              </m:r>
                              <m:r>
                                <a:rPr lang="es-ES" sz="1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𝑃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br>
                  <a:rPr lang="es-ES" sz="1400" b="0" i="1" dirty="0">
                    <a:solidFill>
                      <a:schemeClr val="dk1"/>
                    </a:solidFill>
                    <a:latin typeface="Cambria Math" panose="02040503050406030204" pitchFamily="18" charset="0"/>
                    <a:ea typeface="Calibri"/>
                    <a:cs typeface="Calibri"/>
                    <a:sym typeface="Calibri"/>
                  </a:rPr>
                </a:br>
                <a:r>
                  <a:rPr lang="es-ES" sz="1400" b="0" i="1" dirty="0">
                    <a:solidFill>
                      <a:schemeClr val="dk1"/>
                    </a:solidFill>
                    <a:latin typeface="Cambria Math" panose="02040503050406030204" pitchFamily="18" charset="0"/>
                    <a:ea typeface="Calibri"/>
                    <a:cs typeface="Calibri"/>
                    <a:sym typeface="Calibri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 </m:t>
                    </m:r>
                    <m:sSub>
                      <m:sSubPr>
                        <m:ctrlPr>
                          <a:rPr lang="ar-AE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ar-AE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ar-AE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ar-AE" sz="1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⋅</m:t>
                    </m:r>
                    <m:sSup>
                      <m:sSupPr>
                        <m:ctrlPr>
                          <a:rPr lang="ar-AE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ar-AE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  <m:r>
                          <a:rPr lang="ar-AE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,</m:t>
                        </m:r>
                        <m:r>
                          <a:rPr lang="ar-AE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e>
                      <m:sup>
                        <m:r>
                          <a:rPr lang="es-ES" sz="1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sup>
                    </m:sSup>
                  </m:oMath>
                </a14:m>
                <a:br>
                  <a:rPr lang="es-ES" sz="1400" i="1" dirty="0">
                    <a:solidFill>
                      <a:schemeClr val="dk1"/>
                    </a:solidFill>
                    <a:latin typeface="Cambria Math" panose="02040503050406030204" pitchFamily="18" charset="0"/>
                    <a:ea typeface="Calibri"/>
                    <a:cs typeface="Calibri"/>
                    <a:sym typeface="Calibri"/>
                  </a:rPr>
                </a:br>
                <a:r>
                  <a:rPr lang="es-ES" sz="1400" i="1" dirty="0">
                    <a:solidFill>
                      <a:schemeClr val="dk1"/>
                    </a:solidFill>
                    <a:latin typeface="Cambria Math" panose="02040503050406030204" pitchFamily="18" charset="0"/>
                    <a:ea typeface="Calibri"/>
                    <a:cs typeface="Calibri"/>
                    <a:sym typeface="Calibri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s-ES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 </m:t>
                    </m:r>
                    <m:sSub>
                      <m:sSubPr>
                        <m:ctrlPr>
                          <a:rPr lang="ar-AE" sz="1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lang="ar-AE" sz="1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ar-AE" sz="14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⋅</m:t>
                    </m:r>
                    <m:sSup>
                      <m:sSupPr>
                        <m:ctrlPr>
                          <a:rPr lang="ar-AE" sz="14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ar-AE" sz="1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  <m:r>
                          <a:rPr lang="ar-AE" sz="1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,</m:t>
                        </m:r>
                        <m:r>
                          <a:rPr lang="ar-AE" sz="1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5</m:t>
                        </m:r>
                      </m:e>
                      <m:sup/>
                    </m:sSup>
                  </m:oMath>
                </a14:m>
                <a:br>
                  <a:rPr lang="es-ES" sz="1400" i="1" dirty="0">
                    <a:solidFill>
                      <a:schemeClr val="dk1"/>
                    </a:solidFill>
                    <a:latin typeface="Cambria Math" panose="02040503050406030204" pitchFamily="18" charset="0"/>
                    <a:ea typeface="Calibri"/>
                    <a:cs typeface="Calibri"/>
                    <a:sym typeface="Calibri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f>
                        <m:fPr>
                          <m:ctrlPr>
                            <a:rPr lang="ar-AE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ar-AE" sz="1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S" sz="1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ar-AE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 </m:t>
                          </m:r>
                          <m:r>
                            <a:rPr lang="es-ES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D4142E1-C597-4AA8-8E59-B6ED9A999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87" y="3475835"/>
                <a:ext cx="2778370" cy="12548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3041</Words>
  <Application>Microsoft Office PowerPoint</Application>
  <PresentationFormat>Presentación en pantalla (16:9)</PresentationFormat>
  <Paragraphs>229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Nunito</vt:lpstr>
      <vt:lpstr>Cambria Math</vt:lpstr>
      <vt:lpstr>Calibri</vt:lpstr>
      <vt:lpstr>Arial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Danny Garay Hormazábal</cp:lastModifiedBy>
  <cp:revision>8</cp:revision>
  <dcterms:modified xsi:type="dcterms:W3CDTF">2023-08-01T14:14:22Z</dcterms:modified>
</cp:coreProperties>
</file>