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CRCQ2w940OT+2W1oaKL7ASxBq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0a512f66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40a512f663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240a512f663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d6b99dac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1d6b99dac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21d6b99dac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0a512f6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240a512f663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240a512f663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0a512f66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40a512f663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40a512f663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d6b99da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1d6b99dac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21d6b99dacf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d6b99dac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1d6b99dacf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21d6b99dacf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9b8d224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f9b8d224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1f9b8d224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9b8d224b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1f9b8d224b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directamente la infografía en formato pdf</a:t>
            </a:r>
            <a:endParaRPr/>
          </a:p>
        </p:txBody>
      </p:sp>
      <p:sp>
        <p:nvSpPr>
          <p:cNvPr id="170" name="Google Shape;170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2db7245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22db7245b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222db7245b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0a512f66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40a512f66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0a512f663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0a512f6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40a512f66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40a512f66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0a512f66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40a512f66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40a512f66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0a512f6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40a512f663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240a512f663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92513f8b_0_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92513f8b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92513f8b_0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92513f8b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92513f8b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92513f8b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92513f8b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92513f8b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92513f8b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92513f8b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92513f8b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92513f8b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92513f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92513f8b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92513f8b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92513f8b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92513f8b_0_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92513f8b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92513f8b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92513f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92513f8b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92513f8b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92513f8b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92513f8b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92513f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92513f8b_0_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92513f8b_0_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92513f8b_0_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92513f8b_0_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92513f8b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92513f8b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92513f8b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92513f8b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92513f8b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92513f8b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92513f8b_0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92513f8b_0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92513f8b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92513f8b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92513f8b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92513f8b_0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92513f8b_0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92513f8b_0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gripe y el crecimiento logístico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0a512f663_0_3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40a512f663_0_34"/>
          <p:cNvSpPr/>
          <p:nvPr/>
        </p:nvSpPr>
        <p:spPr>
          <a:xfrm>
            <a:off x="878050" y="1546275"/>
            <a:ext cx="9696300" cy="384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4. En tu clase se proyectará un recurso interactivo que permite explorar gráficamente divisiones de funciones. Para cada nueva gráfica, responde las siguientes preguntas: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a. ¿Se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asemeja el gráfico a la curva de contagios acumulados?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b. ¿En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qué aspectos del gráfico te fijaste?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d6b99dacf_0_38"/>
          <p:cNvSpPr/>
          <p:nvPr/>
        </p:nvSpPr>
        <p:spPr>
          <a:xfrm>
            <a:off x="624750" y="1699400"/>
            <a:ext cx="10942500" cy="405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b="1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¿Qué podemos concluir hasta el momento?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Hemos evaluado distintos modelos para describir la propagación de la gripe.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De todas las funciones que hemos probado solo una tiene la forma de los datos de contagios.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En la práctica, resulta complejo encontrar un modelo matemático que describa completamente la gráfica de contagiados.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240a512f663_0_43"/>
          <p:cNvPicPr preferRelativeResize="0"/>
          <p:nvPr/>
        </p:nvPicPr>
        <p:blipFill rotWithShape="1">
          <a:blip r:embed="rId3">
            <a:alphaModFix/>
          </a:blip>
          <a:srcRect r="6445" b="3232"/>
          <a:stretch/>
        </p:blipFill>
        <p:spPr>
          <a:xfrm>
            <a:off x="6227875" y="1412625"/>
            <a:ext cx="5793374" cy="5211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40a512f663_0_4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2: Modelo de crecimiento logístico</a:t>
            </a:r>
            <a:endParaRPr sz="36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7" name="Google Shape;237;g240a512f663_0_43"/>
              <p:cNvSpPr/>
              <p:nvPr/>
            </p:nvSpPr>
            <p:spPr>
              <a:xfrm>
                <a:off x="641575" y="1576050"/>
                <a:ext cx="5586300" cy="48186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lvl="0" algn="just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s-E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</m:d>
                      <m:r>
                        <a:rPr lang="es-ES" sz="2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s-ES" sz="2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  <m:r>
                            <a:rPr lang="es-ES" sz="28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∙</m:t>
                          </m:r>
                          <m:sSup>
                            <m:sSupPr>
                              <m:ctrlPr>
                                <a:rPr lang="es-ES" sz="2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lang="es-ES" sz="2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8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𝑏𝑥</m:t>
                              </m:r>
                            </m:sup>
                          </m:sSup>
                        </m:num>
                        <m:den>
                          <m:r>
                            <a:rPr lang="es-E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𝑎</m:t>
                          </m:r>
                          <m:r>
                            <a:rPr lang="es-ES" sz="2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𝑏𝑥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lang="es-E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ES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En donde:</a:t>
                </a:r>
              </a:p>
              <a:p>
                <a:pPr marL="457200" marR="0" lvl="0" indent="-38735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Calibri"/>
                  <a:buChar char="●"/>
                </a:pPr>
                <a:r>
                  <a:rPr lang="es-ES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c &gt; 0 corresponde al “valor límite superior”.</a:t>
                </a:r>
              </a:p>
              <a:p>
                <a:pPr marL="457200" lvl="0" indent="-387350" algn="just">
                  <a:buClr>
                    <a:schemeClr val="dk1"/>
                  </a:buClr>
                  <a:buSzPts val="2500"/>
                  <a:buFont typeface="Calibri"/>
                  <a:buChar char="●"/>
                </a:pPr>
                <a:r>
                  <a:rPr lang="es-ES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si x = 0 se tiene el “valor inicial”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6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</m:ctrlPr>
                      </m:fPr>
                      <m:num>
                        <m:r>
                          <a:rPr lang="es-ES" sz="26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𝑐</m:t>
                        </m:r>
                      </m:num>
                      <m:den>
                        <m:r>
                          <a:rPr lang="es-ES" sz="26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1+</m:t>
                        </m:r>
                        <m:r>
                          <a:rPr lang="es-ES" sz="26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𝑎</m:t>
                        </m:r>
                      </m:den>
                    </m:f>
                  </m:oMath>
                </a14:m>
                <a:r>
                  <a:rPr lang="es-ES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.</a:t>
                </a:r>
                <a:endParaRPr lang="es-ES" sz="26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Calibri"/>
                </a:endParaRPr>
              </a:p>
              <a:p>
                <a:pPr marL="457200" marR="0" lvl="0" indent="-38735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Calibri"/>
                  <a:buChar char="●"/>
                </a:pPr>
                <a:r>
                  <a:rPr lang="es-ES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b &gt; 0 se denomina “constante de crecimiento logístico”.</a:t>
                </a:r>
                <a:endParaRPr sz="26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Calibri"/>
                </a:endParaRPr>
              </a:p>
            </p:txBody>
          </p:sp>
        </mc:Choice>
        <mc:Fallback>
          <p:sp>
            <p:nvSpPr>
              <p:cNvPr id="237" name="Google Shape;237;g240a512f663_0_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5" y="1576050"/>
                <a:ext cx="5586300" cy="4818600"/>
              </a:xfrm>
              <a:prstGeom prst="rect">
                <a:avLst/>
              </a:prstGeom>
              <a:blipFill>
                <a:blip r:embed="rId4"/>
                <a:stretch>
                  <a:fillRect l="-2399" r="-2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0a512f663_0_28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2: Modelo de crecimiento logístico</a:t>
            </a:r>
            <a:endParaRPr sz="36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40a512f663_0_28"/>
          <p:cNvSpPr/>
          <p:nvPr/>
        </p:nvSpPr>
        <p:spPr>
          <a:xfrm>
            <a:off x="624750" y="1849150"/>
            <a:ext cx="10689300" cy="356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Una epidemia de gripe se propaga en una población de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c = 50.000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habitantes. Se sabe que se puede modelar mediante una función logística, cuya constante de crecimiento es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b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=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Calibri"/>
              </a:rPr>
              <a:t>0,35.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d6b99dacf_0_21"/>
          <p:cNvSpPr txBox="1"/>
          <p:nvPr/>
        </p:nvSpPr>
        <p:spPr>
          <a:xfrm>
            <a:off x="624750" y="6689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1" name="Google Shape;251;g21d6b99dacf_0_21"/>
              <p:cNvSpPr/>
              <p:nvPr/>
            </p:nvSpPr>
            <p:spPr>
              <a:xfrm>
                <a:off x="1344300" y="1901750"/>
                <a:ext cx="9503400" cy="17010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419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Nunito"/>
                  </a:rPr>
                  <a:t>5. Considerando que c = 50.000 y </a:t>
                </a:r>
                <a:r>
                  <a:rPr lang="es-419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Nunito"/>
                  </a:rPr>
                  <a:t>que en el tiempo </a:t>
                </a:r>
                <a:r>
                  <a:rPr lang="es-419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Nunito"/>
                  </a:rPr>
                  <a:t>x = 0 </a:t>
                </a:r>
                <a:r>
                  <a:rPr lang="es-419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Nunito"/>
                  </a:rPr>
                  <a:t>días, hay 1 persona con gripe, calcula el valor de </a:t>
                </a:r>
                <a14:m>
                  <m:oMath xmlns:m="http://schemas.openxmlformats.org/officeDocument/2006/math">
                    <m:r>
                      <a:rPr lang="es-ES" sz="26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𝑎</m:t>
                    </m:r>
                  </m:oMath>
                </a14:m>
                <a:r>
                  <a:rPr lang="es-419" sz="26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Nunito"/>
                  </a:rPr>
                  <a:t>. </a:t>
                </a:r>
                <a:endParaRPr sz="26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Nunito"/>
                </a:endParaRPr>
              </a:p>
            </p:txBody>
          </p:sp>
        </mc:Choice>
        <mc:Fallback>
          <p:sp>
            <p:nvSpPr>
              <p:cNvPr id="251" name="Google Shape;251;g21d6b99dacf_0_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00" y="1901750"/>
                <a:ext cx="9503400" cy="1701000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1d6b99dac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650" y="975375"/>
            <a:ext cx="7123625" cy="51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f9b8d224b3_0_2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4" name="Google Shape;264;g1f9b8d224b3_0_25"/>
              <p:cNvSpPr txBox="1"/>
              <p:nvPr/>
            </p:nvSpPr>
            <p:spPr>
              <a:xfrm>
                <a:off x="350250" y="1843375"/>
                <a:ext cx="11491500" cy="384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914400" marR="0" lvl="0" indent="-37465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300"/>
                  <a:buFont typeface="Nunito Medium"/>
                  <a:buChar char="●"/>
                </a:pPr>
                <a:r>
                  <a:rPr lang="es-ES" sz="2000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El </a:t>
                </a:r>
                <a:r>
                  <a:rPr lang="es-ES" sz="2000" b="1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crecimiento logístico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se utiliza para modelar fenómenos que inicialmente crecen o decrecen de manera exponencial, pero que tienen límites. Por ejemplo, el crecimiento de una población o la propagación de una enfermedad. </a:t>
                </a:r>
              </a:p>
              <a:p>
                <a:pPr marL="457200" marR="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20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Calibri"/>
                </a:endParaRPr>
              </a:p>
              <a:p>
                <a:pPr marL="914400" lvl="0" indent="-374650" algn="just">
                  <a:lnSpc>
                    <a:spcPct val="115000"/>
                  </a:lnSpc>
                  <a:buClr>
                    <a:schemeClr val="dk1"/>
                  </a:buClr>
                  <a:buSzPts val="2300"/>
                  <a:buFont typeface="Nunito Medium"/>
                  <a:buChar char="●"/>
                </a:pP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La </a:t>
                </a:r>
                <a:r>
                  <a:rPr lang="es-ES" sz="2000" b="1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función logística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se describe por la ecuación: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Calibri"/>
                      </a:rPr>
                      <m:t>𝑓</m:t>
                    </m:r>
                    <m:d>
                      <m:dPr>
                        <m:ctrlP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</m:ctrlPr>
                      </m:dPr>
                      <m:e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𝑥</m:t>
                        </m:r>
                      </m:e>
                    </m:d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</m:ctrlPr>
                      </m:fPr>
                      <m:num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𝑐</m:t>
                        </m:r>
                      </m:num>
                      <m:den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1+</m:t>
                        </m:r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𝑎</m:t>
                        </m:r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∙</m:t>
                        </m:r>
                        <m:sSup>
                          <m:sSupPr>
                            <m:ctrlPr>
                              <a:rPr lang="es-ES" sz="2000">
                                <a:solidFill>
                                  <a:schemeClr val="dk1"/>
                                </a:solidFill>
                                <a:latin typeface="Calibri" panose="020F0502020204030204" pitchFamily="34" charset="0"/>
                                <a:ea typeface="Nunito"/>
                                <a:cs typeface="Calibri" panose="020F0502020204030204" pitchFamily="34" charset="0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lang="es-ES" sz="2000">
                                <a:solidFill>
                                  <a:schemeClr val="dk1"/>
                                </a:solidFill>
                                <a:latin typeface="Calibri" panose="020F0502020204030204" pitchFamily="34" charset="0"/>
                                <a:ea typeface="Nunito"/>
                                <a:cs typeface="Calibri" panose="020F0502020204030204" pitchFamily="34" charset="0"/>
                                <a:sym typeface="Calibri"/>
                              </a:rPr>
                              <m:t>𝑒</m:t>
                            </m:r>
                          </m:e>
                          <m:sup>
                            <m:r>
                              <a:rPr lang="es-ES" sz="2000">
                                <a:solidFill>
                                  <a:schemeClr val="dk1"/>
                                </a:solidFill>
                                <a:latin typeface="Calibri" panose="020F0502020204030204" pitchFamily="34" charset="0"/>
                                <a:ea typeface="Nunito"/>
                                <a:cs typeface="Calibri" panose="020F0502020204030204" pitchFamily="34" charset="0"/>
                                <a:sym typeface="Calibri"/>
                              </a:rPr>
                              <m:t>−</m:t>
                            </m:r>
                            <m:r>
                              <a:rPr lang="es-ES" sz="2000">
                                <a:solidFill>
                                  <a:schemeClr val="dk1"/>
                                </a:solidFill>
                                <a:latin typeface="Calibri" panose="020F0502020204030204" pitchFamily="34" charset="0"/>
                                <a:ea typeface="Nunito"/>
                                <a:cs typeface="Calibri" panose="020F0502020204030204" pitchFamily="34" charset="0"/>
                                <a:sym typeface="Calibri"/>
                              </a:rPr>
                              <m:t>𝑏𝑥</m:t>
                            </m:r>
                          </m:sup>
                        </m:sSup>
                      </m:den>
                    </m:f>
                    <m:r>
                      <a:rPr lang="es-ES" sz="20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Nunito"/>
                        <a:cs typeface="Calibri" panose="020F0502020204030204" pitchFamily="34" charset="0"/>
                        <a:sym typeface="Calibri"/>
                      </a:rPr>
                      <m:t> </m:t>
                    </m:r>
                  </m:oMath>
                </a14:m>
                <a:r>
                  <a:rPr lang="es-ES" sz="2000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donde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𝑏</m:t>
                    </m:r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𝑎</m:t>
                    </m:r>
                  </m:oMath>
                </a14:m>
                <a:r>
                  <a:rPr lang="es-ES" sz="2000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y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𝑐</m:t>
                    </m:r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son números </a:t>
                </a:r>
                <a:r>
                  <a:rPr lang="es-ES" sz="2000" dirty="0" smtClean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reales positivos.</a:t>
                </a:r>
                <a:endParaRPr lang="es-ES" sz="20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Calibri"/>
                </a:endParaRPr>
              </a:p>
              <a:p>
                <a:pPr marL="1371600" lvl="0" indent="-374650" algn="just">
                  <a:lnSpc>
                    <a:spcPct val="115000"/>
                  </a:lnSpc>
                  <a:buSzPts val="2300"/>
                  <a:buFont typeface="Calibri"/>
                  <a:buChar char="-"/>
                </a:pP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Si bien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𝑥</m:t>
                    </m:r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Nunito"/>
                      </a:rPr>
                      <m:t> </m:t>
                    </m:r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 puede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ser cualquier número real, para el caso de los contagios solo basta estudiarlo en un intervalo.</a:t>
                </a:r>
              </a:p>
              <a:p>
                <a:pPr marL="1371600" lvl="0" indent="-374650" algn="just">
                  <a:lnSpc>
                    <a:spcPct val="115000"/>
                  </a:lnSpc>
                  <a:buSzPts val="2300"/>
                  <a:buFont typeface="Calibri"/>
                  <a:buChar char="-"/>
                </a:pP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Si bien, la función </a:t>
                </a:r>
                <a14:m>
                  <m:oMath xmlns:m="http://schemas.openxmlformats.org/officeDocument/2006/math">
                    <m:r>
                      <a:rPr lang="es-ES" sz="2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Nunito"/>
                        <a:cs typeface="Calibri" panose="020F0502020204030204" pitchFamily="34" charset="0"/>
                        <a:sym typeface="Calibri"/>
                      </a:rPr>
                      <m:t>𝑓</m:t>
                    </m:r>
                    <m:d>
                      <m:dPr>
                        <m:ctrlP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</m:ctrlPr>
                      </m:dPr>
                      <m:e>
                        <m:r>
                          <a:rPr lang="es-ES" sz="2000">
                            <a:solidFill>
                              <a:schemeClr val="dk1"/>
                            </a:solidFill>
                            <a:latin typeface="Calibri" panose="020F0502020204030204" pitchFamily="34" charset="0"/>
                            <a:ea typeface="Nunito"/>
                            <a:cs typeface="Calibri" panose="020F0502020204030204" pitchFamily="34" charset="0"/>
                            <a:sym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 </a:t>
                </a:r>
                <a:r>
                  <a:rPr lang="es-ES" sz="2000" dirty="0">
                    <a:solidFill>
                      <a:schemeClr val="dk1"/>
                    </a:solidFill>
                    <a:latin typeface="Calibri" panose="020F0502020204030204" pitchFamily="34" charset="0"/>
                    <a:ea typeface="Nunito"/>
                    <a:cs typeface="Calibri" panose="020F0502020204030204" pitchFamily="34" charset="0"/>
                    <a:sym typeface="Calibri"/>
                  </a:rPr>
                  <a:t>puede tomar valores positivos y negativos, en este contexto solo los valores positivos tienen sentido, ya que se están contando el número de infectados.</a:t>
                </a:r>
                <a:endParaRPr sz="2000" dirty="0">
                  <a:solidFill>
                    <a:schemeClr val="dk1"/>
                  </a:solidFill>
                  <a:latin typeface="Calibri" panose="020F0502020204030204" pitchFamily="34" charset="0"/>
                  <a:ea typeface="Nunito"/>
                  <a:cs typeface="Calibri" panose="020F0502020204030204" pitchFamily="34" charset="0"/>
                  <a:sym typeface="Calibri"/>
                </a:endParaRPr>
              </a:p>
            </p:txBody>
          </p:sp>
        </mc:Choice>
        <mc:Fallback>
          <p:sp>
            <p:nvSpPr>
              <p:cNvPr id="264" name="Google Shape;264;g1f9b8d224b3_0_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50" y="1843375"/>
                <a:ext cx="11491500" cy="3842688"/>
              </a:xfrm>
              <a:prstGeom prst="rect">
                <a:avLst/>
              </a:prstGeom>
              <a:blipFill>
                <a:blip r:embed="rId3"/>
                <a:stretch>
                  <a:fillRect r="-530" b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1f9b8d224b3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433964" y="3234725"/>
            <a:ext cx="7943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gripe y el crecimiento logístico</a:t>
            </a:r>
            <a:endParaRPr lang="es-ES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/>
          <p:nvPr/>
        </p:nvSpPr>
        <p:spPr>
          <a:xfrm>
            <a:off x="737650" y="1997700"/>
            <a:ext cx="10524300" cy="346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Cuando una persona a tu alrededor presenta una gripe: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13716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¿Se contagian otras personas de la familia o compañeros/as?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13716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¿Qué tan rápido aumentan los contagios?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13716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unito"/>
              <a:buChar char="●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¿Se contagia en algún momento la mayoría de los miembros del grupo?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77" y="1081588"/>
            <a:ext cx="6982451" cy="508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"/>
          <p:cNvSpPr txBox="1"/>
          <p:nvPr/>
        </p:nvSpPr>
        <p:spPr>
          <a:xfrm>
            <a:off x="641550" y="1641125"/>
            <a:ext cx="10908900" cy="58474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260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</a:defRPr>
            </a:lvl1pPr>
          </a:lstStyle>
          <a:p>
            <a:r>
              <a:rPr lang="es-419" dirty="0">
                <a:sym typeface="Nunito"/>
              </a:rPr>
              <a:t>En base a la infografía, responde las siguientes preguntas:</a:t>
            </a:r>
            <a:endParaRPr dirty="0">
              <a:sym typeface="Nunito"/>
            </a:endParaRPr>
          </a:p>
        </p:txBody>
      </p:sp>
      <p:sp>
        <p:nvSpPr>
          <p:cNvPr id="179" name="Google Shape;179;g2086b0b3f79_0_4"/>
          <p:cNvSpPr/>
          <p:nvPr/>
        </p:nvSpPr>
        <p:spPr>
          <a:xfrm>
            <a:off x="2280075" y="2881150"/>
            <a:ext cx="8203500" cy="175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¿Cuál es la temática de la infografía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?</a:t>
            </a:r>
            <a:endParaRPr lang="es-419"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514350" indent="-514350" algn="just">
              <a:buFont typeface="+mj-lt"/>
              <a:buAutoNum type="arabicPeriod"/>
            </a:pPr>
            <a:endParaRPr lang="es-419"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¿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Qué información se muestra en el gráfico? Descríbela.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2db7245b7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22db7245b7_0_4"/>
          <p:cNvSpPr txBox="1"/>
          <p:nvPr/>
        </p:nvSpPr>
        <p:spPr>
          <a:xfrm>
            <a:off x="1630475" y="2413050"/>
            <a:ext cx="8669400" cy="17850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 sz="260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</a:defRPr>
            </a:lvl1pPr>
          </a:lstStyle>
          <a:p>
            <a:endParaRPr dirty="0">
              <a:sym typeface="Nunito"/>
            </a:endParaRPr>
          </a:p>
          <a:p>
            <a:pPr algn="ctr"/>
            <a:r>
              <a:rPr lang="es-419" sz="3600" b="1" dirty="0">
                <a:sym typeface="Nunito"/>
              </a:rPr>
              <a:t>¿Qué función permite modelar la cantidad de infectados de gripe?</a:t>
            </a:r>
            <a:endParaRPr sz="3600" b="1" dirty="0">
              <a:sym typeface="Nunito"/>
            </a:endParaRPr>
          </a:p>
          <a:p>
            <a:endParaRPr dirty="0"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0a512f663_0_1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1: Explorando modelos matemáticos</a:t>
            </a:r>
            <a:endParaRPr sz="36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0a512f663_0_16"/>
          <p:cNvSpPr/>
          <p:nvPr/>
        </p:nvSpPr>
        <p:spPr>
          <a:xfrm>
            <a:off x="456400" y="2153000"/>
            <a:ext cx="4153800" cy="336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just"/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En el siguiente gráfico se muestran los casos acumulados de contagio de gripe común, en el transcurso de 60 días.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194" name="Google Shape;194;g240a512f66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6675" y="1546278"/>
            <a:ext cx="6921774" cy="482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0a512f663_0_10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0a512f663_0_10"/>
          <p:cNvSpPr/>
          <p:nvPr/>
        </p:nvSpPr>
        <p:spPr>
          <a:xfrm>
            <a:off x="624750" y="1546275"/>
            <a:ext cx="10605300" cy="473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algn="just"/>
            <a:r>
              <a:rPr lang="es-419" sz="2600" dirty="0" smtClean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1. A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partir de la información del </a:t>
            </a:r>
            <a:r>
              <a:rPr lang="es-419" sz="2600" dirty="0" smtClean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gráfico, describe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el comportamiento de los casos acumulados: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algn="just"/>
            <a:endParaRPr lang="es-419"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algn="just"/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a. ¿Aumentan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, disminuyen o presentan otro comportamiento durante el transcurso de los días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?</a:t>
            </a:r>
          </a:p>
          <a:p>
            <a:pPr algn="just"/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 </a:t>
            </a:r>
          </a:p>
          <a:p>
            <a:pPr algn="just"/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b. ¿Podrías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distinguir etapas en la evolución de los contagios? ¿Cuáles? ¿Qué características tienen?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algn="just"/>
            <a:endParaRPr lang="es-419"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algn="just"/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c. ¿Qué </a:t>
            </a: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ocurre hacia el final del período considerado?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0a512f663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40a512f663_0_4"/>
          <p:cNvSpPr/>
          <p:nvPr/>
        </p:nvSpPr>
        <p:spPr>
          <a:xfrm>
            <a:off x="624750" y="1424600"/>
            <a:ext cx="11319300" cy="1695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2. ¿Cuál de las funciones que conoces (lineal, cuadrática, exponencial u otra) crees que podría representar de mejor manera el comportamiento de los casos de gripe acumulados?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209" name="Google Shape;209;g240a512f66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138" y="3119900"/>
            <a:ext cx="8243727" cy="3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0a512f663_0_5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40a512f663_0_57"/>
          <p:cNvSpPr/>
          <p:nvPr/>
        </p:nvSpPr>
        <p:spPr>
          <a:xfrm>
            <a:off x="1053125" y="1914050"/>
            <a:ext cx="9696300" cy="222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600" dirty="0">
                <a:solidFill>
                  <a:schemeClr val="dk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En relación a la función que elegiste, ¿cuál(es) crees que es(son) su limitación(es) para representar completamente el comportamiento de esta gripe?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522</Words>
  <Application>Microsoft Office PowerPoint</Application>
  <PresentationFormat>Panorámica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Nunito</vt:lpstr>
      <vt:lpstr>Cambria Math</vt:lpstr>
      <vt:lpstr>Nunito Medium</vt:lpstr>
      <vt:lpstr>Arial</vt:lpstr>
      <vt:lpstr>Calibri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Aldo Ramirez</cp:lastModifiedBy>
  <cp:revision>3</cp:revision>
  <dcterms:created xsi:type="dcterms:W3CDTF">2022-11-30T14:02:43Z</dcterms:created>
  <dcterms:modified xsi:type="dcterms:W3CDTF">2023-08-30T14:29:03Z</dcterms:modified>
</cp:coreProperties>
</file>