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Nunito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KdLgVSTM5eQF+I3SpI0VkMc5S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61D075-8F94-4FE4-AA64-0F1946EA127A}">
  <a:tblStyle styleId="{0E61D075-8F94-4FE4-AA64-0F1946EA1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regular.fntdata"/><Relationship Id="rId21" Type="http://schemas.openxmlformats.org/officeDocument/2006/relationships/slide" Target="slides/slide15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Medium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NunitoMedium-italic.fntdata"/><Relationship Id="rId27" Type="http://schemas.openxmlformats.org/officeDocument/2006/relationships/font" Target="fonts/Nunito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fd92513f8b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d6b99dacf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1d6b99dacf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1d6b99dacf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d6b99dacf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1d6b99dac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21d6b99dacf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2db7245b7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22db7245b7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22db7245b7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d6b99dacf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1d6b99dacf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21d6b99dacf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9b8d224b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f9b8d224b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1f9b8d224b3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9b8d224b3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1f9b8d224b3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bc59a8f8a2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bc59a8f8a2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24867a50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c24867a50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Se recomienda mostrar directamente la infografía en formato pdf</a:t>
            </a:r>
            <a:endParaRPr/>
          </a:p>
        </p:txBody>
      </p:sp>
      <p:sp>
        <p:nvSpPr>
          <p:cNvPr id="171" name="Google Shape;171;g1c24867a50f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86b0b3f7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086b0b3f7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086b0b3f79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d6b99dacf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1d6b99dacf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1d6b99dacf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2db7245b7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22db7245b7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22db7245b7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9b8d224b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f9b8d224b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f9b8d224b3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9b8d224b3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f9b8d224b3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1f9b8d224b3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d6b99dacf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1d6b99dac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1d6b99dac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" name="Google Shape;16;g1fd92513f8b_0_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" name="Google Shape;17;g1fd92513f8b_0_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fd92513f8b_0_135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g1fd92513f8b_0_1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1fd92513f8b_0_1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" name="Google Shape;68;g1fd92513f8b_0_1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fd92513f8b_0_14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1fd92513f8b_0_14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1fd92513f8b_0_1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" name="Google Shape;74;g1fd92513f8b_0_1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fd92513f8b_0_14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1fd92513f8b_0_1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9" name="Google Shape;79;g1fd92513f8b_0_1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g1fd92513f8b_0_1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87" name="Google Shape;8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93" name="Google Shape;9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95" name="Google Shape;9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9" name="Google Shape;19;g1fd92513f8b_0_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21" name="Google Shape;21;g1fd92513f8b_0_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fd92513f8b_0_9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" name="Google Shape;25;g1fd92513f8b_0_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" name="Google Shape;26;g1fd92513f8b_0_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g1fd92513f8b_0_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fd92513f8b_0_10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g1fd92513f8b_0_1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" name="Google Shape;32;g1fd92513f8b_0_1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g1fd92513f8b_0_1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fd92513f8b_0_10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" name="Google Shape;37;g1fd92513f8b_0_10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" name="Google Shape;38;g1fd92513f8b_0_10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g1fd92513f8b_0_10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g1fd92513f8b_0_1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1fd92513f8b_0_114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g1fd92513f8b_0_114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" name="Google Shape;45;g1fd92513f8b_0_114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g1fd92513f8b_0_114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" name="Google Shape;47;g1fd92513f8b_0_1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g1fd92513f8b_0_1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1fd92513f8b_0_1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1fd92513f8b_0_1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g1fd92513f8b_0_1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g1fd92513f8b_0_1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1fd92513f8b_0_128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g1fd92513f8b_0_12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g1fd92513f8b_0_1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g1fd92513f8b_0_1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g1fd92513f8b_0_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1fd92513f8b_0_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fd92513f8b_0_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fd92513f8b_0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d6b99dacf_0_38"/>
          <p:cNvSpPr txBox="1"/>
          <p:nvPr/>
        </p:nvSpPr>
        <p:spPr>
          <a:xfrm>
            <a:off x="624750" y="7025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1d6b99dacf_0_38"/>
          <p:cNvSpPr/>
          <p:nvPr/>
        </p:nvSpPr>
        <p:spPr>
          <a:xfrm>
            <a:off x="624750" y="1643150"/>
            <a:ext cx="10942500" cy="464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Recordemos el problema que queremos resolver: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Expresa lo que se pide en esta pregunta utilizando notación probabilística.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0" name="Google Shape;230;g21d6b99dacf_0_38"/>
          <p:cNvGraphicFramePr/>
          <p:nvPr/>
        </p:nvGraphicFramePr>
        <p:xfrm>
          <a:off x="1561275" y="281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{0E61D075-8F94-4FE4-AA64-0F1946EA127A}</a:tableStyleId>
              </a:tblPr>
              <a:tblGrid>
                <a:gridCol w="8909800"/>
              </a:tblGrid>
              <a:tr h="1224600">
                <a:tc>
                  <a:txBody>
                    <a:bodyPr/>
                    <a:lstStyle/>
                    <a:p>
                      <a:pPr indent="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  <a:p>
                      <a:pPr indent="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Ud. se entera que el examen PKU de un recién nacido, dio positivo.</a:t>
                      </a:r>
                      <a:r>
                        <a:rPr b="1" lang="es-419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¿Cuán probable es que el bebé realmente tenga esta condición?</a:t>
                      </a:r>
                      <a:endParaRPr b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d6b99dacf_0_4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21d6b99dacf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925" y="2123298"/>
            <a:ext cx="10046950" cy="30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2db7245b7_0_2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22db7245b7_0_25"/>
          <p:cNvSpPr/>
          <p:nvPr/>
        </p:nvSpPr>
        <p:spPr>
          <a:xfrm>
            <a:off x="5177250" y="1786650"/>
            <a:ext cx="6555300" cy="4466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Interpretación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“considerando los casos en los que B se cumple, P(A|B) es la fracción de estos casos en los que A también se cumple respecto de B”.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obtener \(P(A | B)\), ¿esto será 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P(A ⋂ B)? Explica.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diferencia entre P(A | B) y 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P(B | A)? Explica con palabras.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22db7245b7_0_25"/>
          <p:cNvPicPr preferRelativeResize="0"/>
          <p:nvPr/>
        </p:nvPicPr>
        <p:blipFill rotWithShape="1">
          <a:blip r:embed="rId3">
            <a:alphaModFix/>
          </a:blip>
          <a:srcRect b="5190" l="1028" r="63000" t="4385"/>
          <a:stretch/>
        </p:blipFill>
        <p:spPr>
          <a:xfrm>
            <a:off x="1045700" y="2350525"/>
            <a:ext cx="3809377" cy="29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d6b99dacf_0_5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Probabilidad condicional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1d6b99dacf_0_54"/>
          <p:cNvSpPr/>
          <p:nvPr/>
        </p:nvSpPr>
        <p:spPr>
          <a:xfrm>
            <a:off x="1193425" y="4232050"/>
            <a:ext cx="10051500" cy="2126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Volviendo al problema: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b. Calcula la probabilidad de que un bebé realmente tenga PKU, sabiendo que dio positivo en el test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3" name="Google Shape;253;g21d6b99dacf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025" y="1846546"/>
            <a:ext cx="3442300" cy="15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9b8d224b3_0_2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f9b8d224b3_0_25"/>
          <p:cNvSpPr txBox="1"/>
          <p:nvPr/>
        </p:nvSpPr>
        <p:spPr>
          <a:xfrm>
            <a:off x="274650" y="1680875"/>
            <a:ext cx="11491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Medium"/>
              <a:buChar char="●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 condicional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representa por P(A | B) y se puede leer como “la probabilidad de A dado B” e interpretar como “considerando los casos en los que B se cumple, cuál es la fracción de estos casos en los que A también se cumple”.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visualizar la relación entre dos eventos, se puede </a:t>
            </a:r>
            <a:r>
              <a:rPr b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representar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un árbol de probabilidad condicional, en el que se pueden registrar los valores de estas probabilidades.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Medium"/>
              <a:buChar char="●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contextos médicos, es común utilizar probabilidades condicionales como herramienta para la toma de decisiones fundamentadas. En este problema, utilizamos </a:t>
            </a:r>
            <a:r>
              <a:rPr b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reales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fueron obtenidos de investigaciones confiables y de documentos oficiales del Minsal. Por tanto, la conclusión que obtuvimos es real.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f9b8d224b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f9b8d224b3_0_166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447525" y="7832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1688100" y="2115900"/>
            <a:ext cx="9573900" cy="258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el test rápido para detectar el Covid? ¿Qué tan certero es?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test da negativo, ¿es seguro que NO estás contagiado? 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test da positivo, ¿es seguro que Sí estás contagiado?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24867a50f_0_3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c24867a50f_0_3"/>
          <p:cNvSpPr txBox="1"/>
          <p:nvPr/>
        </p:nvSpPr>
        <p:spPr>
          <a:xfrm>
            <a:off x="840450" y="1680875"/>
            <a:ext cx="6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Observa con atención el siguiente video: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1c24867a50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900" y="2234975"/>
            <a:ext cx="7751784" cy="4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86b0b3f79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086b0b3f79_0_4"/>
          <p:cNvSpPr txBox="1"/>
          <p:nvPr/>
        </p:nvSpPr>
        <p:spPr>
          <a:xfrm>
            <a:off x="858775" y="1684400"/>
            <a:ext cx="1090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s-419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base al video anter</a:t>
            </a:r>
            <a:r>
              <a:rPr lang="es-419" sz="2300">
                <a:latin typeface="Calibri"/>
                <a:ea typeface="Calibri"/>
                <a:cs typeface="Calibri"/>
                <a:sym typeface="Calibri"/>
              </a:rPr>
              <a:t>ior</a:t>
            </a:r>
            <a:r>
              <a:rPr b="0" i="0" lang="es-419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responde las siguientes preguntas: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086b0b3f79_0_4"/>
          <p:cNvSpPr/>
          <p:nvPr/>
        </p:nvSpPr>
        <p:spPr>
          <a:xfrm>
            <a:off x="2454100" y="2374750"/>
            <a:ext cx="6887100" cy="382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i="1"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¿Qué tan común es esta condición en nuestro país?</a:t>
            </a:r>
            <a:endParaRPr i="1"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i="1"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¿Para qué porcentaje de los testeados, se obtiene resultado positivo?</a:t>
            </a:r>
            <a:endParaRPr i="1"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i="1"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De quienes tienen esta condición, ¿qué porcentaje detecta correctamente el test?</a:t>
            </a:r>
            <a:endParaRPr i="1"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4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i="1"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¿El 2,2% corresponde a los falsos positivos o a los falsos negativos?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d6b99dacf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1d6b99dacf_0_4"/>
          <p:cNvSpPr txBox="1"/>
          <p:nvPr/>
        </p:nvSpPr>
        <p:spPr>
          <a:xfrm>
            <a:off x="-1020100" y="2861525"/>
            <a:ext cx="61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1d6b99dac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600" y="1813475"/>
            <a:ext cx="6505301" cy="43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2db7245b7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22db7245b7_0_4"/>
          <p:cNvSpPr txBox="1"/>
          <p:nvPr/>
        </p:nvSpPr>
        <p:spPr>
          <a:xfrm>
            <a:off x="2214600" y="2113775"/>
            <a:ext cx="7762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Ud. se entera que el examen PKU de un recién nacido, dio positivo.</a:t>
            </a:r>
            <a:r>
              <a:rPr b="1" lang="es-419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 probable es que el bebé realmente tenga esta condición?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9b8d224b3_0_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f9b8d224b3_0_6"/>
          <p:cNvSpPr/>
          <p:nvPr/>
        </p:nvSpPr>
        <p:spPr>
          <a:xfrm>
            <a:off x="376550" y="2521250"/>
            <a:ext cx="4245900" cy="28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Ud. se entera que el examen PKU de un recién nacido, dio positivo.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 probable es que el bebé realmente tenga esta condición?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f9b8d224b3_0_6"/>
          <p:cNvSpPr/>
          <p:nvPr/>
        </p:nvSpPr>
        <p:spPr>
          <a:xfrm>
            <a:off x="5093075" y="1815350"/>
            <a:ext cx="6827100" cy="425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 los dos eventos relevantes de este problema. 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: ____________________________________________</a:t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9b8d224b3_0_1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f9b8d224b3_0_16"/>
          <p:cNvSpPr/>
          <p:nvPr/>
        </p:nvSpPr>
        <p:spPr>
          <a:xfrm>
            <a:off x="878050" y="1546275"/>
            <a:ext cx="9696300" cy="117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Completa la tabla describiendo el significado de cada probabilidad y registra su valor. </a:t>
            </a:r>
            <a:endParaRPr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f9b8d224b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800" y="2887550"/>
            <a:ext cx="9039775" cy="32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d6b99dacf_0_21"/>
          <p:cNvSpPr txBox="1"/>
          <p:nvPr/>
        </p:nvSpPr>
        <p:spPr>
          <a:xfrm>
            <a:off x="624750" y="6689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1d6b99dacf_0_21"/>
          <p:cNvSpPr/>
          <p:nvPr/>
        </p:nvSpPr>
        <p:spPr>
          <a:xfrm>
            <a:off x="624750" y="1512650"/>
            <a:ext cx="9578100" cy="120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En el siguiente diagrama de árbol de probabilidades condicionales, completa con los valores de las probabilidades de cada evento.</a:t>
            </a:r>
            <a:r>
              <a:rPr lang="es-419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1d6b99dacf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900" y="2765950"/>
            <a:ext cx="4105750" cy="37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