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9" r:id="rId20"/>
    <p:sldId id="274"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419"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d92513f8b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fd92513f8b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9842f1fcc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9842f1fcc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9842f1fcc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0ed2076e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60ed2076e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60ed2076e7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0ed2076e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60ed2076e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60ed2076e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0ed2076e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60ed2076e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60ed2076e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0ed2076e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60ed2076e7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60ed2076e7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9842f1fcc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9842f1fcc8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29842f1fcc8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d6b99dac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1d6b99dacf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1d6b99dacf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9842f1fcc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9842f1fcc8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9842f1fcc8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9842f1fcc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9842f1fcc8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9842f1fcc8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18</a:t>
            </a:fld>
            <a:endParaRPr/>
          </a:p>
        </p:txBody>
      </p:sp>
    </p:spTree>
    <p:extLst>
      <p:ext uri="{BB962C8B-B14F-4D97-AF65-F5344CB8AC3E}">
        <p14:creationId xmlns:p14="http://schemas.microsoft.com/office/powerpoint/2010/main" val="394308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3bafbd76e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3bafbd76eb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3bafbd76eb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c59a8f8a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bc59a8f8a2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1bc59a8f8a2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3bafbd76eb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3bafbd76eb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23bafbd76eb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bafbd76eb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3bafbd76eb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3bafbd76eb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f9b8d224b3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1f9b8d224b3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24867a50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c24867a50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Puede descargar el video de la web de MatCon y linkearlo a la imagen de portada de esta ppt</a:t>
            </a:r>
            <a:endParaRPr/>
          </a:p>
        </p:txBody>
      </p:sp>
      <p:sp>
        <p:nvSpPr>
          <p:cNvPr id="171" name="Google Shape;171;g1c24867a50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86b0b3f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086b0b3f7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086b0b3f79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2db7245b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2db7245b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2db7245b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9b8d224b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9b8d224b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f9b8d224b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842f1fcc8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9842f1fcc8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9842f1fcc8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0ed2076e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60ed2076e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60ed2076e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842f1fc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9842f1fc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9842f1fcc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 name="Google Shape;16;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 name="Google Shape;17;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64" name="Google Shape;64;p11"/>
          <p:cNvSpPr>
            <a:spLocks noGrp="1"/>
          </p:cNvSpPr>
          <p:nvPr>
            <p:ph type="pic" idx="2"/>
          </p:nvPr>
        </p:nvSpPr>
        <p:spPr>
          <a:xfrm>
            <a:off x="5183188" y="987425"/>
            <a:ext cx="6172500" cy="4873500"/>
          </a:xfrm>
          <a:prstGeom prst="rect">
            <a:avLst/>
          </a:prstGeom>
          <a:noFill/>
          <a:ln>
            <a:noFill/>
          </a:ln>
        </p:spPr>
      </p:sp>
      <p:sp>
        <p:nvSpPr>
          <p:cNvPr id="65" name="Google Shape;65;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71" name="Google Shape;71;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 name="Google Shape;72;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 name="Google Shape;78;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6"/>
        <p:cNvGrpSpPr/>
        <p:nvPr/>
      </p:nvGrpSpPr>
      <p:grpSpPr>
        <a:xfrm>
          <a:off x="0" y="0"/>
          <a:ext cx="0" cy="0"/>
          <a:chOff x="0" y="0"/>
          <a:chExt cx="0" cy="0"/>
        </a:xfrm>
      </p:grpSpPr>
      <p:pic>
        <p:nvPicPr>
          <p:cNvPr id="87" name="Google Shape;87;p15" descr="Forma"/>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8"/>
        <p:cNvGrpSpPr/>
        <p:nvPr/>
      </p:nvGrpSpPr>
      <p:grpSpPr>
        <a:xfrm>
          <a:off x="0" y="0"/>
          <a:ext cx="0" cy="0"/>
          <a:chOff x="0" y="0"/>
          <a:chExt cx="0" cy="0"/>
        </a:xfrm>
      </p:grpSpPr>
      <p:sp>
        <p:nvSpPr>
          <p:cNvPr id="89" name="Google Shape;8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92"/>
        <p:cNvGrpSpPr/>
        <p:nvPr/>
      </p:nvGrpSpPr>
      <p:grpSpPr>
        <a:xfrm>
          <a:off x="0" y="0"/>
          <a:ext cx="0" cy="0"/>
          <a:chOff x="0" y="0"/>
          <a:chExt cx="0" cy="0"/>
        </a:xfrm>
      </p:grpSpPr>
      <p:pic>
        <p:nvPicPr>
          <p:cNvPr id="93" name="Google Shape;93;p17" descr="Logotipo&#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94"/>
        <p:cNvGrpSpPr/>
        <p:nvPr/>
      </p:nvGrpSpPr>
      <p:grpSpPr>
        <a:xfrm>
          <a:off x="0" y="0"/>
          <a:ext cx="0" cy="0"/>
          <a:chOff x="0" y="0"/>
          <a:chExt cx="0" cy="0"/>
        </a:xfrm>
      </p:grpSpPr>
      <p:pic>
        <p:nvPicPr>
          <p:cNvPr id="95" name="Google Shape;95;p18" descr="Imagen que contiene Forma&#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8"/>
        <p:cNvGrpSpPr/>
        <p:nvPr/>
      </p:nvGrpSpPr>
      <p:grpSpPr>
        <a:xfrm>
          <a:off x="0" y="0"/>
          <a:ext cx="0" cy="0"/>
          <a:chOff x="0" y="0"/>
          <a:chExt cx="0" cy="0"/>
        </a:xfrm>
      </p:grpSpPr>
      <p:pic>
        <p:nvPicPr>
          <p:cNvPr id="19" name="Google Shape;19;p3" descr="Forma"/>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25"/>
          <p:cNvSpPr>
            <a:spLocks noGrp="1"/>
          </p:cNvSpPr>
          <p:nvPr>
            <p:ph type="pic" idx="2"/>
          </p:nvPr>
        </p:nvSpPr>
        <p:spPr>
          <a:xfrm>
            <a:off x="5183188" y="987425"/>
            <a:ext cx="6172200" cy="4873625"/>
          </a:xfrm>
          <a:prstGeom prst="rect">
            <a:avLst/>
          </a:prstGeom>
          <a:noFill/>
          <a:ln>
            <a:noFill/>
          </a:ln>
        </p:spPr>
      </p:sp>
      <p:sp>
        <p:nvSpPr>
          <p:cNvPr id="139" name="Google Shape;13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pic>
        <p:nvPicPr>
          <p:cNvPr id="21" name="Google Shape;21;p4" descr="Imagen que contiene Forma&#10;&#10;Descripción generada automáticamente"/>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 name="Google Shape;24;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5" name="Google Shape;2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7" name="Google Shape;37;p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 name="Google Shape;38;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 name="Google Shape;45;p8"/>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 name="Google Shape;47;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2" name="Google Shape;5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7" name="Google Shape;57;p10"/>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59" name="Google Shape;5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3">
            <a:alphaModFix/>
          </a:blip>
          <a:srcRect/>
          <a:stretch/>
        </p:blipFill>
        <p:spPr>
          <a:xfrm>
            <a:off x="0" y="0"/>
            <a:ext cx="12192005" cy="6858003"/>
          </a:xfrm>
          <a:prstGeom prst="rect">
            <a:avLst/>
          </a:prstGeom>
          <a:noFill/>
          <a:ln>
            <a:noFill/>
          </a:ln>
        </p:spPr>
      </p:pic>
      <p:sp>
        <p:nvSpPr>
          <p:cNvPr id="160" name="Google Shape;160;p28"/>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a:solidFill>
                  <a:schemeClr val="lt1"/>
                </a:solidFill>
                <a:latin typeface="Calibri"/>
                <a:ea typeface="Calibri"/>
                <a:cs typeface="Calibri"/>
                <a:sym typeface="Calibri"/>
              </a:rPr>
              <a:t>Fenilcetonuria, un trastorno poco común</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p:nvPr/>
        </p:nvSpPr>
        <p:spPr>
          <a:xfrm>
            <a:off x="557325"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29" name="Google Shape;229;p37"/>
          <p:cNvSpPr/>
          <p:nvPr/>
        </p:nvSpPr>
        <p:spPr>
          <a:xfrm>
            <a:off x="557325" y="1867675"/>
            <a:ext cx="11241000" cy="32952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3. Recordemos la siguiente información que fue entregada en el video:</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s-419" sz="2200">
                <a:solidFill>
                  <a:schemeClr val="dk1"/>
                </a:solidFill>
                <a:latin typeface="Calibri"/>
                <a:ea typeface="Calibri"/>
                <a:cs typeface="Calibri"/>
                <a:sym typeface="Calibri"/>
              </a:rPr>
              <a:t>1 de cada 10000 recién nacidos tiene PKU en Chile. </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s-419" sz="2200">
                <a:solidFill>
                  <a:schemeClr val="dk1"/>
                </a:solidFill>
                <a:latin typeface="Calibri"/>
                <a:ea typeface="Calibri"/>
                <a:cs typeface="Calibri"/>
                <a:sym typeface="Calibri"/>
              </a:rPr>
              <a:t>El test da positivo en el 1 % de los recién nacidos. </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s-419" sz="2200">
                <a:solidFill>
                  <a:schemeClr val="dk1"/>
                </a:solidFill>
                <a:latin typeface="Calibri"/>
                <a:ea typeface="Calibri"/>
                <a:cs typeface="Calibri"/>
                <a:sym typeface="Calibri"/>
              </a:rPr>
              <a:t>De las personas que tienen la condición, el test da positivo para el 97,8%.</a:t>
            </a:r>
            <a:endParaRPr sz="2200">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a:p>
            <a:pPr marL="0" lvl="0" indent="457200" algn="l" rtl="0">
              <a:spcBef>
                <a:spcPts val="0"/>
              </a:spcBef>
              <a:spcAft>
                <a:spcPts val="0"/>
              </a:spcAft>
              <a:buNone/>
            </a:pPr>
            <a:r>
              <a:rPr lang="es-419" sz="2200">
                <a:solidFill>
                  <a:schemeClr val="dk1"/>
                </a:solidFill>
                <a:latin typeface="Calibri"/>
                <a:ea typeface="Calibri"/>
                <a:cs typeface="Calibri"/>
                <a:sym typeface="Calibri"/>
              </a:rPr>
              <a:t>A partir de esta información indica el valor de las siguientes probabilidades.</a:t>
            </a:r>
            <a:endParaRPr sz="22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P(A) = </a:t>
            </a:r>
            <a:r>
              <a:rPr lang="es-419" sz="2200">
                <a:solidFill>
                  <a:srgbClr val="0000FF"/>
                </a:solidFill>
                <a:latin typeface="Calibri"/>
                <a:ea typeface="Calibri"/>
                <a:cs typeface="Calibri"/>
                <a:sym typeface="Calibri"/>
              </a:rPr>
              <a:t>1/10000 = 0,0001</a:t>
            </a:r>
            <a:endParaRPr sz="2200">
              <a:solidFill>
                <a:srgbClr val="0000FF"/>
              </a:solidFill>
              <a:latin typeface="Calibri"/>
              <a:ea typeface="Calibri"/>
              <a:cs typeface="Calibri"/>
              <a:sym typeface="Calibri"/>
            </a:endParaRPr>
          </a:p>
          <a:p>
            <a:pPr marL="457200" lvl="0" indent="457200" algn="l" rtl="0">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P(B) = </a:t>
            </a:r>
            <a:r>
              <a:rPr lang="es-419" sz="2200">
                <a:solidFill>
                  <a:srgbClr val="0000FF"/>
                </a:solidFill>
                <a:latin typeface="Calibri"/>
                <a:ea typeface="Calibri"/>
                <a:cs typeface="Calibri"/>
                <a:sym typeface="Calibri"/>
              </a:rPr>
              <a:t>1/100 = 0,01</a:t>
            </a:r>
            <a:endParaRPr sz="2200">
              <a:solidFill>
                <a:srgbClr val="0000FF"/>
              </a:solidFill>
              <a:latin typeface="Calibri"/>
              <a:ea typeface="Calibri"/>
              <a:cs typeface="Calibri"/>
              <a:sym typeface="Calibri"/>
            </a:endParaRPr>
          </a:p>
          <a:p>
            <a:pPr marL="457200" lvl="0" indent="457200" algn="l" rtl="0">
              <a:spcBef>
                <a:spcPts val="0"/>
              </a:spcBef>
              <a:spcAft>
                <a:spcPts val="0"/>
              </a:spcAft>
              <a:buNone/>
            </a:pPr>
            <a:r>
              <a:rPr lang="es-419" sz="2200">
                <a:solidFill>
                  <a:schemeClr val="dk1"/>
                </a:solidFill>
                <a:latin typeface="Calibri"/>
                <a:ea typeface="Calibri"/>
                <a:cs typeface="Calibri"/>
                <a:sym typeface="Calibri"/>
              </a:rPr>
              <a:t>P(B|A) = </a:t>
            </a:r>
            <a:r>
              <a:rPr lang="es-419" sz="2200">
                <a:solidFill>
                  <a:srgbClr val="0000FF"/>
                </a:solidFill>
                <a:latin typeface="Calibri"/>
                <a:ea typeface="Calibri"/>
                <a:cs typeface="Calibri"/>
                <a:sym typeface="Calibri"/>
              </a:rPr>
              <a:t>0,978</a:t>
            </a:r>
            <a:endParaRPr sz="2200">
              <a:solidFill>
                <a:srgbClr val="00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Diagrama de Conjuntos</a:t>
            </a:r>
            <a:r>
              <a:rPr lang="es-419" sz="3600" b="1" i="0" u="none" strike="noStrike" cap="none">
                <a:solidFill>
                  <a:srgbClr val="423B71"/>
                </a:solidFill>
                <a:latin typeface="Calibri"/>
                <a:ea typeface="Calibri"/>
                <a:cs typeface="Calibri"/>
                <a:sym typeface="Calibri"/>
              </a:rPr>
              <a:t> </a:t>
            </a:r>
            <a:endParaRPr sz="3600" b="1" i="0" u="none" strike="noStrike" cap="none">
              <a:solidFill>
                <a:srgbClr val="423B71"/>
              </a:solidFill>
              <a:latin typeface="Calibri"/>
              <a:ea typeface="Calibri"/>
              <a:cs typeface="Calibri"/>
              <a:sym typeface="Calibri"/>
            </a:endParaRPr>
          </a:p>
        </p:txBody>
      </p:sp>
      <p:sp>
        <p:nvSpPr>
          <p:cNvPr id="236" name="Google Shape;236;p38"/>
          <p:cNvSpPr txBox="1"/>
          <p:nvPr/>
        </p:nvSpPr>
        <p:spPr>
          <a:xfrm>
            <a:off x="750425" y="1648450"/>
            <a:ext cx="110970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2400">
                <a:solidFill>
                  <a:schemeClr val="dk1"/>
                </a:solidFill>
                <a:latin typeface="Calibri"/>
                <a:ea typeface="Calibri"/>
                <a:cs typeface="Calibri"/>
                <a:sym typeface="Calibri"/>
              </a:rPr>
              <a:t>Utilizando la regla de Laplace y un diagrama de conjuntos, representaremos la P(B).</a:t>
            </a:r>
            <a:endParaRPr sz="2400">
              <a:solidFill>
                <a:schemeClr val="dk1"/>
              </a:solidFill>
              <a:latin typeface="Calibri"/>
              <a:ea typeface="Calibri"/>
              <a:cs typeface="Calibri"/>
              <a:sym typeface="Calibri"/>
            </a:endParaRPr>
          </a:p>
        </p:txBody>
      </p:sp>
      <p:pic>
        <p:nvPicPr>
          <p:cNvPr id="237" name="Google Shape;237;p38"/>
          <p:cNvPicPr preferRelativeResize="0"/>
          <p:nvPr/>
        </p:nvPicPr>
        <p:blipFill>
          <a:blip r:embed="rId3">
            <a:alphaModFix/>
          </a:blip>
          <a:stretch>
            <a:fillRect/>
          </a:stretch>
        </p:blipFill>
        <p:spPr>
          <a:xfrm>
            <a:off x="1956200" y="3619000"/>
            <a:ext cx="8685450" cy="2786299"/>
          </a:xfrm>
          <a:prstGeom prst="rect">
            <a:avLst/>
          </a:prstGeom>
          <a:noFill/>
          <a:ln>
            <a:noFill/>
          </a:ln>
        </p:spPr>
      </p:pic>
      <p:pic>
        <p:nvPicPr>
          <p:cNvPr id="238" name="Google Shape;238;p38"/>
          <p:cNvPicPr preferRelativeResize="0"/>
          <p:nvPr/>
        </p:nvPicPr>
        <p:blipFill>
          <a:blip r:embed="rId4">
            <a:alphaModFix/>
          </a:blip>
          <a:stretch>
            <a:fillRect/>
          </a:stretch>
        </p:blipFill>
        <p:spPr>
          <a:xfrm>
            <a:off x="2487400" y="2426400"/>
            <a:ext cx="7319900" cy="106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p:nvPr/>
        </p:nvSpPr>
        <p:spPr>
          <a:xfrm>
            <a:off x="422475" y="4449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45" name="Google Shape;245;p39"/>
          <p:cNvSpPr/>
          <p:nvPr/>
        </p:nvSpPr>
        <p:spPr>
          <a:xfrm>
            <a:off x="422475" y="1637450"/>
            <a:ext cx="11193900" cy="15630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4. De manera similar al ejemplo anterior:</a:t>
            </a:r>
            <a:endParaRPr sz="24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a. Identifica la P(A).</a:t>
            </a:r>
            <a:endParaRPr sz="2400">
              <a:solidFill>
                <a:schemeClr val="dk1"/>
              </a:solidFill>
              <a:latin typeface="Calibri"/>
              <a:ea typeface="Calibri"/>
              <a:cs typeface="Calibri"/>
              <a:sym typeface="Calibri"/>
            </a:endParaRPr>
          </a:p>
          <a:p>
            <a:pPr marL="457200" lvl="0" indent="0" algn="l" rtl="0">
              <a:spcBef>
                <a:spcPts val="0"/>
              </a:spcBef>
              <a:spcAft>
                <a:spcPts val="0"/>
              </a:spcAft>
              <a:buNone/>
            </a:pPr>
            <a:r>
              <a:rPr lang="es-419" sz="2400">
                <a:solidFill>
                  <a:schemeClr val="dk1"/>
                </a:solidFill>
                <a:latin typeface="Calibri"/>
                <a:ea typeface="Calibri"/>
                <a:cs typeface="Calibri"/>
                <a:sym typeface="Calibri"/>
              </a:rPr>
              <a:t>b. Achura las zonas con el color indicado.</a:t>
            </a:r>
            <a:endParaRPr sz="2400">
              <a:solidFill>
                <a:schemeClr val="dk1"/>
              </a:solidFill>
              <a:latin typeface="Calibri"/>
              <a:ea typeface="Calibri"/>
              <a:cs typeface="Calibri"/>
              <a:sym typeface="Calibri"/>
            </a:endParaRPr>
          </a:p>
        </p:txBody>
      </p:sp>
      <p:pic>
        <p:nvPicPr>
          <p:cNvPr id="246" name="Google Shape;246;p39"/>
          <p:cNvPicPr preferRelativeResize="0"/>
          <p:nvPr/>
        </p:nvPicPr>
        <p:blipFill>
          <a:blip r:embed="rId3">
            <a:alphaModFix/>
          </a:blip>
          <a:stretch>
            <a:fillRect/>
          </a:stretch>
        </p:blipFill>
        <p:spPr>
          <a:xfrm>
            <a:off x="6915800" y="3654101"/>
            <a:ext cx="4249000" cy="2617800"/>
          </a:xfrm>
          <a:prstGeom prst="rect">
            <a:avLst/>
          </a:prstGeom>
          <a:noFill/>
          <a:ln>
            <a:noFill/>
          </a:ln>
        </p:spPr>
      </p:pic>
      <p:pic>
        <p:nvPicPr>
          <p:cNvPr id="247" name="Google Shape;247;p39"/>
          <p:cNvPicPr preferRelativeResize="0"/>
          <p:nvPr/>
        </p:nvPicPr>
        <p:blipFill rotWithShape="1">
          <a:blip r:embed="rId4">
            <a:alphaModFix/>
          </a:blip>
          <a:srcRect t="7916" b="8492"/>
          <a:stretch/>
        </p:blipFill>
        <p:spPr>
          <a:xfrm>
            <a:off x="1019275" y="3525325"/>
            <a:ext cx="5116324" cy="2965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pic>
        <p:nvPicPr>
          <p:cNvPr id="254" name="Google Shape;254;p40"/>
          <p:cNvPicPr preferRelativeResize="0"/>
          <p:nvPr/>
        </p:nvPicPr>
        <p:blipFill>
          <a:blip r:embed="rId3">
            <a:alphaModFix/>
          </a:blip>
          <a:stretch>
            <a:fillRect/>
          </a:stretch>
        </p:blipFill>
        <p:spPr>
          <a:xfrm>
            <a:off x="693500" y="1894900"/>
            <a:ext cx="11076398" cy="3553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61" name="Google Shape;261;p41"/>
          <p:cNvSpPr/>
          <p:nvPr/>
        </p:nvSpPr>
        <p:spPr>
          <a:xfrm>
            <a:off x="447275" y="1598925"/>
            <a:ext cx="11371200" cy="15990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5. De manera similar al ejemplo anterior:</a:t>
            </a:r>
            <a:endParaRPr sz="24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a. Identifica la P(A | B).</a:t>
            </a:r>
            <a:endParaRPr sz="24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b. Achura las zonas con el color indicado.</a:t>
            </a:r>
            <a:endParaRPr sz="2400">
              <a:solidFill>
                <a:schemeClr val="dk1"/>
              </a:solidFill>
              <a:latin typeface="Calibri"/>
              <a:ea typeface="Calibri"/>
              <a:cs typeface="Calibri"/>
              <a:sym typeface="Calibri"/>
            </a:endParaRPr>
          </a:p>
        </p:txBody>
      </p:sp>
      <p:pic>
        <p:nvPicPr>
          <p:cNvPr id="262" name="Google Shape;262;p41"/>
          <p:cNvPicPr preferRelativeResize="0"/>
          <p:nvPr/>
        </p:nvPicPr>
        <p:blipFill>
          <a:blip r:embed="rId3">
            <a:alphaModFix/>
          </a:blip>
          <a:stretch>
            <a:fillRect/>
          </a:stretch>
        </p:blipFill>
        <p:spPr>
          <a:xfrm>
            <a:off x="981425" y="3449300"/>
            <a:ext cx="4936975" cy="2987649"/>
          </a:xfrm>
          <a:prstGeom prst="rect">
            <a:avLst/>
          </a:prstGeom>
          <a:noFill/>
          <a:ln>
            <a:noFill/>
          </a:ln>
        </p:spPr>
      </p:pic>
      <p:pic>
        <p:nvPicPr>
          <p:cNvPr id="263" name="Google Shape;263;p41"/>
          <p:cNvPicPr preferRelativeResize="0"/>
          <p:nvPr/>
        </p:nvPicPr>
        <p:blipFill>
          <a:blip r:embed="rId4">
            <a:alphaModFix/>
          </a:blip>
          <a:stretch>
            <a:fillRect/>
          </a:stretch>
        </p:blipFill>
        <p:spPr>
          <a:xfrm>
            <a:off x="6915800" y="3654101"/>
            <a:ext cx="4249000" cy="261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pic>
        <p:nvPicPr>
          <p:cNvPr id="271" name="Google Shape;271;p42"/>
          <p:cNvPicPr preferRelativeResize="0"/>
          <p:nvPr/>
        </p:nvPicPr>
        <p:blipFill>
          <a:blip r:embed="rId3">
            <a:alphaModFix/>
          </a:blip>
          <a:stretch>
            <a:fillRect/>
          </a:stretch>
        </p:blipFill>
        <p:spPr>
          <a:xfrm>
            <a:off x="6754019" y="2244672"/>
            <a:ext cx="4761497" cy="3013345"/>
          </a:xfrm>
          <a:prstGeom prst="rect">
            <a:avLst/>
          </a:prstGeom>
          <a:noFill/>
          <a:ln>
            <a:noFill/>
          </a:ln>
        </p:spPr>
      </p:pic>
      <p:pic>
        <p:nvPicPr>
          <p:cNvPr id="272" name="Google Shape;272;p42"/>
          <p:cNvPicPr preferRelativeResize="0"/>
          <p:nvPr/>
        </p:nvPicPr>
        <p:blipFill>
          <a:blip r:embed="rId4">
            <a:alphaModFix/>
          </a:blip>
          <a:stretch>
            <a:fillRect/>
          </a:stretch>
        </p:blipFill>
        <p:spPr>
          <a:xfrm>
            <a:off x="624750" y="2244672"/>
            <a:ext cx="5628443" cy="30133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Reflexión</a:t>
            </a:r>
            <a:endParaRPr sz="3600" b="1" i="0" u="none" strike="noStrike" cap="none">
              <a:solidFill>
                <a:srgbClr val="423B71"/>
              </a:solidFill>
              <a:latin typeface="Calibri"/>
              <a:ea typeface="Calibri"/>
              <a:cs typeface="Calibri"/>
              <a:sym typeface="Calibri"/>
            </a:endParaRPr>
          </a:p>
        </p:txBody>
      </p:sp>
      <p:sp>
        <p:nvSpPr>
          <p:cNvPr id="279" name="Google Shape;279;p43"/>
          <p:cNvSpPr/>
          <p:nvPr/>
        </p:nvSpPr>
        <p:spPr>
          <a:xfrm>
            <a:off x="819475" y="1756700"/>
            <a:ext cx="9650400" cy="993600"/>
          </a:xfrm>
          <a:prstGeom prst="rect">
            <a:avLst/>
          </a:prstGeom>
          <a:noFill/>
          <a:ln>
            <a:noFill/>
          </a:ln>
        </p:spPr>
        <p:txBody>
          <a:bodyPr spcFirstLastPara="1" wrap="square" lIns="68575" tIns="68575" rIns="68575" bIns="68575" anchor="ctr" anchorCtr="0">
            <a:noAutofit/>
          </a:bodyPr>
          <a:lstStyle/>
          <a:p>
            <a:pPr marL="0" lvl="0" indent="0" algn="just"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Recordemos que buscamos el valor de la probabilidad P(A | B).</a:t>
            </a:r>
            <a:endParaRPr sz="2400" i="1">
              <a:solidFill>
                <a:schemeClr val="dk1"/>
              </a:solidFill>
              <a:latin typeface="Calibri"/>
              <a:ea typeface="Calibri"/>
              <a:cs typeface="Calibri"/>
              <a:sym typeface="Calibri"/>
            </a:endParaRPr>
          </a:p>
          <a:p>
            <a:pPr marL="0" lvl="0" indent="0" algn="ctr" rtl="0">
              <a:lnSpc>
                <a:spcPct val="107916"/>
              </a:lnSpc>
              <a:spcBef>
                <a:spcPts val="0"/>
              </a:spcBef>
              <a:spcAft>
                <a:spcPts val="800"/>
              </a:spcAft>
              <a:buClr>
                <a:schemeClr val="dk1"/>
              </a:buClr>
              <a:buSzPts val="1100"/>
              <a:buFont typeface="Arial"/>
              <a:buNone/>
            </a:pPr>
            <a:endParaRPr sz="1100">
              <a:solidFill>
                <a:schemeClr val="dk1"/>
              </a:solidFill>
              <a:latin typeface="Nunito"/>
              <a:ea typeface="Nunito"/>
              <a:cs typeface="Nunito"/>
              <a:sym typeface="Nunito"/>
            </a:endParaRPr>
          </a:p>
        </p:txBody>
      </p:sp>
      <p:grpSp>
        <p:nvGrpSpPr>
          <p:cNvPr id="280" name="Google Shape;280;p43"/>
          <p:cNvGrpSpPr/>
          <p:nvPr/>
        </p:nvGrpSpPr>
        <p:grpSpPr>
          <a:xfrm>
            <a:off x="1049875" y="3188175"/>
            <a:ext cx="10364100" cy="1541100"/>
            <a:chOff x="1001725" y="2812550"/>
            <a:chExt cx="10364100" cy="1541100"/>
          </a:xfrm>
        </p:grpSpPr>
        <p:sp>
          <p:nvSpPr>
            <p:cNvPr id="281" name="Google Shape;281;p43"/>
            <p:cNvSpPr/>
            <p:nvPr/>
          </p:nvSpPr>
          <p:spPr>
            <a:xfrm>
              <a:off x="1001725" y="2812550"/>
              <a:ext cx="10364100" cy="15411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2" name="Google Shape;282;p43"/>
            <p:cNvSpPr/>
            <p:nvPr/>
          </p:nvSpPr>
          <p:spPr>
            <a:xfrm>
              <a:off x="1034550" y="3045650"/>
              <a:ext cx="10122900" cy="993600"/>
            </a:xfrm>
            <a:prstGeom prst="rect">
              <a:avLst/>
            </a:prstGeom>
            <a:noFill/>
            <a:ln>
              <a:noFill/>
            </a:ln>
          </p:spPr>
          <p:txBody>
            <a:bodyPr spcFirstLastPara="1" wrap="square" lIns="68575" tIns="68575" rIns="68575" bIns="68575" anchor="ctr" anchorCtr="0">
              <a:noAutofit/>
            </a:bodyPr>
            <a:lstStyle/>
            <a:p>
              <a:pPr marL="457200" lvl="0" indent="-381000" algn="just" rtl="0">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¿Cómo esperan que sea esta probabilidad?, ¿será cercana a P(B | A)?</a:t>
              </a: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¿Qué tienen en común las fracciones que representan a P(A | B) y P(B | A)?</a:t>
              </a:r>
              <a:endParaRPr sz="2400">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Actividad</a:t>
            </a:r>
            <a:endParaRPr sz="3600" b="1" i="0" u="none" strike="noStrike" cap="none">
              <a:solidFill>
                <a:srgbClr val="423B71"/>
              </a:solidFill>
              <a:latin typeface="Calibri"/>
              <a:ea typeface="Calibri"/>
              <a:cs typeface="Calibri"/>
              <a:sym typeface="Calibri"/>
            </a:endParaRPr>
          </a:p>
        </p:txBody>
      </p:sp>
      <p:grpSp>
        <p:nvGrpSpPr>
          <p:cNvPr id="298" name="Google Shape;298;p45"/>
          <p:cNvGrpSpPr/>
          <p:nvPr/>
        </p:nvGrpSpPr>
        <p:grpSpPr>
          <a:xfrm>
            <a:off x="913950" y="1502632"/>
            <a:ext cx="10364100" cy="2388705"/>
            <a:chOff x="1001725" y="2812550"/>
            <a:chExt cx="10364100" cy="1541100"/>
          </a:xfrm>
        </p:grpSpPr>
        <p:sp>
          <p:nvSpPr>
            <p:cNvPr id="299" name="Google Shape;299;p45"/>
            <p:cNvSpPr/>
            <p:nvPr/>
          </p:nvSpPr>
          <p:spPr>
            <a:xfrm>
              <a:off x="1001725" y="2812550"/>
              <a:ext cx="10364100" cy="15411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00" name="Google Shape;300;p45"/>
                <p:cNvSpPr/>
                <p:nvPr/>
              </p:nvSpPr>
              <p:spPr>
                <a:xfrm>
                  <a:off x="1034550" y="3045650"/>
                  <a:ext cx="10122900" cy="993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6. Calcule la P(A | B), usando la información que hemos encontrado:</a:t>
                  </a:r>
                </a:p>
                <a:p>
                  <a:pPr marL="0" lvl="0" indent="0" algn="l" rtl="0">
                    <a:spcBef>
                      <a:spcPts val="0"/>
                    </a:spcBef>
                    <a:spcAft>
                      <a:spcPts val="0"/>
                    </a:spcAft>
                    <a:buNone/>
                  </a:pPr>
                  <a:endParaRPr lang="es-419"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P(A) = 0,0001; P(B) = 0,01; P(B | A) = 0,978</a:t>
                  </a:r>
                </a:p>
                <a:p>
                  <a:pPr marL="914400" lvl="0" indent="0" algn="l" rtl="0">
                    <a:spcBef>
                      <a:spcPts val="0"/>
                    </a:spcBef>
                    <a:spcAft>
                      <a:spcPts val="0"/>
                    </a:spcAft>
                    <a:buNone/>
                  </a:pPr>
                  <a:endParaRPr lang="es-419" sz="2400" dirty="0">
                    <a:solidFill>
                      <a:schemeClr val="dk1"/>
                    </a:solidFill>
                    <a:latin typeface="Calibri"/>
                    <a:ea typeface="Calibri"/>
                    <a:cs typeface="Calibri"/>
                    <a:sym typeface="Calibri"/>
                  </a:endParaRPr>
                </a:p>
                <a:p>
                  <a:pPr marL="914400" lvl="0" indent="-381000">
                    <a:buClr>
                      <a:schemeClr val="dk1"/>
                    </a:buClr>
                    <a:buSzPts val="2400"/>
                    <a:buFont typeface="Calibri"/>
                    <a:buChar char="●"/>
                  </a:pPr>
                  <a:r>
                    <a:rPr lang="es-419" sz="2400" dirty="0">
                      <a:solidFill>
                        <a:schemeClr val="dk1"/>
                      </a:solidFill>
                      <a:latin typeface="Calibri"/>
                      <a:ea typeface="Calibri"/>
                      <a:cs typeface="Calibri"/>
                      <a:sym typeface="Calibri"/>
                    </a:rPr>
                    <a:t>y que  </a:t>
                  </a:r>
                  <a14:m>
                    <m:oMath xmlns:m="http://schemas.openxmlformats.org/officeDocument/2006/math">
                      <m:r>
                        <a:rPr lang="es-ES" sz="2400" b="0" i="0" smtClean="0">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𝑃</m:t>
                      </m:r>
                      <m:d>
                        <m:dPr>
                          <m:endChr m:val="|"/>
                          <m:ctrlPr>
                            <a:rPr lang="es-ES" sz="2400" b="0" i="1" smtClean="0">
                              <a:solidFill>
                                <a:schemeClr val="dk1"/>
                              </a:solidFill>
                              <a:latin typeface="Cambria Math" panose="02040503050406030204" pitchFamily="18" charset="0"/>
                              <a:ea typeface="Calibri"/>
                              <a:cs typeface="Calibri"/>
                              <a:sym typeface="Calibri"/>
                            </a:rPr>
                          </m:ctrlPr>
                        </m:dPr>
                        <m:e>
                          <m:r>
                            <a:rPr lang="es-ES" sz="2400" b="0" i="1" smtClean="0">
                              <a:solidFill>
                                <a:schemeClr val="dk1"/>
                              </a:solidFill>
                              <a:latin typeface="Cambria Math" panose="02040503050406030204" pitchFamily="18" charset="0"/>
                              <a:ea typeface="Calibri"/>
                              <a:cs typeface="Calibri"/>
                              <a:sym typeface="Calibri"/>
                            </a:rPr>
                            <m:t>𝐴</m:t>
                          </m:r>
                          <m:r>
                            <a:rPr lang="es-ES" sz="2400" b="0" i="1" smtClean="0">
                              <a:solidFill>
                                <a:schemeClr val="dk1"/>
                              </a:solidFill>
                              <a:latin typeface="Cambria Math" panose="02040503050406030204" pitchFamily="18" charset="0"/>
                              <a:ea typeface="Calibri"/>
                              <a:cs typeface="Calibri"/>
                              <a:sym typeface="Calibri"/>
                            </a:rPr>
                            <m:t> </m:t>
                          </m:r>
                        </m:e>
                      </m:d>
                      <m:r>
                        <a:rPr lang="es-ES" sz="2400" b="0" i="1" smtClean="0">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𝐵</m:t>
                      </m:r>
                      <m:r>
                        <a:rPr lang="es-ES" sz="2400" b="0" i="1" smtClean="0">
                          <a:solidFill>
                            <a:schemeClr val="dk1"/>
                          </a:solidFill>
                          <a:latin typeface="Cambria Math" panose="02040503050406030204" pitchFamily="18" charset="0"/>
                          <a:ea typeface="Calibri"/>
                          <a:cs typeface="Calibri"/>
                          <a:sym typeface="Calibri"/>
                        </a:rPr>
                        <m:t>)=</m:t>
                      </m:r>
                      <m:f>
                        <m:fPr>
                          <m:ctrlPr>
                            <a:rPr lang="es-419" sz="2400" i="1" smtClean="0">
                              <a:solidFill>
                                <a:schemeClr val="dk1"/>
                              </a:solidFill>
                              <a:latin typeface="Cambria Math" panose="02040503050406030204" pitchFamily="18" charset="0"/>
                              <a:cs typeface="Calibri"/>
                              <a:sym typeface="Calibri"/>
                            </a:rPr>
                          </m:ctrlPr>
                        </m:fPr>
                        <m:num>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𝐴</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num>
                        <m:den>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den>
                      </m:f>
                    </m:oMath>
                  </a14:m>
                  <a:r>
                    <a:rPr lang="es-ES" sz="2400" dirty="0">
                      <a:solidFill>
                        <a:schemeClr val="dk1"/>
                      </a:solidFill>
                      <a:latin typeface="Calibri"/>
                      <a:ea typeface="Calibri"/>
                      <a:cs typeface="Calibri"/>
                      <a:sym typeface="Calibri"/>
                    </a:rPr>
                    <a:t> y </a:t>
                  </a:r>
                  <a14:m>
                    <m:oMath xmlns:m="http://schemas.openxmlformats.org/officeDocument/2006/math">
                      <m:r>
                        <a:rPr lang="es-ES" sz="2400" i="1">
                          <a:solidFill>
                            <a:schemeClr val="dk1"/>
                          </a:solidFill>
                          <a:latin typeface="Cambria Math" panose="02040503050406030204" pitchFamily="18" charset="0"/>
                          <a:ea typeface="Calibri"/>
                          <a:cs typeface="Calibri"/>
                          <a:sym typeface="Calibri"/>
                        </a:rPr>
                        <m:t>𝑃</m:t>
                      </m:r>
                      <m:d>
                        <m:dPr>
                          <m:endChr m:val="|"/>
                          <m:ctrlPr>
                            <a:rPr lang="es-ES" sz="2400" i="1">
                              <a:solidFill>
                                <a:schemeClr val="dk1"/>
                              </a:solidFill>
                              <a:latin typeface="Cambria Math" panose="02040503050406030204" pitchFamily="18" charset="0"/>
                              <a:ea typeface="Calibri"/>
                              <a:cs typeface="Calibri"/>
                              <a:sym typeface="Calibri"/>
                            </a:rPr>
                          </m:ctrlPr>
                        </m:dPr>
                        <m:e>
                          <m:r>
                            <a:rPr lang="es-ES" sz="2400" b="0" i="1" smtClean="0">
                              <a:solidFill>
                                <a:schemeClr val="dk1"/>
                              </a:solidFill>
                              <a:latin typeface="Cambria Math" panose="02040503050406030204" pitchFamily="18" charset="0"/>
                              <a:ea typeface="Calibri"/>
                              <a:cs typeface="Calibri"/>
                              <a:sym typeface="Calibri"/>
                            </a:rPr>
                            <m:t>𝐵</m:t>
                          </m:r>
                          <m:r>
                            <a:rPr lang="es-ES" sz="2400" i="1">
                              <a:solidFill>
                                <a:schemeClr val="dk1"/>
                              </a:solidFill>
                              <a:latin typeface="Cambria Math" panose="02040503050406030204" pitchFamily="18" charset="0"/>
                              <a:ea typeface="Calibri"/>
                              <a:cs typeface="Calibri"/>
                              <a:sym typeface="Calibri"/>
                            </a:rPr>
                            <m:t> </m:t>
                          </m:r>
                        </m:e>
                      </m:d>
                      <m:r>
                        <a:rPr lang="es-ES" sz="2400" i="1">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𝐴</m:t>
                      </m:r>
                      <m:r>
                        <a:rPr lang="es-ES" sz="2400" i="1">
                          <a:solidFill>
                            <a:schemeClr val="dk1"/>
                          </a:solidFill>
                          <a:latin typeface="Cambria Math" panose="02040503050406030204" pitchFamily="18" charset="0"/>
                          <a:ea typeface="Calibri"/>
                          <a:cs typeface="Calibri"/>
                          <a:sym typeface="Calibri"/>
                        </a:rPr>
                        <m:t>)=</m:t>
                      </m:r>
                      <m:f>
                        <m:fPr>
                          <m:ctrlPr>
                            <a:rPr lang="es-419" sz="2400" i="1">
                              <a:solidFill>
                                <a:schemeClr val="dk1"/>
                              </a:solidFill>
                              <a:latin typeface="Cambria Math" panose="02040503050406030204" pitchFamily="18" charset="0"/>
                              <a:cs typeface="Calibri"/>
                              <a:sym typeface="Calibri"/>
                            </a:rPr>
                          </m:ctrlPr>
                        </m:fPr>
                        <m:num>
                          <m:r>
                            <a:rPr lang="es-ES" sz="2400" i="1">
                              <a:solidFill>
                                <a:schemeClr val="dk1"/>
                              </a:solidFill>
                              <a:latin typeface="Cambria Math" panose="02040503050406030204" pitchFamily="18" charset="0"/>
                              <a:cs typeface="Calibri"/>
                              <a:sym typeface="Calibri"/>
                            </a:rPr>
                            <m:t>𝑃</m:t>
                          </m:r>
                          <m:r>
                            <a:rPr lang="es-ES" sz="2400" i="1">
                              <a:solidFill>
                                <a:schemeClr val="dk1"/>
                              </a:solidFill>
                              <a:latin typeface="Cambria Math" panose="02040503050406030204" pitchFamily="18" charset="0"/>
                              <a:cs typeface="Calibri"/>
                              <a:sym typeface="Calibri"/>
                            </a:rPr>
                            <m:t>(</m:t>
                          </m:r>
                          <m:r>
                            <a:rPr lang="es-ES" sz="2400" i="1">
                              <a:solidFill>
                                <a:schemeClr val="dk1"/>
                              </a:solidFill>
                              <a:latin typeface="Cambria Math" panose="02040503050406030204" pitchFamily="18" charset="0"/>
                              <a:cs typeface="Calibri"/>
                              <a:sym typeface="Calibri"/>
                            </a:rPr>
                            <m:t>𝐴</m:t>
                          </m:r>
                          <m:r>
                            <a:rPr lang="es-ES" sz="2400" i="1">
                              <a:solidFill>
                                <a:schemeClr val="dk1"/>
                              </a:solidFill>
                              <a:latin typeface="Cambria Math" panose="02040503050406030204" pitchFamily="18" charset="0"/>
                              <a:cs typeface="Calibri"/>
                              <a:sym typeface="Calibri"/>
                            </a:rPr>
                            <m:t>∩</m:t>
                          </m:r>
                          <m:r>
                            <a:rPr lang="es-ES" sz="2400" i="1">
                              <a:solidFill>
                                <a:schemeClr val="dk1"/>
                              </a:solidFill>
                              <a:latin typeface="Cambria Math" panose="02040503050406030204" pitchFamily="18" charset="0"/>
                              <a:cs typeface="Calibri"/>
                              <a:sym typeface="Calibri"/>
                            </a:rPr>
                            <m:t>𝐵</m:t>
                          </m:r>
                          <m:r>
                            <a:rPr lang="es-ES" sz="2400" i="1">
                              <a:solidFill>
                                <a:schemeClr val="dk1"/>
                              </a:solidFill>
                              <a:latin typeface="Cambria Math" panose="02040503050406030204" pitchFamily="18" charset="0"/>
                              <a:cs typeface="Calibri"/>
                              <a:sym typeface="Calibri"/>
                            </a:rPr>
                            <m:t>)</m:t>
                          </m:r>
                        </m:num>
                        <m:den>
                          <m:r>
                            <a:rPr lang="es-ES" sz="2400" i="1">
                              <a:solidFill>
                                <a:schemeClr val="dk1"/>
                              </a:solidFill>
                              <a:latin typeface="Cambria Math" panose="02040503050406030204" pitchFamily="18" charset="0"/>
                              <a:cs typeface="Calibri"/>
                              <a:sym typeface="Calibri"/>
                            </a:rPr>
                            <m:t>𝑃</m:t>
                          </m:r>
                          <m:r>
                            <a:rPr lang="es-ES" sz="2400" i="1">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𝐴</m:t>
                          </m:r>
                          <m:r>
                            <a:rPr lang="es-ES" sz="2400" i="1">
                              <a:solidFill>
                                <a:schemeClr val="dk1"/>
                              </a:solidFill>
                              <a:latin typeface="Cambria Math" panose="02040503050406030204" pitchFamily="18" charset="0"/>
                              <a:cs typeface="Calibri"/>
                              <a:sym typeface="Calibri"/>
                            </a:rPr>
                            <m:t>)</m:t>
                          </m:r>
                        </m:den>
                      </m:f>
                    </m:oMath>
                  </a14:m>
                  <a:r>
                    <a:rPr lang="es-ES" sz="2400" dirty="0">
                      <a:solidFill>
                        <a:schemeClr val="dk1"/>
                      </a:solidFill>
                      <a:latin typeface="Calibri"/>
                      <a:ea typeface="Calibri"/>
                      <a:cs typeface="Calibri"/>
                      <a:sym typeface="Calibri"/>
                    </a:rPr>
                    <a:t> .</a:t>
                  </a:r>
                  <a:endParaRPr lang="ar-AE" sz="2400" dirty="0">
                    <a:solidFill>
                      <a:schemeClr val="dk1"/>
                    </a:solidFill>
                    <a:latin typeface="Calibri"/>
                    <a:ea typeface="Calibri"/>
                    <a:cs typeface="Calibri"/>
                    <a:sym typeface="Calibri"/>
                  </a:endParaRPr>
                </a:p>
              </p:txBody>
            </p:sp>
          </mc:Choice>
          <mc:Fallback xmlns="">
            <p:sp>
              <p:nvSpPr>
                <p:cNvPr id="300" name="Google Shape;300;p45"/>
                <p:cNvSpPr>
                  <a:spLocks noRot="1" noChangeAspect="1" noMove="1" noResize="1" noEditPoints="1" noAdjustHandles="1" noChangeArrowheads="1" noChangeShapeType="1" noTextEdit="1"/>
                </p:cNvSpPr>
                <p:nvPr/>
              </p:nvSpPr>
              <p:spPr>
                <a:xfrm>
                  <a:off x="1034550" y="3045650"/>
                  <a:ext cx="10122900" cy="993600"/>
                </a:xfrm>
                <a:prstGeom prst="rect">
                  <a:avLst/>
                </a:prstGeom>
                <a:blipFill>
                  <a:blip r:embed="rId3"/>
                  <a:stretch>
                    <a:fillRect l="-1144" t="-22619" b="-20635"/>
                  </a:stretch>
                </a:blipFill>
                <a:ln>
                  <a:noFill/>
                </a:ln>
              </p:spPr>
              <p:txBody>
                <a:bodyPr/>
                <a:lstStyle/>
                <a:p>
                  <a:r>
                    <a:rPr lang="es-419">
                      <a:noFill/>
                    </a:rPr>
                    <a:t> </a:t>
                  </a:r>
                </a:p>
              </p:txBody>
            </p:sp>
          </mc:Fallback>
        </mc:AlternateContent>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Actividad</a:t>
            </a:r>
            <a:endParaRPr sz="3600" b="1" i="0" u="none" strike="noStrike" cap="none">
              <a:solidFill>
                <a:srgbClr val="423B71"/>
              </a:solidFill>
              <a:latin typeface="Calibri"/>
              <a:ea typeface="Calibri"/>
              <a:cs typeface="Calibri"/>
              <a:sym typeface="Calibri"/>
            </a:endParaRPr>
          </a:p>
        </p:txBody>
      </p:sp>
      <p:grpSp>
        <p:nvGrpSpPr>
          <p:cNvPr id="298" name="Google Shape;298;p45"/>
          <p:cNvGrpSpPr/>
          <p:nvPr/>
        </p:nvGrpSpPr>
        <p:grpSpPr>
          <a:xfrm>
            <a:off x="913950" y="1502632"/>
            <a:ext cx="10364100" cy="2388705"/>
            <a:chOff x="1001725" y="2812550"/>
            <a:chExt cx="10364100" cy="1541100"/>
          </a:xfrm>
        </p:grpSpPr>
        <p:sp>
          <p:nvSpPr>
            <p:cNvPr id="299" name="Google Shape;299;p45"/>
            <p:cNvSpPr/>
            <p:nvPr/>
          </p:nvSpPr>
          <p:spPr>
            <a:xfrm>
              <a:off x="1001725" y="2812550"/>
              <a:ext cx="10364100" cy="15411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00" name="Google Shape;300;p45"/>
                <p:cNvSpPr/>
                <p:nvPr/>
              </p:nvSpPr>
              <p:spPr>
                <a:xfrm>
                  <a:off x="1034550" y="3045650"/>
                  <a:ext cx="10122900" cy="993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6. Calcule la P(A | B), usando la información que hemos encontrado:</a:t>
                  </a:r>
                </a:p>
                <a:p>
                  <a:pPr marL="0" lvl="0" indent="0" algn="l" rtl="0">
                    <a:spcBef>
                      <a:spcPts val="0"/>
                    </a:spcBef>
                    <a:spcAft>
                      <a:spcPts val="0"/>
                    </a:spcAft>
                    <a:buNone/>
                  </a:pPr>
                  <a:endParaRPr lang="es-419"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P(A) = 0,0001; P(B) = 0,01; P(B | A) = 0,978</a:t>
                  </a:r>
                </a:p>
                <a:p>
                  <a:pPr marL="914400" lvl="0" indent="0" algn="l" rtl="0">
                    <a:spcBef>
                      <a:spcPts val="0"/>
                    </a:spcBef>
                    <a:spcAft>
                      <a:spcPts val="0"/>
                    </a:spcAft>
                    <a:buNone/>
                  </a:pPr>
                  <a:endParaRPr lang="es-419" sz="2400" dirty="0">
                    <a:solidFill>
                      <a:schemeClr val="dk1"/>
                    </a:solidFill>
                    <a:latin typeface="Calibri"/>
                    <a:ea typeface="Calibri"/>
                    <a:cs typeface="Calibri"/>
                    <a:sym typeface="Calibri"/>
                  </a:endParaRPr>
                </a:p>
                <a:p>
                  <a:pPr marL="914400" lvl="0" indent="-381000">
                    <a:buClr>
                      <a:schemeClr val="dk1"/>
                    </a:buClr>
                    <a:buSzPts val="2400"/>
                    <a:buFont typeface="Calibri"/>
                    <a:buChar char="●"/>
                  </a:pPr>
                  <a:r>
                    <a:rPr lang="es-419" sz="2400" dirty="0">
                      <a:solidFill>
                        <a:schemeClr val="dk1"/>
                      </a:solidFill>
                      <a:latin typeface="Calibri"/>
                      <a:ea typeface="Calibri"/>
                      <a:cs typeface="Calibri"/>
                      <a:sym typeface="Calibri"/>
                    </a:rPr>
                    <a:t>y que  </a:t>
                  </a:r>
                  <a14:m>
                    <m:oMath xmlns:m="http://schemas.openxmlformats.org/officeDocument/2006/math">
                      <m:r>
                        <a:rPr lang="es-ES" sz="2400" b="0" i="0" smtClean="0">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𝑃</m:t>
                      </m:r>
                      <m:d>
                        <m:dPr>
                          <m:endChr m:val="|"/>
                          <m:ctrlPr>
                            <a:rPr lang="es-ES" sz="2400" b="0" i="1" smtClean="0">
                              <a:solidFill>
                                <a:schemeClr val="dk1"/>
                              </a:solidFill>
                              <a:latin typeface="Cambria Math" panose="02040503050406030204" pitchFamily="18" charset="0"/>
                              <a:ea typeface="Calibri"/>
                              <a:cs typeface="Calibri"/>
                              <a:sym typeface="Calibri"/>
                            </a:rPr>
                          </m:ctrlPr>
                        </m:dPr>
                        <m:e>
                          <m:r>
                            <a:rPr lang="es-ES" sz="2400" b="0" i="1" smtClean="0">
                              <a:solidFill>
                                <a:schemeClr val="dk1"/>
                              </a:solidFill>
                              <a:latin typeface="Cambria Math" panose="02040503050406030204" pitchFamily="18" charset="0"/>
                              <a:ea typeface="Calibri"/>
                              <a:cs typeface="Calibri"/>
                              <a:sym typeface="Calibri"/>
                            </a:rPr>
                            <m:t>𝐴</m:t>
                          </m:r>
                          <m:r>
                            <a:rPr lang="es-ES" sz="2400" b="0" i="1" smtClean="0">
                              <a:solidFill>
                                <a:schemeClr val="dk1"/>
                              </a:solidFill>
                              <a:latin typeface="Cambria Math" panose="02040503050406030204" pitchFamily="18" charset="0"/>
                              <a:ea typeface="Calibri"/>
                              <a:cs typeface="Calibri"/>
                              <a:sym typeface="Calibri"/>
                            </a:rPr>
                            <m:t> </m:t>
                          </m:r>
                        </m:e>
                      </m:d>
                      <m:r>
                        <a:rPr lang="es-ES" sz="2400" b="0" i="1" smtClean="0">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𝐵</m:t>
                      </m:r>
                      <m:r>
                        <a:rPr lang="es-ES" sz="2400" b="0" i="1" smtClean="0">
                          <a:solidFill>
                            <a:schemeClr val="dk1"/>
                          </a:solidFill>
                          <a:latin typeface="Cambria Math" panose="02040503050406030204" pitchFamily="18" charset="0"/>
                          <a:ea typeface="Calibri"/>
                          <a:cs typeface="Calibri"/>
                          <a:sym typeface="Calibri"/>
                        </a:rPr>
                        <m:t>)=</m:t>
                      </m:r>
                      <m:f>
                        <m:fPr>
                          <m:ctrlPr>
                            <a:rPr lang="es-419" sz="2400" i="1" smtClean="0">
                              <a:solidFill>
                                <a:schemeClr val="dk1"/>
                              </a:solidFill>
                              <a:latin typeface="Cambria Math" panose="02040503050406030204" pitchFamily="18" charset="0"/>
                              <a:cs typeface="Calibri"/>
                              <a:sym typeface="Calibri"/>
                            </a:rPr>
                          </m:ctrlPr>
                        </m:fPr>
                        <m:num>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𝐴</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num>
                        <m:den>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den>
                      </m:f>
                    </m:oMath>
                  </a14:m>
                  <a:r>
                    <a:rPr lang="es-ES" sz="2400" dirty="0">
                      <a:solidFill>
                        <a:schemeClr val="dk1"/>
                      </a:solidFill>
                      <a:latin typeface="Calibri"/>
                      <a:ea typeface="Calibri"/>
                      <a:cs typeface="Calibri"/>
                      <a:sym typeface="Calibri"/>
                    </a:rPr>
                    <a:t> y </a:t>
                  </a:r>
                  <a14:m>
                    <m:oMath xmlns:m="http://schemas.openxmlformats.org/officeDocument/2006/math">
                      <m:r>
                        <a:rPr lang="es-ES" sz="2400" i="1">
                          <a:solidFill>
                            <a:schemeClr val="dk1"/>
                          </a:solidFill>
                          <a:latin typeface="Cambria Math" panose="02040503050406030204" pitchFamily="18" charset="0"/>
                          <a:ea typeface="Calibri"/>
                          <a:cs typeface="Calibri"/>
                          <a:sym typeface="Calibri"/>
                        </a:rPr>
                        <m:t>𝑃</m:t>
                      </m:r>
                      <m:d>
                        <m:dPr>
                          <m:endChr m:val="|"/>
                          <m:ctrlPr>
                            <a:rPr lang="es-ES" sz="2400" i="1">
                              <a:solidFill>
                                <a:schemeClr val="dk1"/>
                              </a:solidFill>
                              <a:latin typeface="Cambria Math" panose="02040503050406030204" pitchFamily="18" charset="0"/>
                              <a:ea typeface="Calibri"/>
                              <a:cs typeface="Calibri"/>
                              <a:sym typeface="Calibri"/>
                            </a:rPr>
                          </m:ctrlPr>
                        </m:dPr>
                        <m:e>
                          <m:r>
                            <a:rPr lang="es-ES" sz="2400" b="0" i="1" smtClean="0">
                              <a:solidFill>
                                <a:schemeClr val="dk1"/>
                              </a:solidFill>
                              <a:latin typeface="Cambria Math" panose="02040503050406030204" pitchFamily="18" charset="0"/>
                              <a:ea typeface="Calibri"/>
                              <a:cs typeface="Calibri"/>
                              <a:sym typeface="Calibri"/>
                            </a:rPr>
                            <m:t>𝐵</m:t>
                          </m:r>
                          <m:r>
                            <a:rPr lang="es-ES" sz="2400" i="1">
                              <a:solidFill>
                                <a:schemeClr val="dk1"/>
                              </a:solidFill>
                              <a:latin typeface="Cambria Math" panose="02040503050406030204" pitchFamily="18" charset="0"/>
                              <a:ea typeface="Calibri"/>
                              <a:cs typeface="Calibri"/>
                              <a:sym typeface="Calibri"/>
                            </a:rPr>
                            <m:t> </m:t>
                          </m:r>
                        </m:e>
                      </m:d>
                      <m:r>
                        <a:rPr lang="es-ES" sz="2400" i="1">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𝐴</m:t>
                      </m:r>
                      <m:r>
                        <a:rPr lang="es-ES" sz="2400" i="1">
                          <a:solidFill>
                            <a:schemeClr val="dk1"/>
                          </a:solidFill>
                          <a:latin typeface="Cambria Math" panose="02040503050406030204" pitchFamily="18" charset="0"/>
                          <a:ea typeface="Calibri"/>
                          <a:cs typeface="Calibri"/>
                          <a:sym typeface="Calibri"/>
                        </a:rPr>
                        <m:t>)=</m:t>
                      </m:r>
                      <m:f>
                        <m:fPr>
                          <m:ctrlPr>
                            <a:rPr lang="es-419" sz="2400" i="1">
                              <a:solidFill>
                                <a:schemeClr val="dk1"/>
                              </a:solidFill>
                              <a:latin typeface="Cambria Math" panose="02040503050406030204" pitchFamily="18" charset="0"/>
                              <a:cs typeface="Calibri"/>
                              <a:sym typeface="Calibri"/>
                            </a:rPr>
                          </m:ctrlPr>
                        </m:fPr>
                        <m:num>
                          <m:r>
                            <a:rPr lang="es-ES" sz="2400" i="1">
                              <a:solidFill>
                                <a:schemeClr val="dk1"/>
                              </a:solidFill>
                              <a:latin typeface="Cambria Math" panose="02040503050406030204" pitchFamily="18" charset="0"/>
                              <a:cs typeface="Calibri"/>
                              <a:sym typeface="Calibri"/>
                            </a:rPr>
                            <m:t>𝑃</m:t>
                          </m:r>
                          <m:r>
                            <a:rPr lang="es-ES" sz="2400" i="1">
                              <a:solidFill>
                                <a:schemeClr val="dk1"/>
                              </a:solidFill>
                              <a:latin typeface="Cambria Math" panose="02040503050406030204" pitchFamily="18" charset="0"/>
                              <a:cs typeface="Calibri"/>
                              <a:sym typeface="Calibri"/>
                            </a:rPr>
                            <m:t>(</m:t>
                          </m:r>
                          <m:r>
                            <a:rPr lang="es-ES" sz="2400" i="1">
                              <a:solidFill>
                                <a:schemeClr val="dk1"/>
                              </a:solidFill>
                              <a:latin typeface="Cambria Math" panose="02040503050406030204" pitchFamily="18" charset="0"/>
                              <a:cs typeface="Calibri"/>
                              <a:sym typeface="Calibri"/>
                            </a:rPr>
                            <m:t>𝐴</m:t>
                          </m:r>
                          <m:r>
                            <a:rPr lang="es-ES" sz="2400" i="1">
                              <a:solidFill>
                                <a:schemeClr val="dk1"/>
                              </a:solidFill>
                              <a:latin typeface="Cambria Math" panose="02040503050406030204" pitchFamily="18" charset="0"/>
                              <a:cs typeface="Calibri"/>
                              <a:sym typeface="Calibri"/>
                            </a:rPr>
                            <m:t>∩</m:t>
                          </m:r>
                          <m:r>
                            <a:rPr lang="es-ES" sz="2400" i="1">
                              <a:solidFill>
                                <a:schemeClr val="dk1"/>
                              </a:solidFill>
                              <a:latin typeface="Cambria Math" panose="02040503050406030204" pitchFamily="18" charset="0"/>
                              <a:cs typeface="Calibri"/>
                              <a:sym typeface="Calibri"/>
                            </a:rPr>
                            <m:t>𝐵</m:t>
                          </m:r>
                          <m:r>
                            <a:rPr lang="es-ES" sz="2400" i="1">
                              <a:solidFill>
                                <a:schemeClr val="dk1"/>
                              </a:solidFill>
                              <a:latin typeface="Cambria Math" panose="02040503050406030204" pitchFamily="18" charset="0"/>
                              <a:cs typeface="Calibri"/>
                              <a:sym typeface="Calibri"/>
                            </a:rPr>
                            <m:t>)</m:t>
                          </m:r>
                        </m:num>
                        <m:den>
                          <m:r>
                            <a:rPr lang="es-ES" sz="2400" i="1">
                              <a:solidFill>
                                <a:schemeClr val="dk1"/>
                              </a:solidFill>
                              <a:latin typeface="Cambria Math" panose="02040503050406030204" pitchFamily="18" charset="0"/>
                              <a:cs typeface="Calibri"/>
                              <a:sym typeface="Calibri"/>
                            </a:rPr>
                            <m:t>𝑃</m:t>
                          </m:r>
                          <m:r>
                            <a:rPr lang="es-ES" sz="2400" i="1">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𝐴</m:t>
                          </m:r>
                          <m:r>
                            <a:rPr lang="es-ES" sz="2400" i="1">
                              <a:solidFill>
                                <a:schemeClr val="dk1"/>
                              </a:solidFill>
                              <a:latin typeface="Cambria Math" panose="02040503050406030204" pitchFamily="18" charset="0"/>
                              <a:cs typeface="Calibri"/>
                              <a:sym typeface="Calibri"/>
                            </a:rPr>
                            <m:t>)</m:t>
                          </m:r>
                        </m:den>
                      </m:f>
                    </m:oMath>
                  </a14:m>
                  <a:r>
                    <a:rPr lang="es-ES" sz="2400" dirty="0">
                      <a:solidFill>
                        <a:schemeClr val="dk1"/>
                      </a:solidFill>
                      <a:latin typeface="Calibri"/>
                      <a:ea typeface="Calibri"/>
                      <a:cs typeface="Calibri"/>
                      <a:sym typeface="Calibri"/>
                    </a:rPr>
                    <a:t> .</a:t>
                  </a:r>
                  <a:endParaRPr lang="ar-AE" sz="2400" dirty="0">
                    <a:solidFill>
                      <a:schemeClr val="dk1"/>
                    </a:solidFill>
                    <a:latin typeface="Calibri"/>
                    <a:ea typeface="Calibri"/>
                    <a:cs typeface="Calibri"/>
                    <a:sym typeface="Calibri"/>
                  </a:endParaRPr>
                </a:p>
              </p:txBody>
            </p:sp>
          </mc:Choice>
          <mc:Fallback xmlns="">
            <p:sp>
              <p:nvSpPr>
                <p:cNvPr id="300" name="Google Shape;300;p45"/>
                <p:cNvSpPr>
                  <a:spLocks noRot="1" noChangeAspect="1" noMove="1" noResize="1" noEditPoints="1" noAdjustHandles="1" noChangeArrowheads="1" noChangeShapeType="1" noTextEdit="1"/>
                </p:cNvSpPr>
                <p:nvPr/>
              </p:nvSpPr>
              <p:spPr>
                <a:xfrm>
                  <a:off x="1034550" y="3045650"/>
                  <a:ext cx="10122900" cy="993600"/>
                </a:xfrm>
                <a:prstGeom prst="rect">
                  <a:avLst/>
                </a:prstGeom>
                <a:blipFill>
                  <a:blip r:embed="rId3"/>
                  <a:stretch>
                    <a:fillRect l="-1144" t="-22619" b="-20635"/>
                  </a:stretch>
                </a:blipFill>
                <a:ln>
                  <a:noFill/>
                </a:ln>
              </p:spPr>
              <p:txBody>
                <a:bodyPr/>
                <a:lstStyle/>
                <a:p>
                  <a:r>
                    <a:rPr lang="es-419">
                      <a:noFill/>
                    </a:rPr>
                    <a:t> </a:t>
                  </a:r>
                </a:p>
              </p:txBody>
            </p:sp>
          </mc:Fallback>
        </mc:AlternateContent>
      </p:gr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E5A914A-4355-4721-13E4-14DA06241667}"/>
                  </a:ext>
                </a:extLst>
              </p:cNvPr>
              <p:cNvSpPr txBox="1"/>
              <p:nvPr/>
            </p:nvSpPr>
            <p:spPr>
              <a:xfrm>
                <a:off x="1538054" y="4252642"/>
                <a:ext cx="8689021" cy="86132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400" b="0" i="1" smtClean="0">
                          <a:solidFill>
                            <a:srgbClr val="433B71"/>
                          </a:solidFill>
                          <a:latin typeface="Cambria Math" panose="02040503050406030204" pitchFamily="18" charset="0"/>
                          <a:ea typeface="Calibri"/>
                          <a:cs typeface="Calibri"/>
                          <a:sym typeface="Calibri"/>
                        </a:rPr>
                        <m:t>𝑃</m:t>
                      </m:r>
                      <m:d>
                        <m:dPr>
                          <m:endChr m:val="|"/>
                          <m:ctrlPr>
                            <a:rPr lang="es-ES" sz="2400" b="0" i="1" smtClean="0">
                              <a:solidFill>
                                <a:srgbClr val="433B71"/>
                              </a:solidFill>
                              <a:latin typeface="Cambria Math" panose="02040503050406030204" pitchFamily="18" charset="0"/>
                              <a:ea typeface="Calibri"/>
                              <a:cs typeface="Calibri"/>
                              <a:sym typeface="Calibri"/>
                            </a:rPr>
                          </m:ctrlPr>
                        </m:dPr>
                        <m:e>
                          <m:r>
                            <a:rPr lang="es-ES" sz="2400" b="0" i="1" smtClean="0">
                              <a:solidFill>
                                <a:srgbClr val="433B71"/>
                              </a:solidFill>
                              <a:latin typeface="Cambria Math" panose="02040503050406030204" pitchFamily="18" charset="0"/>
                              <a:ea typeface="Calibri"/>
                              <a:cs typeface="Calibri"/>
                              <a:sym typeface="Calibri"/>
                            </a:rPr>
                            <m:t>𝐵</m:t>
                          </m:r>
                          <m:r>
                            <a:rPr lang="es-ES" sz="2400" b="0" i="1" smtClean="0">
                              <a:solidFill>
                                <a:srgbClr val="433B71"/>
                              </a:solidFill>
                              <a:latin typeface="Cambria Math" panose="02040503050406030204" pitchFamily="18" charset="0"/>
                              <a:ea typeface="Calibri"/>
                              <a:cs typeface="Calibri"/>
                              <a:sym typeface="Calibri"/>
                            </a:rPr>
                            <m:t> </m:t>
                          </m:r>
                        </m:e>
                      </m:d>
                      <m:r>
                        <a:rPr lang="es-ES" sz="2400" b="0" i="1" smtClean="0">
                          <a:solidFill>
                            <a:srgbClr val="433B71"/>
                          </a:solidFill>
                          <a:latin typeface="Cambria Math" panose="02040503050406030204" pitchFamily="18" charset="0"/>
                          <a:ea typeface="Calibri"/>
                          <a:cs typeface="Calibri"/>
                          <a:sym typeface="Calibri"/>
                        </a:rPr>
                        <m:t> </m:t>
                      </m:r>
                      <m:r>
                        <a:rPr lang="es-ES" sz="2400" b="0" i="1" smtClean="0">
                          <a:solidFill>
                            <a:srgbClr val="433B71"/>
                          </a:solidFill>
                          <a:latin typeface="Cambria Math" panose="02040503050406030204" pitchFamily="18" charset="0"/>
                          <a:ea typeface="Calibri"/>
                          <a:cs typeface="Calibri"/>
                          <a:sym typeface="Calibri"/>
                        </a:rPr>
                        <m:t>𝐴</m:t>
                      </m:r>
                      <m:r>
                        <a:rPr lang="es-ES" sz="2400" b="0" i="1" smtClean="0">
                          <a:solidFill>
                            <a:srgbClr val="433B71"/>
                          </a:solidFill>
                          <a:latin typeface="Cambria Math" panose="02040503050406030204" pitchFamily="18" charset="0"/>
                          <a:ea typeface="Calibri"/>
                          <a:cs typeface="Calibri"/>
                          <a:sym typeface="Calibri"/>
                        </a:rPr>
                        <m:t>)=</m:t>
                      </m:r>
                      <m:f>
                        <m:fPr>
                          <m:ctrlPr>
                            <a:rPr lang="es-419" sz="2400" i="1" smtClean="0">
                              <a:solidFill>
                                <a:srgbClr val="433B71"/>
                              </a:solidFill>
                              <a:latin typeface="Cambria Math" panose="02040503050406030204" pitchFamily="18" charset="0"/>
                              <a:cs typeface="Calibri"/>
                              <a:sym typeface="Calibri"/>
                            </a:rPr>
                          </m:ctrlPr>
                        </m:fPr>
                        <m:num>
                          <m:r>
                            <a:rPr lang="es-ES" sz="2400" b="0" i="1" smtClean="0">
                              <a:solidFill>
                                <a:srgbClr val="433B71"/>
                              </a:solidFill>
                              <a:latin typeface="Cambria Math" panose="02040503050406030204" pitchFamily="18" charset="0"/>
                              <a:cs typeface="Calibri"/>
                              <a:sym typeface="Calibri"/>
                            </a:rPr>
                            <m:t>𝑃</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𝐵</m:t>
                          </m:r>
                          <m:r>
                            <a:rPr lang="es-ES" sz="2400" b="0" i="1" smtClean="0">
                              <a:solidFill>
                                <a:srgbClr val="433B71"/>
                              </a:solidFill>
                              <a:latin typeface="Cambria Math" panose="02040503050406030204" pitchFamily="18" charset="0"/>
                              <a:cs typeface="Calibri"/>
                              <a:sym typeface="Calibri"/>
                            </a:rPr>
                            <m:t>)</m:t>
                          </m:r>
                        </m:num>
                        <m:den>
                          <m:r>
                            <a:rPr lang="es-ES" sz="2400" b="0" i="1" smtClean="0">
                              <a:solidFill>
                                <a:srgbClr val="433B71"/>
                              </a:solidFill>
                              <a:latin typeface="Cambria Math" panose="02040503050406030204" pitchFamily="18" charset="0"/>
                              <a:cs typeface="Calibri"/>
                              <a:sym typeface="Calibri"/>
                            </a:rPr>
                            <m:t>𝑃</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den>
                      </m:f>
                      <m:r>
                        <a:rPr lang="es-ES" sz="2400" b="0" i="1" smtClean="0">
                          <a:solidFill>
                            <a:srgbClr val="433B71"/>
                          </a:solidFill>
                          <a:latin typeface="Cambria Math" panose="02040503050406030204" pitchFamily="18" charset="0"/>
                          <a:cs typeface="Calibri"/>
                          <a:sym typeface="Calibri"/>
                        </a:rPr>
                        <m:t>=0,978→</m:t>
                      </m:r>
                      <m:r>
                        <a:rPr lang="es-ES" sz="2400" b="0" i="1" smtClean="0">
                          <a:solidFill>
                            <a:srgbClr val="433B71"/>
                          </a:solidFill>
                          <a:latin typeface="Cambria Math" panose="02040503050406030204" pitchFamily="18" charset="0"/>
                          <a:cs typeface="Calibri"/>
                          <a:sym typeface="Calibri"/>
                        </a:rPr>
                        <m:t>𝑃</m:t>
                      </m:r>
                      <m:d>
                        <m:dPr>
                          <m:ctrlPr>
                            <a:rPr lang="es-ES" sz="2400" b="0" i="1" smtClean="0">
                              <a:solidFill>
                                <a:srgbClr val="433B71"/>
                              </a:solidFill>
                              <a:latin typeface="Cambria Math" panose="02040503050406030204" pitchFamily="18" charset="0"/>
                              <a:cs typeface="Calibri"/>
                              <a:sym typeface="Calibri"/>
                            </a:rPr>
                          </m:ctrlPr>
                        </m:dPr>
                        <m:e>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𝐵</m:t>
                          </m:r>
                        </m:e>
                      </m:d>
                      <m:r>
                        <a:rPr lang="es-ES" sz="2400" b="0" i="1" smtClean="0">
                          <a:solidFill>
                            <a:srgbClr val="433B71"/>
                          </a:solidFill>
                          <a:latin typeface="Cambria Math" panose="02040503050406030204" pitchFamily="18" charset="0"/>
                          <a:cs typeface="Calibri"/>
                          <a:sym typeface="Calibri"/>
                        </a:rPr>
                        <m:t>=0,978⋅</m:t>
                      </m:r>
                      <m:r>
                        <a:rPr lang="es-ES" sz="2400" b="0" i="1" smtClean="0">
                          <a:solidFill>
                            <a:srgbClr val="433B71"/>
                          </a:solidFill>
                          <a:latin typeface="Cambria Math" panose="02040503050406030204" pitchFamily="18" charset="0"/>
                          <a:cs typeface="Calibri"/>
                          <a:sym typeface="Calibri"/>
                        </a:rPr>
                        <m:t>𝑃</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oMath>
                  </m:oMathPara>
                </a14:m>
                <a:endParaRPr lang="es-419" sz="2400" dirty="0">
                  <a:solidFill>
                    <a:srgbClr val="433B71"/>
                  </a:solidFill>
                </a:endParaRPr>
              </a:p>
            </p:txBody>
          </p:sp>
        </mc:Choice>
        <mc:Fallback xmlns="">
          <p:sp>
            <p:nvSpPr>
              <p:cNvPr id="3" name="CuadroTexto 2">
                <a:extLst>
                  <a:ext uri="{FF2B5EF4-FFF2-40B4-BE49-F238E27FC236}">
                    <a16:creationId xmlns:a16="http://schemas.microsoft.com/office/drawing/2014/main" id="{4E5A914A-4355-4721-13E4-14DA06241667}"/>
                  </a:ext>
                </a:extLst>
              </p:cNvPr>
              <p:cNvSpPr txBox="1">
                <a:spLocks noRot="1" noChangeAspect="1" noMove="1" noResize="1" noEditPoints="1" noAdjustHandles="1" noChangeArrowheads="1" noChangeShapeType="1" noTextEdit="1"/>
              </p:cNvSpPr>
              <p:nvPr/>
            </p:nvSpPr>
            <p:spPr>
              <a:xfrm>
                <a:off x="1538054" y="4252642"/>
                <a:ext cx="8689021" cy="861326"/>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7F65F694-8B56-9E86-8361-A05D20761CE2}"/>
                  </a:ext>
                </a:extLst>
              </p:cNvPr>
              <p:cNvSpPr txBox="1"/>
              <p:nvPr/>
            </p:nvSpPr>
            <p:spPr>
              <a:xfrm>
                <a:off x="5809693" y="5013608"/>
                <a:ext cx="6317204"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400" b="0" i="1" smtClean="0">
                          <a:solidFill>
                            <a:srgbClr val="433B71"/>
                          </a:solidFill>
                          <a:latin typeface="Cambria Math" panose="02040503050406030204" pitchFamily="18" charset="0"/>
                          <a:cs typeface="Calibri"/>
                          <a:sym typeface="Calibri"/>
                        </a:rPr>
                        <m:t>𝑃</m:t>
                      </m:r>
                      <m:d>
                        <m:dPr>
                          <m:ctrlPr>
                            <a:rPr lang="es-ES" sz="2400" b="0" i="1" smtClean="0">
                              <a:solidFill>
                                <a:srgbClr val="433B71"/>
                              </a:solidFill>
                              <a:latin typeface="Cambria Math" panose="02040503050406030204" pitchFamily="18" charset="0"/>
                              <a:cs typeface="Calibri"/>
                              <a:sym typeface="Calibri"/>
                            </a:rPr>
                          </m:ctrlPr>
                        </m:dPr>
                        <m:e>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𝐵</m:t>
                          </m:r>
                        </m:e>
                      </m:d>
                      <m:r>
                        <a:rPr lang="es-ES" sz="2400" b="0" i="1" smtClean="0">
                          <a:solidFill>
                            <a:srgbClr val="433B71"/>
                          </a:solidFill>
                          <a:latin typeface="Cambria Math" panose="02040503050406030204" pitchFamily="18" charset="0"/>
                          <a:cs typeface="Calibri"/>
                          <a:sym typeface="Calibri"/>
                        </a:rPr>
                        <m:t>=0,978⋅0,0001=0.0000978</m:t>
                      </m:r>
                    </m:oMath>
                  </m:oMathPara>
                </a14:m>
                <a:endParaRPr lang="es-419" sz="2400" dirty="0">
                  <a:solidFill>
                    <a:srgbClr val="433B71"/>
                  </a:solidFill>
                </a:endParaRPr>
              </a:p>
            </p:txBody>
          </p:sp>
        </mc:Choice>
        <mc:Fallback xmlns="">
          <p:sp>
            <p:nvSpPr>
              <p:cNvPr id="4" name="CuadroTexto 3">
                <a:extLst>
                  <a:ext uri="{FF2B5EF4-FFF2-40B4-BE49-F238E27FC236}">
                    <a16:creationId xmlns:a16="http://schemas.microsoft.com/office/drawing/2014/main" id="{7F65F694-8B56-9E86-8361-A05D20761CE2}"/>
                  </a:ext>
                </a:extLst>
              </p:cNvPr>
              <p:cNvSpPr txBox="1">
                <a:spLocks noRot="1" noChangeAspect="1" noMove="1" noResize="1" noEditPoints="1" noAdjustHandles="1" noChangeArrowheads="1" noChangeShapeType="1" noTextEdit="1"/>
              </p:cNvSpPr>
              <p:nvPr/>
            </p:nvSpPr>
            <p:spPr>
              <a:xfrm>
                <a:off x="5809693" y="5013608"/>
                <a:ext cx="6317204" cy="461665"/>
              </a:xfrm>
              <a:prstGeom prst="rect">
                <a:avLst/>
              </a:prstGeom>
              <a:blipFill>
                <a:blip r:embed="rId5"/>
                <a:stretch>
                  <a:fillRect l="-19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12E65AD1-E2BE-4753-BF49-218FD4EBECD1}"/>
                  </a:ext>
                </a:extLst>
              </p:cNvPr>
              <p:cNvSpPr txBox="1"/>
              <p:nvPr/>
            </p:nvSpPr>
            <p:spPr>
              <a:xfrm>
                <a:off x="1538053" y="5610347"/>
                <a:ext cx="8689021" cy="88357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400" b="0" i="1" smtClean="0">
                          <a:solidFill>
                            <a:srgbClr val="433B71"/>
                          </a:solidFill>
                          <a:latin typeface="Cambria Math" panose="02040503050406030204" pitchFamily="18" charset="0"/>
                          <a:ea typeface="Calibri"/>
                          <a:cs typeface="Calibri"/>
                          <a:sym typeface="Calibri"/>
                        </a:rPr>
                        <m:t>𝑃</m:t>
                      </m:r>
                      <m:d>
                        <m:dPr>
                          <m:endChr m:val="|"/>
                          <m:ctrlPr>
                            <a:rPr lang="es-ES" sz="2400" b="0" i="1" smtClean="0">
                              <a:solidFill>
                                <a:srgbClr val="433B71"/>
                              </a:solidFill>
                              <a:latin typeface="Cambria Math" panose="02040503050406030204" pitchFamily="18" charset="0"/>
                              <a:ea typeface="Calibri"/>
                              <a:cs typeface="Calibri"/>
                              <a:sym typeface="Calibri"/>
                            </a:rPr>
                          </m:ctrlPr>
                        </m:dPr>
                        <m:e>
                          <m:r>
                            <a:rPr lang="es-ES" sz="2400" b="0" i="1" smtClean="0">
                              <a:solidFill>
                                <a:srgbClr val="433B71"/>
                              </a:solidFill>
                              <a:latin typeface="Cambria Math" panose="02040503050406030204" pitchFamily="18" charset="0"/>
                              <a:ea typeface="Calibri"/>
                              <a:cs typeface="Calibri"/>
                              <a:sym typeface="Calibri"/>
                            </a:rPr>
                            <m:t>𝐴</m:t>
                          </m:r>
                          <m:r>
                            <a:rPr lang="es-ES" sz="2400" b="0" i="1" smtClean="0">
                              <a:solidFill>
                                <a:srgbClr val="433B71"/>
                              </a:solidFill>
                              <a:latin typeface="Cambria Math" panose="02040503050406030204" pitchFamily="18" charset="0"/>
                              <a:ea typeface="Calibri"/>
                              <a:cs typeface="Calibri"/>
                              <a:sym typeface="Calibri"/>
                            </a:rPr>
                            <m:t> </m:t>
                          </m:r>
                        </m:e>
                      </m:d>
                      <m:r>
                        <a:rPr lang="es-ES" sz="2400" b="0" i="1" smtClean="0">
                          <a:solidFill>
                            <a:srgbClr val="433B71"/>
                          </a:solidFill>
                          <a:latin typeface="Cambria Math" panose="02040503050406030204" pitchFamily="18" charset="0"/>
                          <a:ea typeface="Calibri"/>
                          <a:cs typeface="Calibri"/>
                          <a:sym typeface="Calibri"/>
                        </a:rPr>
                        <m:t> </m:t>
                      </m:r>
                      <m:r>
                        <a:rPr lang="es-ES" sz="2400" b="0" i="1" smtClean="0">
                          <a:solidFill>
                            <a:srgbClr val="433B71"/>
                          </a:solidFill>
                          <a:latin typeface="Cambria Math" panose="02040503050406030204" pitchFamily="18" charset="0"/>
                          <a:ea typeface="Calibri"/>
                          <a:cs typeface="Calibri"/>
                          <a:sym typeface="Calibri"/>
                        </a:rPr>
                        <m:t>𝐵</m:t>
                      </m:r>
                      <m:r>
                        <a:rPr lang="es-ES" sz="2400" b="0" i="1" smtClean="0">
                          <a:solidFill>
                            <a:srgbClr val="433B71"/>
                          </a:solidFill>
                          <a:latin typeface="Cambria Math" panose="02040503050406030204" pitchFamily="18" charset="0"/>
                          <a:ea typeface="Calibri"/>
                          <a:cs typeface="Calibri"/>
                          <a:sym typeface="Calibri"/>
                        </a:rPr>
                        <m:t>)=</m:t>
                      </m:r>
                      <m:f>
                        <m:fPr>
                          <m:ctrlPr>
                            <a:rPr lang="es-419" sz="2400" i="1" smtClean="0">
                              <a:solidFill>
                                <a:srgbClr val="433B71"/>
                              </a:solidFill>
                              <a:latin typeface="Cambria Math" panose="02040503050406030204" pitchFamily="18" charset="0"/>
                              <a:cs typeface="Calibri"/>
                              <a:sym typeface="Calibri"/>
                            </a:rPr>
                          </m:ctrlPr>
                        </m:fPr>
                        <m:num>
                          <m:r>
                            <a:rPr lang="es-ES" sz="2400" b="0" i="1" smtClean="0">
                              <a:solidFill>
                                <a:srgbClr val="433B71"/>
                              </a:solidFill>
                              <a:latin typeface="Cambria Math" panose="02040503050406030204" pitchFamily="18" charset="0"/>
                              <a:cs typeface="Calibri"/>
                              <a:sym typeface="Calibri"/>
                            </a:rPr>
                            <m:t>𝑃</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𝐴</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𝐵</m:t>
                          </m:r>
                          <m:r>
                            <a:rPr lang="es-ES" sz="2400" b="0" i="1" smtClean="0">
                              <a:solidFill>
                                <a:srgbClr val="433B71"/>
                              </a:solidFill>
                              <a:latin typeface="Cambria Math" panose="02040503050406030204" pitchFamily="18" charset="0"/>
                              <a:cs typeface="Calibri"/>
                              <a:sym typeface="Calibri"/>
                            </a:rPr>
                            <m:t>)</m:t>
                          </m:r>
                        </m:num>
                        <m:den>
                          <m:r>
                            <a:rPr lang="es-ES" sz="2400" b="0" i="1" smtClean="0">
                              <a:solidFill>
                                <a:srgbClr val="433B71"/>
                              </a:solidFill>
                              <a:latin typeface="Cambria Math" panose="02040503050406030204" pitchFamily="18" charset="0"/>
                              <a:cs typeface="Calibri"/>
                              <a:sym typeface="Calibri"/>
                            </a:rPr>
                            <m:t>𝑃</m:t>
                          </m:r>
                          <m:r>
                            <a:rPr lang="es-ES" sz="2400" b="0" i="1" smtClean="0">
                              <a:solidFill>
                                <a:srgbClr val="433B71"/>
                              </a:solidFill>
                              <a:latin typeface="Cambria Math" panose="02040503050406030204" pitchFamily="18" charset="0"/>
                              <a:cs typeface="Calibri"/>
                              <a:sym typeface="Calibri"/>
                            </a:rPr>
                            <m:t>(</m:t>
                          </m:r>
                          <m:r>
                            <a:rPr lang="es-ES" sz="2400" b="0" i="1" smtClean="0">
                              <a:solidFill>
                                <a:srgbClr val="433B71"/>
                              </a:solidFill>
                              <a:latin typeface="Cambria Math" panose="02040503050406030204" pitchFamily="18" charset="0"/>
                              <a:cs typeface="Calibri"/>
                              <a:sym typeface="Calibri"/>
                            </a:rPr>
                            <m:t>𝐵</m:t>
                          </m:r>
                          <m:r>
                            <a:rPr lang="es-ES" sz="2400" b="0" i="1" smtClean="0">
                              <a:solidFill>
                                <a:srgbClr val="433B71"/>
                              </a:solidFill>
                              <a:latin typeface="Cambria Math" panose="02040503050406030204" pitchFamily="18" charset="0"/>
                              <a:cs typeface="Calibri"/>
                              <a:sym typeface="Calibri"/>
                            </a:rPr>
                            <m:t>)</m:t>
                          </m:r>
                        </m:den>
                      </m:f>
                      <m:r>
                        <a:rPr lang="es-ES" sz="2400" b="0" i="1" smtClean="0">
                          <a:solidFill>
                            <a:srgbClr val="433B71"/>
                          </a:solidFill>
                          <a:latin typeface="Cambria Math" panose="02040503050406030204" pitchFamily="18" charset="0"/>
                          <a:cs typeface="Calibri"/>
                          <a:sym typeface="Calibri"/>
                        </a:rPr>
                        <m:t>=</m:t>
                      </m:r>
                      <m:f>
                        <m:fPr>
                          <m:ctrlPr>
                            <a:rPr lang="es-419" sz="2400" i="1">
                              <a:solidFill>
                                <a:srgbClr val="433B71"/>
                              </a:solidFill>
                              <a:latin typeface="Cambria Math" panose="02040503050406030204" pitchFamily="18" charset="0"/>
                              <a:cs typeface="Calibri"/>
                              <a:sym typeface="Calibri"/>
                            </a:rPr>
                          </m:ctrlPr>
                        </m:fPr>
                        <m:num>
                          <m:r>
                            <a:rPr lang="es-ES" sz="2400" b="0" i="1" smtClean="0">
                              <a:solidFill>
                                <a:srgbClr val="433B71"/>
                              </a:solidFill>
                              <a:latin typeface="Cambria Math" panose="02040503050406030204" pitchFamily="18" charset="0"/>
                              <a:cs typeface="Calibri"/>
                              <a:sym typeface="Calibri"/>
                            </a:rPr>
                            <m:t>0,0000978</m:t>
                          </m:r>
                        </m:num>
                        <m:den>
                          <m:r>
                            <a:rPr lang="es-ES" sz="2400" b="0" i="1" smtClean="0">
                              <a:solidFill>
                                <a:srgbClr val="433B71"/>
                              </a:solidFill>
                              <a:latin typeface="Cambria Math" panose="02040503050406030204" pitchFamily="18" charset="0"/>
                              <a:cs typeface="Calibri"/>
                              <a:sym typeface="Calibri"/>
                            </a:rPr>
                            <m:t>0,01</m:t>
                          </m:r>
                        </m:den>
                      </m:f>
                      <m:r>
                        <a:rPr lang="es-ES" sz="2400" b="0" i="1" smtClean="0">
                          <a:solidFill>
                            <a:srgbClr val="433B71"/>
                          </a:solidFill>
                          <a:latin typeface="Cambria Math" panose="02040503050406030204" pitchFamily="18" charset="0"/>
                          <a:cs typeface="Calibri"/>
                          <a:sym typeface="Calibri"/>
                        </a:rPr>
                        <m:t>=0,00978</m:t>
                      </m:r>
                    </m:oMath>
                  </m:oMathPara>
                </a14:m>
                <a:endParaRPr lang="es-419" sz="2400" dirty="0">
                  <a:solidFill>
                    <a:srgbClr val="433B71"/>
                  </a:solidFill>
                </a:endParaRPr>
              </a:p>
            </p:txBody>
          </p:sp>
        </mc:Choice>
        <mc:Fallback xmlns="">
          <p:sp>
            <p:nvSpPr>
              <p:cNvPr id="7" name="CuadroTexto 6">
                <a:extLst>
                  <a:ext uri="{FF2B5EF4-FFF2-40B4-BE49-F238E27FC236}">
                    <a16:creationId xmlns:a16="http://schemas.microsoft.com/office/drawing/2014/main" id="{12E65AD1-E2BE-4753-BF49-218FD4EBECD1}"/>
                  </a:ext>
                </a:extLst>
              </p:cNvPr>
              <p:cNvSpPr txBox="1">
                <a:spLocks noRot="1" noChangeAspect="1" noMove="1" noResize="1" noEditPoints="1" noAdjustHandles="1" noChangeArrowheads="1" noChangeShapeType="1" noTextEdit="1"/>
              </p:cNvSpPr>
              <p:nvPr/>
            </p:nvSpPr>
            <p:spPr>
              <a:xfrm>
                <a:off x="1538053" y="5610347"/>
                <a:ext cx="8689021" cy="883575"/>
              </a:xfrm>
              <a:prstGeom prst="rect">
                <a:avLst/>
              </a:prstGeom>
              <a:blipFill>
                <a:blip r:embed="rId6"/>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57619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s-419" sz="3600" b="1" dirty="0">
                <a:solidFill>
                  <a:srgbClr val="423B71"/>
                </a:solidFill>
                <a:latin typeface="Calibri"/>
                <a:ea typeface="Calibri"/>
                <a:cs typeface="Calibri"/>
                <a:sym typeface="Calibri"/>
              </a:rPr>
              <a:t>Reflexión</a:t>
            </a:r>
            <a:endParaRPr sz="3600" b="1"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1CF7851D-6DCF-C023-E9E6-8038082A6801}"/>
                  </a:ext>
                </a:extLst>
              </p:cNvPr>
              <p:cNvSpPr txBox="1"/>
              <p:nvPr/>
            </p:nvSpPr>
            <p:spPr>
              <a:xfrm>
                <a:off x="1032029" y="4263448"/>
                <a:ext cx="6094520" cy="461665"/>
              </a:xfrm>
              <a:prstGeom prst="rect">
                <a:avLst/>
              </a:prstGeom>
              <a:noFill/>
            </p:spPr>
            <p:txBody>
              <a:bodyPr wrap="square">
                <a:spAutoFit/>
              </a:bodyPr>
              <a:lstStyle/>
              <a:p>
                <a14:m>
                  <m:oMath xmlns:m="http://schemas.openxmlformats.org/officeDocument/2006/math">
                    <m:r>
                      <a:rPr lang="es-ES" sz="2400" b="0" i="1" smtClean="0">
                        <a:solidFill>
                          <a:srgbClr val="433B71"/>
                        </a:solidFill>
                        <a:latin typeface="Cambria Math" panose="02040503050406030204" pitchFamily="18" charset="0"/>
                        <a:ea typeface="Calibri"/>
                        <a:cs typeface="Calibri"/>
                        <a:sym typeface="Calibri"/>
                      </a:rPr>
                      <m:t>𝑃</m:t>
                    </m:r>
                    <m:d>
                      <m:dPr>
                        <m:endChr m:val="|"/>
                        <m:ctrlPr>
                          <a:rPr lang="es-ES" sz="2400" b="0" i="1" smtClean="0">
                            <a:solidFill>
                              <a:srgbClr val="433B71"/>
                            </a:solidFill>
                            <a:latin typeface="Cambria Math" panose="02040503050406030204" pitchFamily="18" charset="0"/>
                            <a:ea typeface="Calibri"/>
                            <a:cs typeface="Calibri"/>
                            <a:sym typeface="Calibri"/>
                          </a:rPr>
                        </m:ctrlPr>
                      </m:dPr>
                      <m:e>
                        <m:r>
                          <a:rPr lang="es-ES" sz="2400" b="0" i="1" smtClean="0">
                            <a:solidFill>
                              <a:srgbClr val="433B71"/>
                            </a:solidFill>
                            <a:latin typeface="Cambria Math" panose="02040503050406030204" pitchFamily="18" charset="0"/>
                            <a:ea typeface="Calibri"/>
                            <a:cs typeface="Calibri"/>
                            <a:sym typeface="Calibri"/>
                          </a:rPr>
                          <m:t>𝐵</m:t>
                        </m:r>
                        <m:r>
                          <a:rPr lang="es-ES" sz="2400" b="0" i="1" smtClean="0">
                            <a:solidFill>
                              <a:srgbClr val="433B71"/>
                            </a:solidFill>
                            <a:latin typeface="Cambria Math" panose="02040503050406030204" pitchFamily="18" charset="0"/>
                            <a:ea typeface="Calibri"/>
                            <a:cs typeface="Calibri"/>
                            <a:sym typeface="Calibri"/>
                          </a:rPr>
                          <m:t> </m:t>
                        </m:r>
                      </m:e>
                    </m:d>
                    <m:r>
                      <a:rPr lang="es-ES" sz="2400" b="0" i="1" smtClean="0">
                        <a:solidFill>
                          <a:srgbClr val="433B71"/>
                        </a:solidFill>
                        <a:latin typeface="Cambria Math" panose="02040503050406030204" pitchFamily="18" charset="0"/>
                        <a:ea typeface="Calibri"/>
                        <a:cs typeface="Calibri"/>
                        <a:sym typeface="Calibri"/>
                      </a:rPr>
                      <m:t> </m:t>
                    </m:r>
                    <m:r>
                      <a:rPr lang="es-ES" sz="2400" b="0" i="1" smtClean="0">
                        <a:solidFill>
                          <a:srgbClr val="433B71"/>
                        </a:solidFill>
                        <a:latin typeface="Cambria Math" panose="02040503050406030204" pitchFamily="18" charset="0"/>
                        <a:ea typeface="Calibri"/>
                        <a:cs typeface="Calibri"/>
                        <a:sym typeface="Calibri"/>
                      </a:rPr>
                      <m:t>𝐴</m:t>
                    </m:r>
                    <m:r>
                      <a:rPr lang="es-ES" sz="2400" b="0" i="1" smtClean="0">
                        <a:solidFill>
                          <a:srgbClr val="433B71"/>
                        </a:solidFill>
                        <a:latin typeface="Cambria Math" panose="02040503050406030204" pitchFamily="18" charset="0"/>
                        <a:ea typeface="Calibri"/>
                        <a:cs typeface="Calibri"/>
                        <a:sym typeface="Calibri"/>
                      </a:rPr>
                      <m:t>)=0,978→</m:t>
                    </m:r>
                  </m:oMath>
                </a14:m>
                <a:r>
                  <a:rPr lang="es-419" sz="2400" dirty="0"/>
                  <a:t> </a:t>
                </a:r>
                <a:r>
                  <a:rPr lang="es-419" sz="2400" dirty="0">
                    <a:latin typeface="Calibri" panose="020F0502020204030204" pitchFamily="34" charset="0"/>
                    <a:cs typeface="Calibri" panose="020F0502020204030204" pitchFamily="34" charset="0"/>
                  </a:rPr>
                  <a:t>Cercano a 1</a:t>
                </a:r>
              </a:p>
            </p:txBody>
          </p:sp>
        </mc:Choice>
        <mc:Fallback xmlns="">
          <p:sp>
            <p:nvSpPr>
              <p:cNvPr id="3" name="CuadroTexto 2">
                <a:extLst>
                  <a:ext uri="{FF2B5EF4-FFF2-40B4-BE49-F238E27FC236}">
                    <a16:creationId xmlns:a16="http://schemas.microsoft.com/office/drawing/2014/main" id="{1CF7851D-6DCF-C023-E9E6-8038082A6801}"/>
                  </a:ext>
                </a:extLst>
              </p:cNvPr>
              <p:cNvSpPr txBox="1">
                <a:spLocks noRot="1" noChangeAspect="1" noMove="1" noResize="1" noEditPoints="1" noAdjustHandles="1" noChangeArrowheads="1" noChangeShapeType="1" noTextEdit="1"/>
              </p:cNvSpPr>
              <p:nvPr/>
            </p:nvSpPr>
            <p:spPr>
              <a:xfrm>
                <a:off x="1032029" y="4263448"/>
                <a:ext cx="6094520" cy="461665"/>
              </a:xfrm>
              <a:prstGeom prst="rect">
                <a:avLst/>
              </a:prstGeom>
              <a:blipFill>
                <a:blip r:embed="rId3"/>
                <a:stretch>
                  <a:fillRect l="-200" t="-10526" b="-28947"/>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6475FD1-1D6D-0059-A363-01BBEBBCD418}"/>
                  </a:ext>
                </a:extLst>
              </p:cNvPr>
              <p:cNvSpPr txBox="1"/>
              <p:nvPr/>
            </p:nvSpPr>
            <p:spPr>
              <a:xfrm>
                <a:off x="1032029" y="1807504"/>
                <a:ext cx="6094520" cy="461665"/>
              </a:xfrm>
              <a:prstGeom prst="rect">
                <a:avLst/>
              </a:prstGeom>
              <a:noFill/>
            </p:spPr>
            <p:txBody>
              <a:bodyPr wrap="square">
                <a:spAutoFit/>
              </a:bodyPr>
              <a:lstStyle/>
              <a:p>
                <a14:m>
                  <m:oMath xmlns:m="http://schemas.openxmlformats.org/officeDocument/2006/math">
                    <m:r>
                      <a:rPr lang="es-ES" sz="2400" b="0" i="1" smtClean="0">
                        <a:solidFill>
                          <a:srgbClr val="433B71"/>
                        </a:solidFill>
                        <a:latin typeface="Cambria Math" panose="02040503050406030204" pitchFamily="18" charset="0"/>
                        <a:ea typeface="Calibri"/>
                        <a:cs typeface="Calibri"/>
                        <a:sym typeface="Calibri"/>
                      </a:rPr>
                      <m:t>𝑃</m:t>
                    </m:r>
                    <m:d>
                      <m:dPr>
                        <m:endChr m:val="|"/>
                        <m:ctrlPr>
                          <a:rPr lang="es-ES" sz="2400" b="0" i="1" smtClean="0">
                            <a:solidFill>
                              <a:srgbClr val="433B71"/>
                            </a:solidFill>
                            <a:latin typeface="Cambria Math" panose="02040503050406030204" pitchFamily="18" charset="0"/>
                            <a:ea typeface="Calibri"/>
                            <a:cs typeface="Calibri"/>
                            <a:sym typeface="Calibri"/>
                          </a:rPr>
                        </m:ctrlPr>
                      </m:dPr>
                      <m:e>
                        <m:r>
                          <a:rPr lang="es-ES" sz="2400" b="0" i="1" smtClean="0">
                            <a:solidFill>
                              <a:srgbClr val="433B71"/>
                            </a:solidFill>
                            <a:latin typeface="Cambria Math" panose="02040503050406030204" pitchFamily="18" charset="0"/>
                            <a:ea typeface="Calibri"/>
                            <a:cs typeface="Calibri"/>
                            <a:sym typeface="Calibri"/>
                          </a:rPr>
                          <m:t>𝐴</m:t>
                        </m:r>
                        <m:r>
                          <a:rPr lang="es-ES" sz="2400" b="0" i="1" smtClean="0">
                            <a:solidFill>
                              <a:srgbClr val="433B71"/>
                            </a:solidFill>
                            <a:latin typeface="Cambria Math" panose="02040503050406030204" pitchFamily="18" charset="0"/>
                            <a:ea typeface="Calibri"/>
                            <a:cs typeface="Calibri"/>
                            <a:sym typeface="Calibri"/>
                          </a:rPr>
                          <m:t> </m:t>
                        </m:r>
                      </m:e>
                    </m:d>
                    <m:r>
                      <a:rPr lang="es-ES" sz="2400" b="0" i="1" smtClean="0">
                        <a:solidFill>
                          <a:srgbClr val="433B71"/>
                        </a:solidFill>
                        <a:latin typeface="Cambria Math" panose="02040503050406030204" pitchFamily="18" charset="0"/>
                        <a:ea typeface="Calibri"/>
                        <a:cs typeface="Calibri"/>
                        <a:sym typeface="Calibri"/>
                      </a:rPr>
                      <m:t> </m:t>
                    </m:r>
                    <m:r>
                      <a:rPr lang="es-ES" sz="2400" b="0" i="1" smtClean="0">
                        <a:solidFill>
                          <a:srgbClr val="433B71"/>
                        </a:solidFill>
                        <a:latin typeface="Cambria Math" panose="02040503050406030204" pitchFamily="18" charset="0"/>
                        <a:ea typeface="Calibri"/>
                        <a:cs typeface="Calibri"/>
                        <a:sym typeface="Calibri"/>
                      </a:rPr>
                      <m:t>𝐵</m:t>
                    </m:r>
                    <m:r>
                      <a:rPr lang="es-ES" sz="2400" b="0" i="1" smtClean="0">
                        <a:solidFill>
                          <a:srgbClr val="433B71"/>
                        </a:solidFill>
                        <a:latin typeface="Cambria Math" panose="02040503050406030204" pitchFamily="18" charset="0"/>
                        <a:ea typeface="Calibri"/>
                        <a:cs typeface="Calibri"/>
                        <a:sym typeface="Calibri"/>
                      </a:rPr>
                      <m:t>)=0,0097</m:t>
                    </m:r>
                    <m:r>
                      <a:rPr lang="es-ES" sz="2400" b="0" i="1" smtClean="0">
                        <a:solidFill>
                          <a:srgbClr val="433B71"/>
                        </a:solidFill>
                        <a:latin typeface="Cambria Math" panose="02040503050406030204" pitchFamily="18" charset="0"/>
                        <a:cs typeface="Calibri"/>
                        <a:sym typeface="Calibri"/>
                      </a:rPr>
                      <m:t>8→</m:t>
                    </m:r>
                  </m:oMath>
                </a14:m>
                <a:r>
                  <a:rPr lang="es-419" sz="2400" dirty="0"/>
                  <a:t> </a:t>
                </a:r>
                <a:r>
                  <a:rPr lang="es-419" sz="2400" dirty="0">
                    <a:latin typeface="Calibri" panose="020F0502020204030204" pitchFamily="34" charset="0"/>
                    <a:cs typeface="Calibri" panose="020F0502020204030204" pitchFamily="34" charset="0"/>
                  </a:rPr>
                  <a:t>Cercano a 0</a:t>
                </a:r>
              </a:p>
            </p:txBody>
          </p:sp>
        </mc:Choice>
        <mc:Fallback xmlns="">
          <p:sp>
            <p:nvSpPr>
              <p:cNvPr id="4" name="CuadroTexto 3">
                <a:extLst>
                  <a:ext uri="{FF2B5EF4-FFF2-40B4-BE49-F238E27FC236}">
                    <a16:creationId xmlns:a16="http://schemas.microsoft.com/office/drawing/2014/main" id="{16475FD1-1D6D-0059-A363-01BBEBBCD418}"/>
                  </a:ext>
                </a:extLst>
              </p:cNvPr>
              <p:cNvSpPr txBox="1">
                <a:spLocks noRot="1" noChangeAspect="1" noMove="1" noResize="1" noEditPoints="1" noAdjustHandles="1" noChangeArrowheads="1" noChangeShapeType="1" noTextEdit="1"/>
              </p:cNvSpPr>
              <p:nvPr/>
            </p:nvSpPr>
            <p:spPr>
              <a:xfrm>
                <a:off x="1032029" y="1807504"/>
                <a:ext cx="6094520" cy="461665"/>
              </a:xfrm>
              <a:prstGeom prst="rect">
                <a:avLst/>
              </a:prstGeom>
              <a:blipFill>
                <a:blip r:embed="rId4"/>
                <a:stretch>
                  <a:fillRect l="-200" t="-10667" b="-30667"/>
                </a:stretch>
              </a:blipFill>
            </p:spPr>
            <p:txBody>
              <a:bodyPr/>
              <a:lstStyle/>
              <a:p>
                <a:r>
                  <a:rPr lang="es-419">
                    <a:noFill/>
                  </a:rPr>
                  <a:t> </a:t>
                </a:r>
              </a:p>
            </p:txBody>
          </p:sp>
        </mc:Fallback>
      </mc:AlternateContent>
      <p:sp>
        <p:nvSpPr>
          <p:cNvPr id="5" name="Google Shape;221;p36">
            <a:extLst>
              <a:ext uri="{FF2B5EF4-FFF2-40B4-BE49-F238E27FC236}">
                <a16:creationId xmlns:a16="http://schemas.microsoft.com/office/drawing/2014/main" id="{0B36F625-0754-0681-1783-63FF7A1339CD}"/>
              </a:ext>
            </a:extLst>
          </p:cNvPr>
          <p:cNvSpPr txBox="1"/>
          <p:nvPr/>
        </p:nvSpPr>
        <p:spPr>
          <a:xfrm>
            <a:off x="1186129" y="2693745"/>
            <a:ext cx="9766800" cy="92329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2400" dirty="0">
                <a:solidFill>
                  <a:schemeClr val="dk1"/>
                </a:solidFill>
                <a:latin typeface="Calibri"/>
                <a:ea typeface="Calibri"/>
                <a:cs typeface="Calibri"/>
                <a:sym typeface="Calibri"/>
              </a:rPr>
              <a:t>L</a:t>
            </a:r>
            <a:r>
              <a:rPr lang="es-419" sz="2400" dirty="0">
                <a:solidFill>
                  <a:schemeClr val="dk1"/>
                </a:solidFill>
                <a:latin typeface="Calibri"/>
                <a:ea typeface="Calibri"/>
                <a:cs typeface="Calibri"/>
                <a:sym typeface="Calibri"/>
              </a:rPr>
              <a:t>a probabilidad de que un recién nacido con examen PKU positivo, realmente tenga esta condición es bajísima.</a:t>
            </a:r>
            <a:endParaRPr sz="2400" dirty="0">
              <a:solidFill>
                <a:schemeClr val="dk1"/>
              </a:solidFill>
              <a:latin typeface="Calibri"/>
              <a:ea typeface="Calibri"/>
              <a:cs typeface="Calibri"/>
              <a:sym typeface="Calibri"/>
            </a:endParaRPr>
          </a:p>
        </p:txBody>
      </p:sp>
      <p:sp>
        <p:nvSpPr>
          <p:cNvPr id="6" name="Google Shape;222;p36">
            <a:extLst>
              <a:ext uri="{FF2B5EF4-FFF2-40B4-BE49-F238E27FC236}">
                <a16:creationId xmlns:a16="http://schemas.microsoft.com/office/drawing/2014/main" id="{24E39AA4-FEF6-877A-6E9D-8E068D06781A}"/>
              </a:ext>
            </a:extLst>
          </p:cNvPr>
          <p:cNvSpPr/>
          <p:nvPr/>
        </p:nvSpPr>
        <p:spPr>
          <a:xfrm>
            <a:off x="1032029" y="2598645"/>
            <a:ext cx="10128600" cy="1147732"/>
          </a:xfrm>
          <a:prstGeom prst="roundRect">
            <a:avLst>
              <a:gd name="adj" fmla="val 16667"/>
            </a:avLst>
          </a:prstGeom>
          <a:noFill/>
          <a:ln w="19050" cap="flat" cmpd="sng">
            <a:solidFill>
              <a:srgbClr val="433B7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 name="Google Shape;222;p36">
            <a:extLst>
              <a:ext uri="{FF2B5EF4-FFF2-40B4-BE49-F238E27FC236}">
                <a16:creationId xmlns:a16="http://schemas.microsoft.com/office/drawing/2014/main" id="{150C787B-C6E7-DCD8-4988-F9F29BA6030C}"/>
              </a:ext>
            </a:extLst>
          </p:cNvPr>
          <p:cNvSpPr/>
          <p:nvPr/>
        </p:nvSpPr>
        <p:spPr>
          <a:xfrm>
            <a:off x="1031700" y="5024568"/>
            <a:ext cx="10128600" cy="1147732"/>
          </a:xfrm>
          <a:prstGeom prst="roundRect">
            <a:avLst>
              <a:gd name="adj" fmla="val 16667"/>
            </a:avLst>
          </a:prstGeom>
          <a:noFill/>
          <a:ln w="19050" cap="flat" cmpd="sng">
            <a:solidFill>
              <a:srgbClr val="433B7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221;p36">
            <a:extLst>
              <a:ext uri="{FF2B5EF4-FFF2-40B4-BE49-F238E27FC236}">
                <a16:creationId xmlns:a16="http://schemas.microsoft.com/office/drawing/2014/main" id="{C4EA9EC1-02BD-BBA9-48C2-B12F51E3DC17}"/>
              </a:ext>
            </a:extLst>
          </p:cNvPr>
          <p:cNvSpPr txBox="1"/>
          <p:nvPr/>
        </p:nvSpPr>
        <p:spPr>
          <a:xfrm>
            <a:off x="1186129" y="5136784"/>
            <a:ext cx="9766800" cy="92329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2400" dirty="0">
                <a:solidFill>
                  <a:schemeClr val="dk1"/>
                </a:solidFill>
                <a:latin typeface="Calibri"/>
                <a:ea typeface="Calibri"/>
                <a:cs typeface="Calibri"/>
                <a:sym typeface="Calibri"/>
              </a:rPr>
              <a:t>L</a:t>
            </a:r>
            <a:r>
              <a:rPr lang="es-419" sz="2400" dirty="0">
                <a:solidFill>
                  <a:schemeClr val="dk1"/>
                </a:solidFill>
                <a:latin typeface="Calibri"/>
                <a:ea typeface="Calibri"/>
                <a:cs typeface="Calibri"/>
                <a:sym typeface="Calibri"/>
              </a:rPr>
              <a:t>a probabilidad de que un recién nacido que tiene PKU resulte positivo en el examen es altísima</a:t>
            </a:r>
            <a:endParaRPr sz="24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p:nvPr/>
        </p:nvSpPr>
        <p:spPr>
          <a:xfrm>
            <a:off x="447525" y="570161"/>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Fenilcetonuria</a:t>
            </a:r>
            <a:endParaRPr sz="3600" b="1" i="0" u="none" strike="noStrike" cap="none">
              <a:solidFill>
                <a:srgbClr val="423B71"/>
              </a:solidFill>
              <a:latin typeface="Calibri"/>
              <a:ea typeface="Calibri"/>
              <a:cs typeface="Calibri"/>
              <a:sym typeface="Calibri"/>
            </a:endParaRPr>
          </a:p>
        </p:txBody>
      </p:sp>
      <p:sp>
        <p:nvSpPr>
          <p:cNvPr id="167" name="Google Shape;167;p29"/>
          <p:cNvSpPr/>
          <p:nvPr/>
        </p:nvSpPr>
        <p:spPr>
          <a:xfrm>
            <a:off x="1510547" y="2137200"/>
            <a:ext cx="9573900" cy="2583600"/>
          </a:xfrm>
          <a:prstGeom prst="rect">
            <a:avLst/>
          </a:prstGeom>
          <a:solidFill>
            <a:srgbClr val="F3F3F3"/>
          </a:solidFill>
          <a:ln>
            <a:noFill/>
          </a:ln>
        </p:spPr>
        <p:txBody>
          <a:bodyPr spcFirstLastPara="1" wrap="square" lIns="68575" tIns="68575" rIns="68575" bIns="68575" anchor="ctr" anchorCtr="0">
            <a:noAutofit/>
          </a:bodyPr>
          <a:lstStyle/>
          <a:p>
            <a:pPr marL="457200" lvl="0" indent="-381000" algn="just"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¿Conocen el test rápido para detectar el </a:t>
            </a:r>
            <a:r>
              <a:rPr lang="es-419" sz="2400" dirty="0" err="1">
                <a:solidFill>
                  <a:schemeClr val="dk1"/>
                </a:solidFill>
                <a:latin typeface="Calibri"/>
                <a:ea typeface="Calibri"/>
                <a:cs typeface="Calibri"/>
                <a:sym typeface="Calibri"/>
              </a:rPr>
              <a:t>Covid</a:t>
            </a:r>
            <a:r>
              <a:rPr lang="es-419" sz="2400" dirty="0">
                <a:solidFill>
                  <a:schemeClr val="dk1"/>
                </a:solidFill>
                <a:latin typeface="Calibri"/>
                <a:ea typeface="Calibri"/>
                <a:cs typeface="Calibri"/>
                <a:sym typeface="Calibri"/>
              </a:rPr>
              <a:t>? ¿Qué tan certero es?</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Si el test da negativo, ¿es seguro que NO estás contagiado? </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Si el test da positivo, ¿es seguro que Sí estás contagiado?</a:t>
            </a:r>
            <a:endParaRPr sz="24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Sistematización</a:t>
            </a:r>
            <a:endParaRPr sz="36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23" name="Google Shape;323;p48"/>
              <p:cNvSpPr txBox="1"/>
              <p:nvPr/>
            </p:nvSpPr>
            <p:spPr>
              <a:xfrm>
                <a:off x="151345" y="1865779"/>
                <a:ext cx="11694000" cy="4683816"/>
              </a:xfrm>
              <a:prstGeom prst="rect">
                <a:avLst/>
              </a:prstGeom>
              <a:noFill/>
              <a:ln>
                <a:noFill/>
              </a:ln>
            </p:spPr>
            <p:txBody>
              <a:bodyPr spcFirstLastPara="1" wrap="square" lIns="91425" tIns="91425" rIns="91425" bIns="91425" anchor="t" anchorCtr="0">
                <a:spAutoFit/>
              </a:bodyPr>
              <a:lstStyle/>
              <a:p>
                <a:pPr marL="914400" lvl="0" indent="-381000" algn="just" rtl="0">
                  <a:lnSpc>
                    <a:spcPct val="115000"/>
                  </a:lnSpc>
                  <a:spcBef>
                    <a:spcPts val="0"/>
                  </a:spcBef>
                  <a:spcAft>
                    <a:spcPts val="0"/>
                  </a:spcAft>
                  <a:buClr>
                    <a:schemeClr val="dk1"/>
                  </a:buClr>
                  <a:buSzPts val="2400"/>
                  <a:buFont typeface="Nunito Medium"/>
                  <a:buChar char="●"/>
                </a:pPr>
                <a:r>
                  <a:rPr lang="es-419" sz="2400" dirty="0">
                    <a:solidFill>
                      <a:schemeClr val="dk1"/>
                    </a:solidFill>
                    <a:latin typeface="Calibri"/>
                    <a:ea typeface="Calibri"/>
                    <a:cs typeface="Calibri"/>
                    <a:sym typeface="Calibri"/>
                  </a:rPr>
                  <a:t>La </a:t>
                </a:r>
                <a:r>
                  <a:rPr lang="es-419" sz="2400" b="1" dirty="0">
                    <a:solidFill>
                      <a:schemeClr val="dk1"/>
                    </a:solidFill>
                    <a:latin typeface="Calibri"/>
                    <a:ea typeface="Calibri"/>
                    <a:cs typeface="Calibri"/>
                    <a:sym typeface="Calibri"/>
                  </a:rPr>
                  <a:t>probabilidad condicional </a:t>
                </a:r>
                <a:r>
                  <a:rPr lang="es-419" sz="2400" dirty="0">
                    <a:solidFill>
                      <a:schemeClr val="dk1"/>
                    </a:solidFill>
                    <a:latin typeface="Calibri"/>
                    <a:ea typeface="Calibri"/>
                    <a:cs typeface="Calibri"/>
                    <a:sym typeface="Calibri"/>
                  </a:rPr>
                  <a:t>se representa por P(A | B), se lee como “la probabilidad de A dado B” y se puede interpretar como “considerando los casos en los que B se cumple, cuál es la fracción de estos casos en los que A también se cumple”. </a:t>
                </a:r>
                <a:endParaRPr sz="2400" dirty="0">
                  <a:solidFill>
                    <a:schemeClr val="dk1"/>
                  </a:solidFill>
                  <a:latin typeface="Calibri"/>
                  <a:ea typeface="Calibri"/>
                  <a:cs typeface="Calibri"/>
                  <a:sym typeface="Calibri"/>
                </a:endParaRPr>
              </a:p>
              <a:p>
                <a:pPr marL="914400" lvl="0" indent="0" algn="just" rtl="0">
                  <a:lnSpc>
                    <a:spcPct val="115000"/>
                  </a:lnSpc>
                  <a:spcBef>
                    <a:spcPts val="0"/>
                  </a:spcBef>
                  <a:spcAft>
                    <a:spcPts val="0"/>
                  </a:spcAft>
                  <a:buNone/>
                </a:pPr>
                <a:r>
                  <a:rPr lang="es-419" sz="2400" dirty="0">
                    <a:solidFill>
                      <a:schemeClr val="dk1"/>
                    </a:solidFill>
                    <a:latin typeface="Calibri"/>
                    <a:ea typeface="Calibri"/>
                    <a:cs typeface="Calibri"/>
                    <a:sym typeface="Calibri"/>
                  </a:rPr>
                  <a:t>Se calcula mediante la expresión: </a:t>
                </a:r>
                <a14:m>
                  <m:oMath xmlns:m="http://schemas.openxmlformats.org/officeDocument/2006/math">
                    <m:r>
                      <a:rPr lang="es-ES" sz="2400" b="0" i="1" smtClean="0">
                        <a:solidFill>
                          <a:schemeClr val="dk1"/>
                        </a:solidFill>
                        <a:latin typeface="Cambria Math" panose="02040503050406030204" pitchFamily="18" charset="0"/>
                        <a:ea typeface="Calibri"/>
                        <a:cs typeface="Calibri"/>
                        <a:sym typeface="Calibri"/>
                      </a:rPr>
                      <m:t>𝑃</m:t>
                    </m:r>
                    <m:d>
                      <m:dPr>
                        <m:endChr m:val="|"/>
                        <m:ctrlPr>
                          <a:rPr lang="es-ES" sz="2400" b="0" i="1" smtClean="0">
                            <a:solidFill>
                              <a:schemeClr val="dk1"/>
                            </a:solidFill>
                            <a:latin typeface="Cambria Math" panose="02040503050406030204" pitchFamily="18" charset="0"/>
                            <a:ea typeface="Calibri"/>
                            <a:cs typeface="Calibri"/>
                            <a:sym typeface="Calibri"/>
                          </a:rPr>
                        </m:ctrlPr>
                      </m:dPr>
                      <m:e>
                        <m:r>
                          <a:rPr lang="es-ES" sz="2400" b="0" i="1" smtClean="0">
                            <a:solidFill>
                              <a:schemeClr val="dk1"/>
                            </a:solidFill>
                            <a:latin typeface="Cambria Math" panose="02040503050406030204" pitchFamily="18" charset="0"/>
                            <a:ea typeface="Calibri"/>
                            <a:cs typeface="Calibri"/>
                            <a:sym typeface="Calibri"/>
                          </a:rPr>
                          <m:t>𝐴</m:t>
                        </m:r>
                        <m:r>
                          <a:rPr lang="es-ES" sz="2400" b="0" i="1" smtClean="0">
                            <a:solidFill>
                              <a:schemeClr val="dk1"/>
                            </a:solidFill>
                            <a:latin typeface="Cambria Math" panose="02040503050406030204" pitchFamily="18" charset="0"/>
                            <a:ea typeface="Calibri"/>
                            <a:cs typeface="Calibri"/>
                            <a:sym typeface="Calibri"/>
                          </a:rPr>
                          <m:t> </m:t>
                        </m:r>
                      </m:e>
                    </m:d>
                    <m:r>
                      <a:rPr lang="es-ES" sz="2400" b="0" i="1" smtClean="0">
                        <a:solidFill>
                          <a:schemeClr val="dk1"/>
                        </a:solidFill>
                        <a:latin typeface="Cambria Math" panose="02040503050406030204" pitchFamily="18" charset="0"/>
                        <a:ea typeface="Calibri"/>
                        <a:cs typeface="Calibri"/>
                        <a:sym typeface="Calibri"/>
                      </a:rPr>
                      <m:t> </m:t>
                    </m:r>
                    <m:r>
                      <a:rPr lang="es-ES" sz="2400" b="0" i="1" smtClean="0">
                        <a:solidFill>
                          <a:schemeClr val="dk1"/>
                        </a:solidFill>
                        <a:latin typeface="Cambria Math" panose="02040503050406030204" pitchFamily="18" charset="0"/>
                        <a:ea typeface="Calibri"/>
                        <a:cs typeface="Calibri"/>
                        <a:sym typeface="Calibri"/>
                      </a:rPr>
                      <m:t>𝐵</m:t>
                    </m:r>
                    <m:r>
                      <a:rPr lang="es-ES" sz="2400" b="0" i="1" smtClean="0">
                        <a:solidFill>
                          <a:schemeClr val="dk1"/>
                        </a:solidFill>
                        <a:latin typeface="Cambria Math" panose="02040503050406030204" pitchFamily="18" charset="0"/>
                        <a:ea typeface="Calibri"/>
                        <a:cs typeface="Calibri"/>
                        <a:sym typeface="Calibri"/>
                      </a:rPr>
                      <m:t>)=</m:t>
                    </m:r>
                    <m:f>
                      <m:fPr>
                        <m:ctrlPr>
                          <a:rPr lang="es-419" sz="2400" i="1" smtClean="0">
                            <a:solidFill>
                              <a:schemeClr val="dk1"/>
                            </a:solidFill>
                            <a:latin typeface="Cambria Math" panose="02040503050406030204" pitchFamily="18" charset="0"/>
                            <a:cs typeface="Calibri"/>
                            <a:sym typeface="Calibri"/>
                          </a:rPr>
                        </m:ctrlPr>
                      </m:fPr>
                      <m:num>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𝐴</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num>
                      <m:den>
                        <m:r>
                          <a:rPr lang="es-ES" sz="2400" b="0" i="1" smtClean="0">
                            <a:solidFill>
                              <a:schemeClr val="dk1"/>
                            </a:solidFill>
                            <a:latin typeface="Cambria Math" panose="02040503050406030204" pitchFamily="18" charset="0"/>
                            <a:cs typeface="Calibri"/>
                            <a:sym typeface="Calibri"/>
                          </a:rPr>
                          <m:t>𝑃</m:t>
                        </m:r>
                        <m:r>
                          <a:rPr lang="es-ES" sz="2400" b="0" i="1" smtClean="0">
                            <a:solidFill>
                              <a:schemeClr val="dk1"/>
                            </a:solidFill>
                            <a:latin typeface="Cambria Math" panose="02040503050406030204" pitchFamily="18" charset="0"/>
                            <a:cs typeface="Calibri"/>
                            <a:sym typeface="Calibri"/>
                          </a:rPr>
                          <m:t>(</m:t>
                        </m:r>
                        <m:r>
                          <a:rPr lang="es-ES" sz="2400" b="0" i="1" smtClean="0">
                            <a:solidFill>
                              <a:schemeClr val="dk1"/>
                            </a:solidFill>
                            <a:latin typeface="Cambria Math" panose="02040503050406030204" pitchFamily="18" charset="0"/>
                            <a:cs typeface="Calibri"/>
                            <a:sym typeface="Calibri"/>
                          </a:rPr>
                          <m:t>𝐵</m:t>
                        </m:r>
                        <m:r>
                          <a:rPr lang="es-ES" sz="2400" b="0" i="1" smtClean="0">
                            <a:solidFill>
                              <a:schemeClr val="dk1"/>
                            </a:solidFill>
                            <a:latin typeface="Cambria Math" panose="02040503050406030204" pitchFamily="18" charset="0"/>
                            <a:cs typeface="Calibri"/>
                            <a:sym typeface="Calibri"/>
                          </a:rPr>
                          <m:t>)</m:t>
                        </m:r>
                      </m:den>
                    </m:f>
                  </m:oMath>
                </a14:m>
                <a:endParaRPr sz="2400" dirty="0">
                  <a:solidFill>
                    <a:schemeClr val="dk1"/>
                  </a:solidFill>
                  <a:latin typeface="Calibri"/>
                  <a:ea typeface="Calibri"/>
                  <a:cs typeface="Calibri"/>
                  <a:sym typeface="Calibri"/>
                </a:endParaRPr>
              </a:p>
              <a:p>
                <a:pPr marL="914400" lvl="0" indent="0" algn="just" rtl="0">
                  <a:lnSpc>
                    <a:spcPct val="115000"/>
                  </a:lnSpc>
                  <a:spcBef>
                    <a:spcPts val="0"/>
                  </a:spcBef>
                  <a:spcAft>
                    <a:spcPts val="0"/>
                  </a:spcAft>
                  <a:buNone/>
                </a:pPr>
                <a:endParaRPr sz="2400" dirty="0">
                  <a:solidFill>
                    <a:schemeClr val="dk1"/>
                  </a:solidFill>
                  <a:latin typeface="Calibri"/>
                  <a:ea typeface="Calibri"/>
                  <a:cs typeface="Calibri"/>
                  <a:sym typeface="Calibri"/>
                </a:endParaRPr>
              </a:p>
              <a:p>
                <a:pPr marL="914400" lvl="0" indent="-381000" algn="just" rtl="0">
                  <a:lnSpc>
                    <a:spcPct val="115000"/>
                  </a:lnSpc>
                  <a:spcBef>
                    <a:spcPts val="0"/>
                  </a:spcBef>
                  <a:spcAft>
                    <a:spcPts val="0"/>
                  </a:spcAft>
                  <a:buClr>
                    <a:schemeClr val="dk1"/>
                  </a:buClr>
                  <a:buSzPts val="2400"/>
                  <a:buFont typeface="Nunito"/>
                  <a:buChar char="●"/>
                </a:pPr>
                <a:r>
                  <a:rPr lang="es-419" sz="2400" dirty="0">
                    <a:solidFill>
                      <a:schemeClr val="dk1"/>
                    </a:solidFill>
                    <a:latin typeface="Calibri"/>
                    <a:ea typeface="Calibri"/>
                    <a:cs typeface="Calibri"/>
                    <a:sym typeface="Calibri"/>
                  </a:rPr>
                  <a:t>Para calcular la probabilidad del evento A dado un evento B, se utiliza un </a:t>
                </a:r>
                <a:r>
                  <a:rPr lang="es-419" sz="2400" b="1" dirty="0">
                    <a:solidFill>
                      <a:schemeClr val="dk1"/>
                    </a:solidFill>
                    <a:latin typeface="Calibri"/>
                    <a:ea typeface="Calibri"/>
                    <a:cs typeface="Calibri"/>
                    <a:sym typeface="Calibri"/>
                  </a:rPr>
                  <a:t>espacio muestral reducido</a:t>
                </a:r>
                <a:r>
                  <a:rPr lang="es-419" sz="2400" dirty="0">
                    <a:solidFill>
                      <a:schemeClr val="dk1"/>
                    </a:solidFill>
                    <a:latin typeface="Calibri"/>
                    <a:ea typeface="Calibri"/>
                    <a:cs typeface="Calibri"/>
                    <a:sym typeface="Calibri"/>
                  </a:rPr>
                  <a:t> correspondiente al evento B. Una forma de entender lo anterior, es utilizar la regla de Laplace aplicada en el espacio reducido B, donde los casos favorables son aquellos que pertenecen tanto a </a:t>
                </a:r>
                <a:r>
                  <a:rPr lang="es-419" sz="2400" dirty="0" err="1">
                    <a:solidFill>
                      <a:schemeClr val="dk1"/>
                    </a:solidFill>
                    <a:latin typeface="Calibri"/>
                    <a:ea typeface="Calibri"/>
                    <a:cs typeface="Calibri"/>
                    <a:sym typeface="Calibri"/>
                  </a:rPr>
                  <a:t>A</a:t>
                </a:r>
                <a:r>
                  <a:rPr lang="es-419" sz="2400" dirty="0">
                    <a:solidFill>
                      <a:schemeClr val="dk1"/>
                    </a:solidFill>
                    <a:latin typeface="Calibri"/>
                    <a:ea typeface="Calibri"/>
                    <a:cs typeface="Calibri"/>
                    <a:sym typeface="Calibri"/>
                  </a:rPr>
                  <a:t> como a B. </a:t>
                </a:r>
                <a:endParaRPr sz="24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dirty="0">
                  <a:latin typeface="Calibri"/>
                  <a:ea typeface="Calibri"/>
                  <a:cs typeface="Calibri"/>
                  <a:sym typeface="Calibri"/>
                </a:endParaRPr>
              </a:p>
            </p:txBody>
          </p:sp>
        </mc:Choice>
        <mc:Fallback xmlns="">
          <p:sp>
            <p:nvSpPr>
              <p:cNvPr id="323" name="Google Shape;323;p48"/>
              <p:cNvSpPr txBox="1">
                <a:spLocks noRot="1" noChangeAspect="1" noMove="1" noResize="1" noEditPoints="1" noAdjustHandles="1" noChangeArrowheads="1" noChangeShapeType="1" noTextEdit="1"/>
              </p:cNvSpPr>
              <p:nvPr/>
            </p:nvSpPr>
            <p:spPr>
              <a:xfrm>
                <a:off x="151345" y="1865779"/>
                <a:ext cx="11694000" cy="4683816"/>
              </a:xfrm>
              <a:prstGeom prst="rect">
                <a:avLst/>
              </a:prstGeom>
              <a:blipFill>
                <a:blip r:embed="rId3"/>
                <a:stretch>
                  <a:fillRect r="-782"/>
                </a:stretch>
              </a:blipFill>
              <a:ln>
                <a:noFill/>
              </a:ln>
            </p:spPr>
            <p:txBody>
              <a:bodyPr/>
              <a:lstStyle/>
              <a:p>
                <a:r>
                  <a:rPr lang="es-419">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Sistematización</a:t>
            </a:r>
            <a:endParaRPr sz="3600" b="1" i="0" u="none" strike="noStrike" cap="none">
              <a:solidFill>
                <a:srgbClr val="423B71"/>
              </a:solidFill>
              <a:latin typeface="Calibri"/>
              <a:ea typeface="Calibri"/>
              <a:cs typeface="Calibri"/>
              <a:sym typeface="Calibri"/>
            </a:endParaRPr>
          </a:p>
        </p:txBody>
      </p:sp>
      <p:sp>
        <p:nvSpPr>
          <p:cNvPr id="331" name="Google Shape;331;p49"/>
          <p:cNvSpPr txBox="1"/>
          <p:nvPr/>
        </p:nvSpPr>
        <p:spPr>
          <a:xfrm>
            <a:off x="249000" y="4375200"/>
            <a:ext cx="11694000" cy="1883562"/>
          </a:xfrm>
          <a:prstGeom prst="rect">
            <a:avLst/>
          </a:prstGeom>
          <a:noFill/>
          <a:ln>
            <a:noFill/>
          </a:ln>
        </p:spPr>
        <p:txBody>
          <a:bodyPr spcFirstLastPara="1" wrap="square" lIns="91425" tIns="91425" rIns="91425" bIns="91425" anchor="t" anchorCtr="0">
            <a:spAutoFit/>
          </a:bodyPr>
          <a:lstStyle/>
          <a:p>
            <a:pPr marL="914400" lvl="0" indent="-381000" algn="just" rtl="0">
              <a:lnSpc>
                <a:spcPct val="115000"/>
              </a:lnSpc>
              <a:spcBef>
                <a:spcPts val="0"/>
              </a:spcBef>
              <a:spcAft>
                <a:spcPts val="0"/>
              </a:spcAft>
              <a:buClr>
                <a:schemeClr val="dk1"/>
              </a:buClr>
              <a:buSzPts val="2400"/>
              <a:buFont typeface="Nunito Medium"/>
              <a:buChar char="●"/>
            </a:pPr>
            <a:r>
              <a:rPr lang="es-419" sz="2400" dirty="0">
                <a:solidFill>
                  <a:schemeClr val="dk1"/>
                </a:solidFill>
                <a:latin typeface="Calibri"/>
                <a:ea typeface="Calibri"/>
                <a:cs typeface="Calibri"/>
                <a:sym typeface="Calibri"/>
              </a:rPr>
              <a:t>En contextos médicos, es común utilizar probabilidades condicionales como herramienta para la </a:t>
            </a:r>
            <a:r>
              <a:rPr lang="es-419" sz="2400" b="1" dirty="0">
                <a:solidFill>
                  <a:schemeClr val="dk1"/>
                </a:solidFill>
                <a:latin typeface="Calibri"/>
                <a:ea typeface="Calibri"/>
                <a:cs typeface="Calibri"/>
                <a:sym typeface="Calibri"/>
              </a:rPr>
              <a:t>toma de decisiones fundamentadas</a:t>
            </a:r>
            <a:r>
              <a:rPr lang="es-419" sz="2400" dirty="0">
                <a:solidFill>
                  <a:schemeClr val="dk1"/>
                </a:solidFill>
                <a:latin typeface="Calibri"/>
                <a:ea typeface="Calibri"/>
                <a:cs typeface="Calibri"/>
                <a:sym typeface="Calibri"/>
              </a:rPr>
              <a:t>. En este problema, utilizamos </a:t>
            </a:r>
            <a:r>
              <a:rPr lang="es-419" sz="2400" b="1" dirty="0">
                <a:solidFill>
                  <a:schemeClr val="dk1"/>
                </a:solidFill>
                <a:latin typeface="Calibri"/>
                <a:ea typeface="Calibri"/>
                <a:cs typeface="Calibri"/>
                <a:sym typeface="Calibri"/>
              </a:rPr>
              <a:t>datos reales</a:t>
            </a:r>
            <a:r>
              <a:rPr lang="es-419" sz="2400" dirty="0">
                <a:solidFill>
                  <a:schemeClr val="dk1"/>
                </a:solidFill>
                <a:latin typeface="Calibri"/>
                <a:ea typeface="Calibri"/>
                <a:cs typeface="Calibri"/>
                <a:sym typeface="Calibri"/>
              </a:rPr>
              <a:t> que fueron obtenidos de investigaciones confiables y de documentos oficiales del </a:t>
            </a:r>
            <a:r>
              <a:rPr lang="es-419" sz="2400" dirty="0" err="1">
                <a:solidFill>
                  <a:schemeClr val="dk1"/>
                </a:solidFill>
                <a:latin typeface="Calibri"/>
                <a:ea typeface="Calibri"/>
                <a:cs typeface="Calibri"/>
                <a:sym typeface="Calibri"/>
              </a:rPr>
              <a:t>Minsal</a:t>
            </a:r>
            <a:r>
              <a:rPr lang="es-419" sz="2400" dirty="0">
                <a:solidFill>
                  <a:schemeClr val="dk1"/>
                </a:solidFill>
                <a:latin typeface="Calibri"/>
                <a:ea typeface="Calibri"/>
                <a:cs typeface="Calibri"/>
                <a:sym typeface="Calibri"/>
              </a:rPr>
              <a:t>. </a:t>
            </a:r>
            <a:endParaRPr sz="2400" dirty="0">
              <a:latin typeface="Calibri"/>
              <a:ea typeface="Calibri"/>
              <a:cs typeface="Calibri"/>
              <a:sym typeface="Calibri"/>
            </a:endParaRPr>
          </a:p>
        </p:txBody>
      </p:sp>
      <p:sp>
        <p:nvSpPr>
          <p:cNvPr id="347" name="Google Shape;347;p49"/>
          <p:cNvSpPr txBox="1"/>
          <p:nvPr/>
        </p:nvSpPr>
        <p:spPr>
          <a:xfrm>
            <a:off x="0" y="1752600"/>
            <a:ext cx="7102800" cy="1883562"/>
          </a:xfrm>
          <a:prstGeom prst="rect">
            <a:avLst/>
          </a:prstGeom>
          <a:noFill/>
          <a:ln>
            <a:noFill/>
          </a:ln>
        </p:spPr>
        <p:txBody>
          <a:bodyPr spcFirstLastPara="1" wrap="square" lIns="91425" tIns="91425" rIns="91425" bIns="91425" anchor="t" anchorCtr="0">
            <a:spAutoFit/>
          </a:bodyPr>
          <a:lstStyle/>
          <a:p>
            <a:pPr marL="914400" lvl="0" indent="-381000" algn="just" rtl="0">
              <a:lnSpc>
                <a:spcPct val="115000"/>
              </a:lnSpc>
              <a:spcBef>
                <a:spcPts val="0"/>
              </a:spcBef>
              <a:spcAft>
                <a:spcPts val="0"/>
              </a:spcAft>
              <a:buClr>
                <a:schemeClr val="dk1"/>
              </a:buClr>
              <a:buSzPts val="2400"/>
              <a:buFont typeface="Nunito"/>
              <a:buChar char="●"/>
            </a:pPr>
            <a:r>
              <a:rPr lang="es-419" sz="2400" dirty="0">
                <a:solidFill>
                  <a:schemeClr val="dk1"/>
                </a:solidFill>
                <a:latin typeface="Calibri"/>
                <a:ea typeface="Calibri"/>
                <a:cs typeface="Calibri"/>
                <a:sym typeface="Calibri"/>
              </a:rPr>
              <a:t>Las probabilidades condicionales se pueden visualizar por medio de </a:t>
            </a:r>
            <a:r>
              <a:rPr lang="es-419" sz="2400" b="1" dirty="0">
                <a:solidFill>
                  <a:schemeClr val="dk1"/>
                </a:solidFill>
                <a:latin typeface="Calibri"/>
                <a:ea typeface="Calibri"/>
                <a:cs typeface="Calibri"/>
                <a:sym typeface="Calibri"/>
              </a:rPr>
              <a:t>diagramas de conjuntos</a:t>
            </a:r>
            <a:r>
              <a:rPr lang="es-419" sz="2400" dirty="0">
                <a:solidFill>
                  <a:schemeClr val="dk1"/>
                </a:solidFill>
                <a:latin typeface="Calibri"/>
                <a:ea typeface="Calibri"/>
                <a:cs typeface="Calibri"/>
                <a:sym typeface="Calibri"/>
              </a:rPr>
              <a:t>, por ejemplo, en el siguiente observamos la P(B | A).</a:t>
            </a:r>
            <a:endParaRPr dirty="0"/>
          </a:p>
        </p:txBody>
      </p:sp>
      <p:pic>
        <p:nvPicPr>
          <p:cNvPr id="3" name="Imagen 2" descr="Diagrama&#10;&#10;Descripción generada automáticamente">
            <a:extLst>
              <a:ext uri="{FF2B5EF4-FFF2-40B4-BE49-F238E27FC236}">
                <a16:creationId xmlns:a16="http://schemas.microsoft.com/office/drawing/2014/main" id="{752EF529-204A-67C0-D1B1-58C8B9C5BF04}"/>
              </a:ext>
            </a:extLst>
          </p:cNvPr>
          <p:cNvPicPr>
            <a:picLocks noChangeAspect="1"/>
          </p:cNvPicPr>
          <p:nvPr/>
        </p:nvPicPr>
        <p:blipFill rotWithShape="1">
          <a:blip r:embed="rId3"/>
          <a:srcRect l="50000" t="3091" r="1441" b="5579"/>
          <a:stretch/>
        </p:blipFill>
        <p:spPr>
          <a:xfrm>
            <a:off x="7879652" y="1903537"/>
            <a:ext cx="3297334" cy="19885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0"/>
          <p:cNvPicPr preferRelativeResize="0"/>
          <p:nvPr/>
        </p:nvPicPr>
        <p:blipFill rotWithShape="1">
          <a:blip r:embed="rId3">
            <a:alphaModFix/>
          </a:blip>
          <a:srcRect/>
          <a:stretch/>
        </p:blipFill>
        <p:spPr>
          <a:xfrm>
            <a:off x="0" y="0"/>
            <a:ext cx="12192005" cy="6858003"/>
          </a:xfrm>
          <a:prstGeom prst="rect">
            <a:avLst/>
          </a:prstGeom>
          <a:noFill/>
          <a:ln>
            <a:noFill/>
          </a:ln>
        </p:spPr>
      </p:pic>
      <p:sp>
        <p:nvSpPr>
          <p:cNvPr id="354" name="Google Shape;354;p50"/>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4400"/>
              <a:buFont typeface="Arial"/>
              <a:buNone/>
            </a:pPr>
            <a:r>
              <a:rPr lang="es-419" sz="4400" b="1">
                <a:solidFill>
                  <a:schemeClr val="lt1"/>
                </a:solidFill>
                <a:latin typeface="Calibri"/>
                <a:ea typeface="Calibri"/>
                <a:cs typeface="Calibri"/>
                <a:sym typeface="Calibri"/>
              </a:rPr>
              <a:t>Fenilcetonuria, un trastorno poco común</a:t>
            </a:r>
            <a:endParaRPr sz="44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624750" y="429425"/>
            <a:ext cx="10942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Fenilcetonuria</a:t>
            </a:r>
            <a:endParaRPr sz="3600" b="1" i="0" u="none" strike="noStrike" cap="none">
              <a:solidFill>
                <a:srgbClr val="423B71"/>
              </a:solidFill>
              <a:latin typeface="Calibri"/>
              <a:ea typeface="Calibri"/>
              <a:cs typeface="Calibri"/>
              <a:sym typeface="Calibri"/>
            </a:endParaRPr>
          </a:p>
        </p:txBody>
      </p:sp>
      <p:sp>
        <p:nvSpPr>
          <p:cNvPr id="174" name="Google Shape;174;p30"/>
          <p:cNvSpPr txBox="1"/>
          <p:nvPr/>
        </p:nvSpPr>
        <p:spPr>
          <a:xfrm>
            <a:off x="1013825" y="1318625"/>
            <a:ext cx="6320100" cy="569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419" sz="2500">
                <a:solidFill>
                  <a:srgbClr val="111111"/>
                </a:solidFill>
                <a:latin typeface="Calibri"/>
                <a:ea typeface="Calibri"/>
                <a:cs typeface="Calibri"/>
                <a:sym typeface="Calibri"/>
              </a:rPr>
              <a:t>Revisemos el video “Fenilcetonuria”,</a:t>
            </a:r>
            <a:endParaRPr sz="1500">
              <a:latin typeface="Calibri"/>
              <a:ea typeface="Calibri"/>
              <a:cs typeface="Calibri"/>
              <a:sym typeface="Calibri"/>
            </a:endParaRPr>
          </a:p>
        </p:txBody>
      </p:sp>
      <p:pic>
        <p:nvPicPr>
          <p:cNvPr id="175" name="Google Shape;175;p30"/>
          <p:cNvPicPr preferRelativeResize="0"/>
          <p:nvPr/>
        </p:nvPicPr>
        <p:blipFill>
          <a:blip r:embed="rId3">
            <a:alphaModFix/>
          </a:blip>
          <a:stretch>
            <a:fillRect/>
          </a:stretch>
        </p:blipFill>
        <p:spPr>
          <a:xfrm>
            <a:off x="3619925" y="2202075"/>
            <a:ext cx="4759950" cy="346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Fenilcetonuria</a:t>
            </a:r>
            <a:endParaRPr sz="3600" b="1" i="0" u="none" strike="noStrike" cap="none">
              <a:solidFill>
                <a:srgbClr val="423B71"/>
              </a:solidFill>
              <a:latin typeface="Calibri"/>
              <a:ea typeface="Calibri"/>
              <a:cs typeface="Calibri"/>
              <a:sym typeface="Calibri"/>
            </a:endParaRPr>
          </a:p>
        </p:txBody>
      </p:sp>
      <p:sp>
        <p:nvSpPr>
          <p:cNvPr id="182" name="Google Shape;182;p31"/>
          <p:cNvSpPr txBox="1"/>
          <p:nvPr/>
        </p:nvSpPr>
        <p:spPr>
          <a:xfrm>
            <a:off x="630175" y="1684400"/>
            <a:ext cx="10908900" cy="554100"/>
          </a:xfrm>
          <a:prstGeom prst="rect">
            <a:avLst/>
          </a:prstGeom>
          <a:solidFill>
            <a:srgbClr val="FFFFFF"/>
          </a:solidFill>
          <a:ln>
            <a:noFill/>
          </a:ln>
        </p:spPr>
        <p:txBody>
          <a:bodyPr spcFirstLastPara="1" wrap="square" lIns="91425" tIns="91425" rIns="91425" bIns="91425" anchor="ctr" anchorCtr="0">
            <a:spAutoFit/>
          </a:bodyPr>
          <a:lstStyle/>
          <a:p>
            <a:pPr marL="0" marR="0" lvl="0" indent="0" algn="just" rtl="0">
              <a:lnSpc>
                <a:spcPct val="150000"/>
              </a:lnSpc>
              <a:spcBef>
                <a:spcPts val="0"/>
              </a:spcBef>
              <a:spcAft>
                <a:spcPts val="0"/>
              </a:spcAft>
              <a:buNone/>
            </a:pPr>
            <a:r>
              <a:rPr lang="es-419" sz="2400">
                <a:solidFill>
                  <a:srgbClr val="111111"/>
                </a:solidFill>
                <a:latin typeface="Calibri"/>
                <a:ea typeface="Calibri"/>
                <a:cs typeface="Calibri"/>
                <a:sym typeface="Calibri"/>
              </a:rPr>
              <a:t>En base al video anterior, responde las siguientes preguntas:</a:t>
            </a:r>
            <a:endParaRPr sz="2400">
              <a:solidFill>
                <a:srgbClr val="111111"/>
              </a:solidFill>
              <a:latin typeface="Calibri"/>
              <a:ea typeface="Calibri"/>
              <a:cs typeface="Calibri"/>
              <a:sym typeface="Calibri"/>
            </a:endParaRPr>
          </a:p>
        </p:txBody>
      </p:sp>
      <p:sp>
        <p:nvSpPr>
          <p:cNvPr id="183" name="Google Shape;183;p31"/>
          <p:cNvSpPr/>
          <p:nvPr/>
        </p:nvSpPr>
        <p:spPr>
          <a:xfrm>
            <a:off x="839500" y="2793275"/>
            <a:ext cx="10622700" cy="2802300"/>
          </a:xfrm>
          <a:prstGeom prst="rect">
            <a:avLst/>
          </a:prstGeom>
          <a:solidFill>
            <a:srgbClr val="F3F3F3"/>
          </a:solidFill>
          <a:ln>
            <a:noFill/>
          </a:ln>
        </p:spPr>
        <p:txBody>
          <a:bodyPr spcFirstLastPara="1" wrap="square" lIns="68575" tIns="68575" rIns="68575" bIns="68575" anchor="ctr" anchorCtr="0">
            <a:noAutofit/>
          </a:bodyPr>
          <a:lstStyle/>
          <a:p>
            <a:pPr marL="457200" lvl="0" indent="-381000" algn="just" rtl="0">
              <a:lnSpc>
                <a:spcPct val="150000"/>
              </a:lnSpc>
              <a:spcBef>
                <a:spcPts val="0"/>
              </a:spcBef>
              <a:spcAft>
                <a:spcPts val="0"/>
              </a:spcAft>
              <a:buClr>
                <a:srgbClr val="111111"/>
              </a:buClr>
              <a:buSzPts val="2400"/>
              <a:buFont typeface="Calibri"/>
              <a:buAutoNum type="arabicPeriod"/>
            </a:pPr>
            <a:r>
              <a:rPr lang="es-419" sz="2400">
                <a:solidFill>
                  <a:srgbClr val="111111"/>
                </a:solidFill>
                <a:latin typeface="Calibri"/>
                <a:ea typeface="Calibri"/>
                <a:cs typeface="Calibri"/>
                <a:sym typeface="Calibri"/>
              </a:rPr>
              <a:t>¿Qué tan común es esta condición en Chile? ¿Cuál es la proporción de recién nacidos que padecen esta condición?</a:t>
            </a:r>
            <a:endParaRPr sz="2400">
              <a:solidFill>
                <a:srgbClr val="111111"/>
              </a:solidFill>
              <a:latin typeface="Calibri"/>
              <a:ea typeface="Calibri"/>
              <a:cs typeface="Calibri"/>
              <a:sym typeface="Calibri"/>
            </a:endParaRPr>
          </a:p>
          <a:p>
            <a:pPr marL="457200" lvl="0" indent="-381000" algn="just" rtl="0">
              <a:lnSpc>
                <a:spcPct val="150000"/>
              </a:lnSpc>
              <a:spcBef>
                <a:spcPts val="0"/>
              </a:spcBef>
              <a:spcAft>
                <a:spcPts val="0"/>
              </a:spcAft>
              <a:buClr>
                <a:srgbClr val="111111"/>
              </a:buClr>
              <a:buSzPts val="2400"/>
              <a:buFont typeface="Calibri"/>
              <a:buAutoNum type="arabicPeriod"/>
            </a:pPr>
            <a:r>
              <a:rPr lang="es-419" sz="2400">
                <a:solidFill>
                  <a:srgbClr val="111111"/>
                </a:solidFill>
                <a:latin typeface="Calibri"/>
                <a:ea typeface="Calibri"/>
                <a:cs typeface="Calibri"/>
                <a:sym typeface="Calibri"/>
              </a:rPr>
              <a:t>¿Qué porcentaje de los recién nacidos da positivo al test? </a:t>
            </a:r>
            <a:endParaRPr sz="2400">
              <a:solidFill>
                <a:srgbClr val="111111"/>
              </a:solidFill>
              <a:latin typeface="Calibri"/>
              <a:ea typeface="Calibri"/>
              <a:cs typeface="Calibri"/>
              <a:sym typeface="Calibri"/>
            </a:endParaRPr>
          </a:p>
          <a:p>
            <a:pPr marL="457200" lvl="0" indent="-381000" algn="just" rtl="0">
              <a:lnSpc>
                <a:spcPct val="150000"/>
              </a:lnSpc>
              <a:spcBef>
                <a:spcPts val="0"/>
              </a:spcBef>
              <a:spcAft>
                <a:spcPts val="0"/>
              </a:spcAft>
              <a:buClr>
                <a:srgbClr val="111111"/>
              </a:buClr>
              <a:buSzPts val="2400"/>
              <a:buFont typeface="Calibri"/>
              <a:buAutoNum type="arabicPeriod"/>
            </a:pPr>
            <a:r>
              <a:rPr lang="es-419" sz="2400">
                <a:solidFill>
                  <a:srgbClr val="111111"/>
                </a:solidFill>
                <a:latin typeface="Calibri"/>
                <a:ea typeface="Calibri"/>
                <a:cs typeface="Calibri"/>
                <a:sym typeface="Calibri"/>
              </a:rPr>
              <a:t>¿Observan una diferencia entre estos datos? ¿Por qué creen que esto ocurre?</a:t>
            </a:r>
            <a:endParaRPr sz="2400">
              <a:solidFill>
                <a:srgbClr val="11111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Problema</a:t>
            </a:r>
            <a:endParaRPr sz="3600" b="1" i="0" u="none" strike="noStrike" cap="none">
              <a:solidFill>
                <a:srgbClr val="423B71"/>
              </a:solidFill>
              <a:latin typeface="Calibri"/>
              <a:ea typeface="Calibri"/>
              <a:cs typeface="Calibri"/>
              <a:sym typeface="Calibri"/>
            </a:endParaRPr>
          </a:p>
        </p:txBody>
      </p:sp>
      <p:sp>
        <p:nvSpPr>
          <p:cNvPr id="190" name="Google Shape;190;p32"/>
          <p:cNvSpPr txBox="1"/>
          <p:nvPr/>
        </p:nvSpPr>
        <p:spPr>
          <a:xfrm>
            <a:off x="1309251" y="2484884"/>
            <a:ext cx="9573498" cy="2123628"/>
          </a:xfrm>
          <a:prstGeom prst="rect">
            <a:avLst/>
          </a:prstGeom>
          <a:solidFill>
            <a:schemeClr val="lt2"/>
          </a:solidFill>
          <a:ln>
            <a:noFill/>
          </a:ln>
        </p:spPr>
        <p:txBody>
          <a:bodyPr spcFirstLastPara="1" wrap="square" lIns="91425" tIns="91425" rIns="91425" bIns="91425" anchor="t" anchorCtr="0">
            <a:spAutoFit/>
          </a:bodyPr>
          <a:lstStyle/>
          <a:p>
            <a:pPr marL="457200" lvl="0" indent="0" algn="ctr" rtl="0">
              <a:lnSpc>
                <a:spcPct val="150000"/>
              </a:lnSpc>
              <a:spcBef>
                <a:spcPts val="0"/>
              </a:spcBef>
              <a:spcAft>
                <a:spcPts val="0"/>
              </a:spcAft>
              <a:buClr>
                <a:schemeClr val="dk1"/>
              </a:buClr>
              <a:buSzPts val="1100"/>
              <a:buFont typeface="Arial"/>
              <a:buNone/>
            </a:pPr>
            <a:r>
              <a:rPr lang="es-419" sz="2800" dirty="0">
                <a:solidFill>
                  <a:schemeClr val="dk1"/>
                </a:solidFill>
                <a:latin typeface="Calibri"/>
                <a:ea typeface="Calibri"/>
                <a:cs typeface="Calibri"/>
                <a:sym typeface="Calibri"/>
              </a:rPr>
              <a:t>Si el examen de PKU de un recién nacido es positivo, ¿cuál es la probabilidad de que el bebé </a:t>
            </a:r>
            <a:r>
              <a:rPr lang="es-419" sz="2800" b="1" dirty="0">
                <a:solidFill>
                  <a:schemeClr val="dk1"/>
                </a:solidFill>
                <a:latin typeface="Calibri"/>
                <a:ea typeface="Calibri"/>
                <a:cs typeface="Calibri"/>
                <a:sym typeface="Calibri"/>
              </a:rPr>
              <a:t>realmente </a:t>
            </a:r>
            <a:r>
              <a:rPr lang="es-419" sz="2800" dirty="0">
                <a:solidFill>
                  <a:schemeClr val="dk1"/>
                </a:solidFill>
                <a:latin typeface="Calibri"/>
                <a:ea typeface="Calibri"/>
                <a:cs typeface="Calibri"/>
                <a:sym typeface="Calibri"/>
              </a:rPr>
              <a:t>tenga esta condición?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197" name="Google Shape;197;p33"/>
          <p:cNvSpPr/>
          <p:nvPr/>
        </p:nvSpPr>
        <p:spPr>
          <a:xfrm>
            <a:off x="876175" y="2123825"/>
            <a:ext cx="10572600" cy="32232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Considera los siguientes eventos, asociados al problema que estudiaremos en la clase.</a:t>
            </a:r>
            <a:endParaRPr sz="2400" dirty="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1100"/>
              <a:buFont typeface="Arial"/>
              <a:buNone/>
            </a:pPr>
            <a:r>
              <a:rPr lang="es-419" sz="2400" dirty="0">
                <a:solidFill>
                  <a:schemeClr val="dk1"/>
                </a:solidFill>
                <a:latin typeface="Calibri"/>
                <a:ea typeface="Calibri"/>
                <a:cs typeface="Calibri"/>
                <a:sym typeface="Calibri"/>
              </a:rPr>
              <a:t>A: Un recién nacido tiene PKU.</a:t>
            </a:r>
            <a:endParaRPr sz="2400" dirty="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1100"/>
              <a:buFont typeface="Arial"/>
              <a:buNone/>
            </a:pPr>
            <a:r>
              <a:rPr lang="es-419" sz="2400" dirty="0">
                <a:solidFill>
                  <a:schemeClr val="dk1"/>
                </a:solidFill>
                <a:latin typeface="Calibri"/>
                <a:ea typeface="Calibri"/>
                <a:cs typeface="Calibri"/>
                <a:sym typeface="Calibri"/>
              </a:rPr>
              <a:t>B: El test da positivo.</a:t>
            </a: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419" sz="2400" b="1" dirty="0">
                <a:solidFill>
                  <a:schemeClr val="dk1"/>
                </a:solidFill>
                <a:latin typeface="Calibri"/>
                <a:ea typeface="Calibri"/>
                <a:cs typeface="Calibri"/>
                <a:sym typeface="Calibri"/>
              </a:rPr>
              <a:t>1. Expresa en palabras las siguientes probabilidades condicionales:</a:t>
            </a:r>
            <a:endParaRPr sz="2400" b="1" dirty="0">
              <a:solidFill>
                <a:schemeClr val="dk1"/>
              </a:solidFill>
              <a:latin typeface="Calibri"/>
              <a:ea typeface="Calibri"/>
              <a:cs typeface="Calibri"/>
              <a:sym typeface="Calibri"/>
            </a:endParaRPr>
          </a:p>
          <a:p>
            <a:pPr marL="457200" lvl="0" indent="457200" algn="l" rtl="0">
              <a:spcBef>
                <a:spcPts val="0"/>
              </a:spcBef>
              <a:spcAft>
                <a:spcPts val="0"/>
              </a:spcAft>
              <a:buNone/>
            </a:pPr>
            <a:endParaRPr sz="2400" dirty="0">
              <a:solidFill>
                <a:schemeClr val="dk1"/>
              </a:solidFill>
              <a:latin typeface="Calibri"/>
              <a:ea typeface="Calibri"/>
              <a:cs typeface="Calibri"/>
              <a:sym typeface="Calibri"/>
            </a:endParaRPr>
          </a:p>
          <a:p>
            <a:pPr marL="457200" lvl="0" indent="457200" algn="l" rtl="0">
              <a:spcBef>
                <a:spcPts val="0"/>
              </a:spcBef>
              <a:spcAft>
                <a:spcPts val="0"/>
              </a:spcAft>
              <a:buNone/>
            </a:pPr>
            <a:r>
              <a:rPr lang="es-419" sz="2400" dirty="0">
                <a:solidFill>
                  <a:schemeClr val="dk1"/>
                </a:solidFill>
                <a:latin typeface="Calibri"/>
                <a:ea typeface="Calibri"/>
                <a:cs typeface="Calibri"/>
                <a:sym typeface="Calibri"/>
              </a:rPr>
              <a:t>a. P(A | B)						b. P(B | A)</a:t>
            </a:r>
            <a:endParaRPr sz="20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04" name="Google Shape;204;p34"/>
          <p:cNvSpPr/>
          <p:nvPr/>
        </p:nvSpPr>
        <p:spPr>
          <a:xfrm>
            <a:off x="876175" y="1598925"/>
            <a:ext cx="10572600" cy="31497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Considera los siguientes eventos, asociados al problema que estudiaremos en la clase.</a:t>
            </a:r>
            <a:endParaRPr sz="2400" dirty="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1100"/>
              <a:buFont typeface="Arial"/>
              <a:buNone/>
            </a:pPr>
            <a:r>
              <a:rPr lang="es-419" sz="2400" dirty="0">
                <a:solidFill>
                  <a:schemeClr val="dk1"/>
                </a:solidFill>
                <a:latin typeface="Calibri"/>
                <a:ea typeface="Calibri"/>
                <a:cs typeface="Calibri"/>
                <a:sym typeface="Calibri"/>
              </a:rPr>
              <a:t>A: Un recién nacido tiene PKU.</a:t>
            </a:r>
            <a:endParaRPr sz="2400" dirty="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1100"/>
              <a:buFont typeface="Arial"/>
              <a:buNone/>
            </a:pPr>
            <a:r>
              <a:rPr lang="es-419" sz="2400" dirty="0">
                <a:solidFill>
                  <a:schemeClr val="dk1"/>
                </a:solidFill>
                <a:latin typeface="Calibri"/>
                <a:ea typeface="Calibri"/>
                <a:cs typeface="Calibri"/>
                <a:sym typeface="Calibri"/>
              </a:rPr>
              <a:t>B: El test da positivo.</a:t>
            </a: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419" sz="2400" b="1" dirty="0">
                <a:solidFill>
                  <a:schemeClr val="dk1"/>
                </a:solidFill>
                <a:latin typeface="Calibri"/>
                <a:ea typeface="Calibri"/>
                <a:cs typeface="Calibri"/>
                <a:sym typeface="Calibri"/>
              </a:rPr>
              <a:t>1. Expresa en palabras las siguientes probabilidades condicionales:</a:t>
            </a:r>
            <a:endParaRPr sz="2400" b="1" dirty="0">
              <a:solidFill>
                <a:schemeClr val="dk1"/>
              </a:solidFill>
              <a:latin typeface="Calibri"/>
              <a:ea typeface="Calibri"/>
              <a:cs typeface="Calibri"/>
              <a:sym typeface="Calibri"/>
            </a:endParaRPr>
          </a:p>
          <a:p>
            <a:pPr marL="457200" lvl="0" indent="457200" algn="l" rtl="0">
              <a:spcBef>
                <a:spcPts val="0"/>
              </a:spcBef>
              <a:spcAft>
                <a:spcPts val="0"/>
              </a:spcAft>
              <a:buNone/>
            </a:pPr>
            <a:endParaRPr sz="2400" dirty="0">
              <a:solidFill>
                <a:schemeClr val="dk1"/>
              </a:solidFill>
              <a:latin typeface="Calibri"/>
              <a:ea typeface="Calibri"/>
              <a:cs typeface="Calibri"/>
              <a:sym typeface="Calibri"/>
            </a:endParaRPr>
          </a:p>
          <a:p>
            <a:pPr marL="457200" lvl="0" indent="457200" algn="l" rtl="0">
              <a:spcBef>
                <a:spcPts val="0"/>
              </a:spcBef>
              <a:spcAft>
                <a:spcPts val="0"/>
              </a:spcAft>
              <a:buNone/>
            </a:pPr>
            <a:r>
              <a:rPr lang="es-419" sz="2400" dirty="0">
                <a:solidFill>
                  <a:schemeClr val="dk1"/>
                </a:solidFill>
                <a:latin typeface="Calibri"/>
                <a:ea typeface="Calibri"/>
                <a:cs typeface="Calibri"/>
                <a:sym typeface="Calibri"/>
              </a:rPr>
              <a:t>a. P(A | B)						b. P(B | A)</a:t>
            </a:r>
            <a:endParaRPr sz="2000" b="0" i="1" u="none" strike="noStrike" cap="none" dirty="0">
              <a:solidFill>
                <a:schemeClr val="dk1"/>
              </a:solidFill>
              <a:latin typeface="Calibri"/>
              <a:ea typeface="Calibri"/>
              <a:cs typeface="Calibri"/>
              <a:sym typeface="Calibri"/>
            </a:endParaRPr>
          </a:p>
        </p:txBody>
      </p:sp>
      <p:sp>
        <p:nvSpPr>
          <p:cNvPr id="205" name="Google Shape;205;p34"/>
          <p:cNvSpPr/>
          <p:nvPr/>
        </p:nvSpPr>
        <p:spPr>
          <a:xfrm>
            <a:off x="375650" y="5027925"/>
            <a:ext cx="11703000" cy="1483200"/>
          </a:xfrm>
          <a:prstGeom prst="roundRect">
            <a:avLst>
              <a:gd name="adj" fmla="val 16667"/>
            </a:avLst>
          </a:prstGeom>
          <a:noFill/>
          <a:ln w="19050" cap="flat" cmpd="sng">
            <a:solidFill>
              <a:srgbClr val="433B7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6" name="Google Shape;206;p34"/>
          <p:cNvSpPr txBox="1"/>
          <p:nvPr/>
        </p:nvSpPr>
        <p:spPr>
          <a:xfrm>
            <a:off x="452675" y="5047625"/>
            <a:ext cx="11539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P(A | B) = Probabilidad de que un recién nacido tenga PKU, </a:t>
            </a:r>
            <a:r>
              <a:rPr lang="es-419" sz="2400" u="sng" dirty="0">
                <a:solidFill>
                  <a:schemeClr val="dk1"/>
                </a:solidFill>
                <a:latin typeface="Calibri"/>
                <a:ea typeface="Calibri"/>
                <a:cs typeface="Calibri"/>
                <a:sym typeface="Calibri"/>
              </a:rPr>
              <a:t>sabiendo que</a:t>
            </a:r>
            <a:r>
              <a:rPr lang="es-419" sz="2400" dirty="0">
                <a:solidFill>
                  <a:schemeClr val="dk1"/>
                </a:solidFill>
                <a:latin typeface="Calibri"/>
                <a:ea typeface="Calibri"/>
                <a:cs typeface="Calibri"/>
                <a:sym typeface="Calibri"/>
              </a:rPr>
              <a:t> el test da positivo.</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419" sz="2400" dirty="0">
                <a:solidFill>
                  <a:schemeClr val="dk1"/>
                </a:solidFill>
                <a:latin typeface="Calibri"/>
                <a:ea typeface="Calibri"/>
                <a:cs typeface="Calibri"/>
                <a:sym typeface="Calibri"/>
              </a:rPr>
              <a:t>P(B | A) = Probabilidad de que el test de positivo, </a:t>
            </a:r>
            <a:r>
              <a:rPr lang="es-419" sz="2400" u="sng" dirty="0">
                <a:solidFill>
                  <a:schemeClr val="dk1"/>
                </a:solidFill>
                <a:latin typeface="Calibri"/>
                <a:ea typeface="Calibri"/>
                <a:cs typeface="Calibri"/>
                <a:sym typeface="Calibri"/>
              </a:rPr>
              <a:t>sabiendo que</a:t>
            </a:r>
            <a:r>
              <a:rPr lang="es-419" sz="2400" dirty="0">
                <a:solidFill>
                  <a:schemeClr val="dk1"/>
                </a:solidFill>
                <a:latin typeface="Calibri"/>
                <a:ea typeface="Calibri"/>
                <a:cs typeface="Calibri"/>
                <a:sym typeface="Calibri"/>
              </a:rPr>
              <a:t> el recién nacido tiene PKU.</a:t>
            </a:r>
            <a:endParaRPr sz="24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13" name="Google Shape;213;p35"/>
          <p:cNvSpPr/>
          <p:nvPr/>
        </p:nvSpPr>
        <p:spPr>
          <a:xfrm>
            <a:off x="624750" y="1527775"/>
            <a:ext cx="11241000" cy="49227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a:solidFill>
                  <a:schemeClr val="dk1"/>
                </a:solidFill>
                <a:latin typeface="Calibri"/>
                <a:ea typeface="Calibri"/>
                <a:cs typeface="Calibri"/>
                <a:sym typeface="Calibri"/>
              </a:rPr>
              <a:t>2.</a:t>
            </a:r>
            <a:r>
              <a:rPr lang="es-419" sz="2400" b="1">
                <a:solidFill>
                  <a:schemeClr val="dk1"/>
                </a:solidFill>
                <a:latin typeface="Calibri"/>
                <a:ea typeface="Calibri"/>
                <a:cs typeface="Calibri"/>
                <a:sym typeface="Calibri"/>
              </a:rPr>
              <a:t> </a:t>
            </a:r>
            <a:r>
              <a:rPr lang="es-419" sz="2400">
                <a:solidFill>
                  <a:schemeClr val="dk1"/>
                </a:solidFill>
                <a:latin typeface="Calibri"/>
                <a:ea typeface="Calibri"/>
                <a:cs typeface="Calibri"/>
                <a:sym typeface="Calibri"/>
              </a:rPr>
              <a:t>¿Cuál de las siguientes probabilidades es la que queremos calcular</a:t>
            </a:r>
            <a:endParaRPr sz="2400">
              <a:solidFill>
                <a:schemeClr val="dk1"/>
              </a:solidFill>
              <a:latin typeface="Calibri"/>
              <a:ea typeface="Calibri"/>
              <a:cs typeface="Calibri"/>
              <a:sym typeface="Calibri"/>
            </a:endParaRPr>
          </a:p>
          <a:p>
            <a:pPr marL="457200" lvl="0" indent="0" algn="l" rtl="0">
              <a:spcBef>
                <a:spcPts val="0"/>
              </a:spcBef>
              <a:spcAft>
                <a:spcPts val="0"/>
              </a:spcAft>
              <a:buNone/>
            </a:pPr>
            <a:r>
              <a:rPr lang="es-419" sz="2400">
                <a:solidFill>
                  <a:schemeClr val="dk1"/>
                </a:solidFill>
                <a:latin typeface="Calibri"/>
                <a:ea typeface="Calibri"/>
                <a:cs typeface="Calibri"/>
                <a:sym typeface="Calibri"/>
              </a:rPr>
              <a:t>P(A | B) o P(B | A)? Justifica.</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3. Recordemos la siguiente información que fue entregada en el video:</a:t>
            </a:r>
            <a:endParaRPr sz="240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1 de cada 10000 recién nacidos tiene PKU en Chile. </a:t>
            </a:r>
            <a:endParaRPr sz="240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El test da positivo en el 1 % de los recién nacidos. </a:t>
            </a:r>
            <a:endParaRPr sz="240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De las personas que tienen la condición, el test da positivo para el 97,8%.</a:t>
            </a:r>
            <a:endParaRPr sz="2400">
              <a:solidFill>
                <a:schemeClr val="dk1"/>
              </a:solidFill>
              <a:latin typeface="Calibri"/>
              <a:ea typeface="Calibri"/>
              <a:cs typeface="Calibri"/>
              <a:sym typeface="Calibri"/>
            </a:endParaRPr>
          </a:p>
          <a:p>
            <a:pPr marL="45720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457200" algn="l" rtl="0">
              <a:spcBef>
                <a:spcPts val="0"/>
              </a:spcBef>
              <a:spcAft>
                <a:spcPts val="0"/>
              </a:spcAft>
              <a:buNone/>
            </a:pPr>
            <a:r>
              <a:rPr lang="es-419" sz="2400">
                <a:solidFill>
                  <a:schemeClr val="dk1"/>
                </a:solidFill>
                <a:latin typeface="Calibri"/>
                <a:ea typeface="Calibri"/>
                <a:cs typeface="Calibri"/>
                <a:sym typeface="Calibri"/>
              </a:rPr>
              <a:t>A partir de esta información indica el valor de las siguientes probabilidades.</a:t>
            </a:r>
            <a:endParaRPr sz="24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P(A) = </a:t>
            </a:r>
            <a:endParaRPr sz="24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P(B) =</a:t>
            </a:r>
            <a:endParaRPr sz="2400">
              <a:solidFill>
                <a:schemeClr val="dk1"/>
              </a:solidFill>
              <a:latin typeface="Calibri"/>
              <a:ea typeface="Calibri"/>
              <a:cs typeface="Calibri"/>
              <a:sym typeface="Calibri"/>
            </a:endParaRPr>
          </a:p>
          <a:p>
            <a:pPr marL="457200" lvl="0" indent="457200" algn="l" rtl="0">
              <a:spcBef>
                <a:spcPts val="0"/>
              </a:spcBef>
              <a:spcAft>
                <a:spcPts val="0"/>
              </a:spcAft>
              <a:buNone/>
            </a:pPr>
            <a:r>
              <a:rPr lang="es-419" sz="2400">
                <a:solidFill>
                  <a:schemeClr val="dk1"/>
                </a:solidFill>
                <a:latin typeface="Calibri"/>
                <a:ea typeface="Calibri"/>
                <a:cs typeface="Calibri"/>
                <a:sym typeface="Calibri"/>
              </a:rPr>
              <a:t>P(B|A) =</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p:nvPr/>
        </p:nvSpPr>
        <p:spPr>
          <a:xfrm>
            <a:off x="624750" y="685700"/>
            <a:ext cx="1094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s-419" sz="3600" b="1" i="0" u="none" strike="noStrike" cap="none">
                <a:solidFill>
                  <a:srgbClr val="423B71"/>
                </a:solidFill>
                <a:latin typeface="Calibri"/>
                <a:ea typeface="Calibri"/>
                <a:cs typeface="Calibri"/>
                <a:sym typeface="Calibri"/>
              </a:rPr>
              <a:t>Actividad </a:t>
            </a:r>
            <a:endParaRPr sz="3600" b="1" i="0" u="none" strike="noStrike" cap="none">
              <a:solidFill>
                <a:srgbClr val="423B71"/>
              </a:solidFill>
              <a:latin typeface="Calibri"/>
              <a:ea typeface="Calibri"/>
              <a:cs typeface="Calibri"/>
              <a:sym typeface="Calibri"/>
            </a:endParaRPr>
          </a:p>
        </p:txBody>
      </p:sp>
      <p:sp>
        <p:nvSpPr>
          <p:cNvPr id="220" name="Google Shape;220;p36"/>
          <p:cNvSpPr/>
          <p:nvPr/>
        </p:nvSpPr>
        <p:spPr>
          <a:xfrm>
            <a:off x="624750" y="1527775"/>
            <a:ext cx="11241000" cy="12654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s-419" sz="2400">
                <a:solidFill>
                  <a:schemeClr val="dk1"/>
                </a:solidFill>
                <a:latin typeface="Calibri"/>
                <a:ea typeface="Calibri"/>
                <a:cs typeface="Calibri"/>
                <a:sym typeface="Calibri"/>
              </a:rPr>
              <a:t>2.</a:t>
            </a:r>
            <a:r>
              <a:rPr lang="es-419" sz="2400" b="1">
                <a:solidFill>
                  <a:schemeClr val="dk1"/>
                </a:solidFill>
                <a:latin typeface="Calibri"/>
                <a:ea typeface="Calibri"/>
                <a:cs typeface="Calibri"/>
                <a:sym typeface="Calibri"/>
              </a:rPr>
              <a:t> </a:t>
            </a:r>
            <a:r>
              <a:rPr lang="es-419" sz="2400">
                <a:solidFill>
                  <a:schemeClr val="dk1"/>
                </a:solidFill>
                <a:latin typeface="Calibri"/>
                <a:ea typeface="Calibri"/>
                <a:cs typeface="Calibri"/>
                <a:sym typeface="Calibri"/>
              </a:rPr>
              <a:t>¿Cuál de las siguientes probabilidades es la que queremos calcular P(A | B) o P(B | A)?   Justifica.</a:t>
            </a:r>
            <a:endParaRPr sz="2400">
              <a:solidFill>
                <a:schemeClr val="dk1"/>
              </a:solidFill>
              <a:latin typeface="Calibri"/>
              <a:ea typeface="Calibri"/>
              <a:cs typeface="Calibri"/>
              <a:sym typeface="Calibri"/>
            </a:endParaRPr>
          </a:p>
        </p:txBody>
      </p:sp>
      <p:sp>
        <p:nvSpPr>
          <p:cNvPr id="221" name="Google Shape;221;p36"/>
          <p:cNvSpPr txBox="1"/>
          <p:nvPr/>
        </p:nvSpPr>
        <p:spPr>
          <a:xfrm>
            <a:off x="1319575" y="3660150"/>
            <a:ext cx="9766800" cy="129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419" sz="2400">
                <a:solidFill>
                  <a:schemeClr val="dk1"/>
                </a:solidFill>
                <a:latin typeface="Calibri"/>
                <a:ea typeface="Calibri"/>
                <a:cs typeface="Calibri"/>
                <a:sym typeface="Calibri"/>
              </a:rPr>
              <a:t>Se quiere calcular P(A | B). Porque, “bajo la condición de que el test dio positivo a un recién nacido” nos interesa averiguar “cuál es la probabilidad de que (este recién nacido) tenga realmente tenga PKU”.</a:t>
            </a:r>
            <a:endParaRPr sz="2400">
              <a:solidFill>
                <a:schemeClr val="dk1"/>
              </a:solidFill>
              <a:latin typeface="Calibri"/>
              <a:ea typeface="Calibri"/>
              <a:cs typeface="Calibri"/>
              <a:sym typeface="Calibri"/>
            </a:endParaRPr>
          </a:p>
        </p:txBody>
      </p:sp>
      <p:sp>
        <p:nvSpPr>
          <p:cNvPr id="222" name="Google Shape;222;p36"/>
          <p:cNvSpPr/>
          <p:nvPr/>
        </p:nvSpPr>
        <p:spPr>
          <a:xfrm>
            <a:off x="1165475" y="3565050"/>
            <a:ext cx="10128600" cy="1483200"/>
          </a:xfrm>
          <a:prstGeom prst="roundRect">
            <a:avLst>
              <a:gd name="adj" fmla="val 16667"/>
            </a:avLst>
          </a:prstGeom>
          <a:noFill/>
          <a:ln w="19050" cap="flat" cmpd="sng">
            <a:solidFill>
              <a:srgbClr val="433B7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1166</Words>
  <Application>Microsoft Office PowerPoint</Application>
  <PresentationFormat>Panorámica</PresentationFormat>
  <Paragraphs>127</Paragraphs>
  <Slides>22</Slides>
  <Notes>22</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3</cp:revision>
  <dcterms:modified xsi:type="dcterms:W3CDTF">2023-11-15T14:56:10Z</dcterms:modified>
</cp:coreProperties>
</file>