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3" r:id="rId4"/>
    <p:sldId id="262" r:id="rId5"/>
    <p:sldId id="261" r:id="rId6"/>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F7"/>
    <a:srgbClr val="71BDDD"/>
    <a:srgbClr val="E78577"/>
    <a:srgbClr val="60A6C7"/>
    <a:srgbClr val="91E7ED"/>
    <a:srgbClr val="43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45" autoAdjust="0"/>
  </p:normalViewPr>
  <p:slideViewPr>
    <p:cSldViewPr snapToGrid="0">
      <p:cViewPr varScale="1">
        <p:scale>
          <a:sx n="72" d="100"/>
          <a:sy n="72" d="100"/>
        </p:scale>
        <p:origin x="110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C154D-FFED-4D04-B7F0-13B663D1AC55}" type="datetimeFigureOut">
              <a:rPr lang="es-419" smtClean="0"/>
              <a:t>11/2/2024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DA03A-7843-4550-A2FC-0650B2178345}" type="slidenum">
              <a:rPr lang="es-419" smtClean="0"/>
              <a:t>‹#›</a:t>
            </a:fld>
            <a:endParaRPr lang="es-419"/>
          </a:p>
        </p:txBody>
      </p:sp>
    </p:spTree>
    <p:extLst>
      <p:ext uri="{BB962C8B-B14F-4D97-AF65-F5344CB8AC3E}">
        <p14:creationId xmlns:p14="http://schemas.microsoft.com/office/powerpoint/2010/main" val="74007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Nunito" pitchFamily="2" charset="0"/>
                <a:ea typeface="Nunito" pitchFamily="2" charset="0"/>
                <a:cs typeface="Nunito" pitchFamily="2" charset="0"/>
              </a:rPr>
              <a:t>¿Cuáles crees que son las palabras que más se usan en español?</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Una manera de abordar esta pregunta es contar la cantidad de veces que aparece una palabra en los tomos de una enciclopedia, algún libro famoso como “El Quijote de la Mancha", o incluso algún sitio  que contenga mucho texto, por ejemplo, la Wikipedia.</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p:txBody>
      </p:sp>
      <p:sp>
        <p:nvSpPr>
          <p:cNvPr id="4" name="Marcador de número de diapositiva 3"/>
          <p:cNvSpPr>
            <a:spLocks noGrp="1"/>
          </p:cNvSpPr>
          <p:nvPr>
            <p:ph type="sldNum" sz="quarter" idx="5"/>
          </p:nvPr>
        </p:nvSpPr>
        <p:spPr/>
        <p:txBody>
          <a:bodyPr/>
          <a:lstStyle/>
          <a:p>
            <a:fld id="{BD1DA03A-7843-4550-A2FC-0650B2178345}" type="slidenum">
              <a:rPr lang="es-419" smtClean="0"/>
              <a:t>2</a:t>
            </a:fld>
            <a:endParaRPr lang="es-419"/>
          </a:p>
        </p:txBody>
      </p:sp>
    </p:spTree>
    <p:extLst>
      <p:ext uri="{BB962C8B-B14F-4D97-AF65-F5344CB8AC3E}">
        <p14:creationId xmlns:p14="http://schemas.microsoft.com/office/powerpoint/2010/main" val="228373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972F-3A97-8E40-64ED-D4A9F4F5D2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4D30A2D-6E94-1C65-B485-AE1D7277498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D23437A-F52E-F153-863F-F6FA799B67B5}"/>
              </a:ext>
            </a:extLst>
          </p:cNvPr>
          <p:cNvSpPr>
            <a:spLocks noGrp="1"/>
          </p:cNvSpPr>
          <p:nvPr>
            <p:ph type="body" idx="1"/>
          </p:nvPr>
        </p:nvSpPr>
        <p:spPr/>
        <p:txBody>
          <a:bodyPr/>
          <a:lstStyle/>
          <a:p>
            <a:r>
              <a:rPr lang="es-ES" sz="1800" dirty="0">
                <a:effectLst/>
                <a:latin typeface="Nunito" pitchFamily="2" charset="0"/>
                <a:ea typeface="Nunito" pitchFamily="2" charset="0"/>
                <a:cs typeface="Nunito" pitchFamily="2" charset="0"/>
              </a:rPr>
              <a:t>La Real Academia Española (RAE)  desarrolló una base de datos que entre otra información, contiene la frecuencia en que aparecen las palabras en una gran colección de textos representativa del idioma español.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En esta base de datos, las palabras están ordenadas desde la que aparece más veces a la menos frecuente.</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p:txBody>
      </p:sp>
      <p:sp>
        <p:nvSpPr>
          <p:cNvPr id="4" name="Marcador de número de diapositiva 3">
            <a:extLst>
              <a:ext uri="{FF2B5EF4-FFF2-40B4-BE49-F238E27FC236}">
                <a16:creationId xmlns:a16="http://schemas.microsoft.com/office/drawing/2014/main" id="{6E0920AA-E095-B747-1931-7A3B32FFA873}"/>
              </a:ext>
            </a:extLst>
          </p:cNvPr>
          <p:cNvSpPr>
            <a:spLocks noGrp="1"/>
          </p:cNvSpPr>
          <p:nvPr>
            <p:ph type="sldNum" sz="quarter" idx="5"/>
          </p:nvPr>
        </p:nvSpPr>
        <p:spPr/>
        <p:txBody>
          <a:bodyPr/>
          <a:lstStyle/>
          <a:p>
            <a:fld id="{BD1DA03A-7843-4550-A2FC-0650B2178345}" type="slidenum">
              <a:rPr lang="es-419" smtClean="0"/>
              <a:t>3</a:t>
            </a:fld>
            <a:endParaRPr lang="es-419"/>
          </a:p>
        </p:txBody>
      </p:sp>
    </p:spTree>
    <p:extLst>
      <p:ext uri="{BB962C8B-B14F-4D97-AF65-F5344CB8AC3E}">
        <p14:creationId xmlns:p14="http://schemas.microsoft.com/office/powerpoint/2010/main" val="212752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6D0C0-4DA2-54A8-E88F-218F0BA247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0D1DC3-407E-D90D-7474-24CA2D3AAB9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5B6D41F-5D5E-2ED7-AF1E-0B4276C21201}"/>
              </a:ext>
            </a:extLst>
          </p:cNvPr>
          <p:cNvSpPr>
            <a:spLocks noGrp="1"/>
          </p:cNvSpPr>
          <p:nvPr>
            <p:ph type="body" idx="1"/>
          </p:nvPr>
        </p:nvSpPr>
        <p:spPr/>
        <p:txBody>
          <a:bodyPr/>
          <a:lstStyle/>
          <a:p>
            <a:r>
              <a:rPr lang="es-ES" sz="1800" dirty="0">
                <a:effectLst/>
                <a:latin typeface="Nunito" pitchFamily="2" charset="0"/>
                <a:ea typeface="Nunito" pitchFamily="2" charset="0"/>
                <a:cs typeface="Nunito" pitchFamily="2" charset="0"/>
              </a:rPr>
              <a:t>Para determinar la frecuencia de una palabra, se contaron cuántas veces aparece ella en la colección de textos. Por ejemplo, en este texto, la palabra “de” aparece seis veces: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r>
              <a:rPr lang="es-ES" sz="1800" dirty="0">
                <a:solidFill>
                  <a:srgbClr val="333333"/>
                </a:solidFill>
                <a:effectLst/>
                <a:latin typeface="Nunito" pitchFamily="2" charset="0"/>
                <a:ea typeface="Nunito" pitchFamily="2" charset="0"/>
                <a:cs typeface="Nunito" pitchFamily="2" charset="0"/>
              </a:rPr>
              <a:t>Miguel</a:t>
            </a:r>
            <a:r>
              <a:rPr lang="es-ES" sz="1800" b="1" dirty="0">
                <a:solidFill>
                  <a:srgbClr val="333333"/>
                </a:solidFill>
                <a:effectLst/>
                <a:latin typeface="Nunito" pitchFamily="2" charset="0"/>
                <a:ea typeface="Nunito" pitchFamily="2" charset="0"/>
                <a:cs typeface="Nunito" pitchFamily="2" charset="0"/>
              </a:rPr>
              <a:t> </a:t>
            </a:r>
            <a:r>
              <a:rPr lang="es-ES" sz="1800" b="1" dirty="0">
                <a:solidFill>
                  <a:srgbClr val="9900FF"/>
                </a:solidFill>
                <a:effectLst/>
                <a:latin typeface="Nunito" pitchFamily="2" charset="0"/>
                <a:ea typeface="Nunito" pitchFamily="2" charset="0"/>
                <a:cs typeface="Nunito" pitchFamily="2" charset="0"/>
              </a:rPr>
              <a:t>de</a:t>
            </a:r>
            <a:r>
              <a:rPr lang="es-ES" sz="1800" dirty="0">
                <a:solidFill>
                  <a:srgbClr val="333333"/>
                </a:solidFill>
                <a:effectLst/>
                <a:latin typeface="Nunito" pitchFamily="2" charset="0"/>
                <a:ea typeface="Nunito" pitchFamily="2" charset="0"/>
                <a:cs typeface="Nunito" pitchFamily="2" charset="0"/>
              </a:rPr>
              <a:t> Cervantes Saavedra fue un novelista, poeta, dramaturgo y soldado español. Es considerado la máxima figura</a:t>
            </a:r>
            <a:r>
              <a:rPr lang="es-ES" sz="1800" b="1" dirty="0">
                <a:solidFill>
                  <a:srgbClr val="333333"/>
                </a:solidFill>
                <a:effectLst/>
                <a:latin typeface="Nunito" pitchFamily="2" charset="0"/>
                <a:ea typeface="Nunito" pitchFamily="2" charset="0"/>
                <a:cs typeface="Nunito" pitchFamily="2" charset="0"/>
              </a:rPr>
              <a:t> </a:t>
            </a:r>
            <a:r>
              <a:rPr lang="es-ES" sz="1800" b="1" dirty="0">
                <a:solidFill>
                  <a:srgbClr val="9900FF"/>
                </a:solidFill>
                <a:effectLst/>
                <a:latin typeface="Nunito" pitchFamily="2" charset="0"/>
                <a:ea typeface="Nunito" pitchFamily="2" charset="0"/>
                <a:cs typeface="Nunito" pitchFamily="2" charset="0"/>
              </a:rPr>
              <a:t>de</a:t>
            </a:r>
            <a:r>
              <a:rPr lang="es-ES" sz="1800" dirty="0">
                <a:solidFill>
                  <a:srgbClr val="333333"/>
                </a:solidFill>
                <a:effectLst/>
                <a:latin typeface="Nunito" pitchFamily="2" charset="0"/>
                <a:ea typeface="Nunito" pitchFamily="2" charset="0"/>
                <a:cs typeface="Nunito" pitchFamily="2" charset="0"/>
              </a:rPr>
              <a:t> la literatura española. Es el escritor </a:t>
            </a:r>
            <a:r>
              <a:rPr lang="es-ES" sz="1800" b="1" dirty="0">
                <a:solidFill>
                  <a:srgbClr val="9900FF"/>
                </a:solidFill>
                <a:effectLst/>
                <a:latin typeface="Nunito" pitchFamily="2" charset="0"/>
                <a:ea typeface="Nunito" pitchFamily="2" charset="0"/>
                <a:cs typeface="Nunito" pitchFamily="2" charset="0"/>
              </a:rPr>
              <a:t>de</a:t>
            </a:r>
            <a:r>
              <a:rPr lang="es-ES" sz="1800" dirty="0">
                <a:solidFill>
                  <a:srgbClr val="333333"/>
                </a:solidFill>
                <a:effectLst/>
                <a:latin typeface="Nunito" pitchFamily="2" charset="0"/>
                <a:ea typeface="Nunito" pitchFamily="2" charset="0"/>
                <a:cs typeface="Nunito" pitchFamily="2" charset="0"/>
              </a:rPr>
              <a:t> </a:t>
            </a:r>
            <a:r>
              <a:rPr lang="es-ES" sz="1800" i="1" dirty="0">
                <a:solidFill>
                  <a:srgbClr val="333333"/>
                </a:solidFill>
                <a:effectLst/>
                <a:latin typeface="Nunito" pitchFamily="2" charset="0"/>
                <a:ea typeface="Nunito" pitchFamily="2" charset="0"/>
                <a:cs typeface="Nunito" pitchFamily="2" charset="0"/>
              </a:rPr>
              <a:t>El ingenioso hidalgo don Quijote </a:t>
            </a:r>
            <a:r>
              <a:rPr lang="es-ES" sz="1800" b="1" i="1" dirty="0">
                <a:solidFill>
                  <a:srgbClr val="9900FF"/>
                </a:solidFill>
                <a:effectLst/>
                <a:latin typeface="Nunito" pitchFamily="2" charset="0"/>
                <a:ea typeface="Nunito" pitchFamily="2" charset="0"/>
                <a:cs typeface="Nunito" pitchFamily="2" charset="0"/>
              </a:rPr>
              <a:t>de</a:t>
            </a:r>
            <a:r>
              <a:rPr lang="es-ES" sz="1800" b="1" i="1" dirty="0">
                <a:solidFill>
                  <a:srgbClr val="333333"/>
                </a:solidFill>
                <a:effectLst/>
                <a:latin typeface="Nunito" pitchFamily="2" charset="0"/>
                <a:ea typeface="Nunito" pitchFamily="2" charset="0"/>
                <a:cs typeface="Nunito" pitchFamily="2" charset="0"/>
              </a:rPr>
              <a:t> </a:t>
            </a:r>
            <a:r>
              <a:rPr lang="es-ES" sz="1800" i="1" dirty="0">
                <a:solidFill>
                  <a:srgbClr val="333333"/>
                </a:solidFill>
                <a:effectLst/>
                <a:latin typeface="Nunito" pitchFamily="2" charset="0"/>
                <a:ea typeface="Nunito" pitchFamily="2" charset="0"/>
                <a:cs typeface="Nunito" pitchFamily="2" charset="0"/>
              </a:rPr>
              <a:t>la Mancha</a:t>
            </a:r>
            <a:r>
              <a:rPr lang="es-ES" sz="1800" dirty="0">
                <a:solidFill>
                  <a:srgbClr val="333333"/>
                </a:solidFill>
                <a:effectLst/>
                <a:latin typeface="Nunito" pitchFamily="2" charset="0"/>
                <a:ea typeface="Nunito" pitchFamily="2" charset="0"/>
                <a:cs typeface="Nunito" pitchFamily="2" charset="0"/>
              </a:rPr>
              <a:t> que es una</a:t>
            </a:r>
            <a:r>
              <a:rPr lang="es-ES" sz="1800" b="1" dirty="0">
                <a:solidFill>
                  <a:srgbClr val="333333"/>
                </a:solidFill>
                <a:effectLst/>
                <a:latin typeface="Nunito" pitchFamily="2" charset="0"/>
                <a:ea typeface="Nunito" pitchFamily="2" charset="0"/>
                <a:cs typeface="Nunito" pitchFamily="2" charset="0"/>
              </a:rPr>
              <a:t> </a:t>
            </a:r>
            <a:r>
              <a:rPr lang="es-ES" sz="1800" b="1" dirty="0">
                <a:solidFill>
                  <a:srgbClr val="9900FF"/>
                </a:solidFill>
                <a:effectLst/>
                <a:latin typeface="Nunito" pitchFamily="2" charset="0"/>
                <a:ea typeface="Nunito" pitchFamily="2" charset="0"/>
                <a:cs typeface="Nunito" pitchFamily="2" charset="0"/>
              </a:rPr>
              <a:t>de</a:t>
            </a:r>
            <a:r>
              <a:rPr lang="es-ES" sz="1800" dirty="0">
                <a:solidFill>
                  <a:srgbClr val="9900FF"/>
                </a:solidFill>
                <a:effectLst/>
                <a:latin typeface="Nunito" pitchFamily="2" charset="0"/>
                <a:ea typeface="Nunito" pitchFamily="2" charset="0"/>
                <a:cs typeface="Nunito" pitchFamily="2" charset="0"/>
              </a:rPr>
              <a:t> </a:t>
            </a:r>
            <a:r>
              <a:rPr lang="es-ES" sz="1800" dirty="0">
                <a:solidFill>
                  <a:srgbClr val="333333"/>
                </a:solidFill>
                <a:effectLst/>
                <a:latin typeface="Nunito" pitchFamily="2" charset="0"/>
                <a:ea typeface="Nunito" pitchFamily="2" charset="0"/>
                <a:cs typeface="Nunito" pitchFamily="2" charset="0"/>
              </a:rPr>
              <a:t>las obras más importantes </a:t>
            </a:r>
            <a:r>
              <a:rPr lang="es-ES" sz="1800" b="1" dirty="0">
                <a:solidFill>
                  <a:srgbClr val="9900FF"/>
                </a:solidFill>
                <a:effectLst/>
                <a:latin typeface="Nunito" pitchFamily="2" charset="0"/>
                <a:ea typeface="Nunito" pitchFamily="2" charset="0"/>
                <a:cs typeface="Nunito" pitchFamily="2" charset="0"/>
              </a:rPr>
              <a:t>de</a:t>
            </a:r>
            <a:r>
              <a:rPr lang="es-ES" sz="1800" dirty="0">
                <a:solidFill>
                  <a:srgbClr val="333333"/>
                </a:solidFill>
                <a:effectLst/>
                <a:latin typeface="Nunito" pitchFamily="2" charset="0"/>
                <a:ea typeface="Nunito" pitchFamily="2" charset="0"/>
                <a:cs typeface="Nunito" pitchFamily="2" charset="0"/>
              </a:rPr>
              <a:t> la literatura universal</a:t>
            </a:r>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solidFill>
                  <a:srgbClr val="222222"/>
                </a:solidFill>
                <a:effectLst/>
                <a:highlight>
                  <a:srgbClr val="FFFFFF"/>
                </a:highlight>
                <a:latin typeface="Nunito" pitchFamily="2" charset="0"/>
                <a:ea typeface="Nunito" pitchFamily="2" charset="0"/>
                <a:cs typeface="Nunito" pitchFamily="2" charset="0"/>
              </a:rPr>
              <a:t>La palabra “de” aparece casi 10 millones de veces, lo que la hace la más frecuente.</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effectLs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p:txBody>
      </p:sp>
      <p:sp>
        <p:nvSpPr>
          <p:cNvPr id="4" name="Marcador de número de diapositiva 3">
            <a:extLst>
              <a:ext uri="{FF2B5EF4-FFF2-40B4-BE49-F238E27FC236}">
                <a16:creationId xmlns:a16="http://schemas.microsoft.com/office/drawing/2014/main" id="{124B905F-315C-3483-4079-2E65531B9CBB}"/>
              </a:ext>
            </a:extLst>
          </p:cNvPr>
          <p:cNvSpPr>
            <a:spLocks noGrp="1"/>
          </p:cNvSpPr>
          <p:nvPr>
            <p:ph type="sldNum" sz="quarter" idx="5"/>
          </p:nvPr>
        </p:nvSpPr>
        <p:spPr/>
        <p:txBody>
          <a:bodyPr/>
          <a:lstStyle/>
          <a:p>
            <a:fld id="{BD1DA03A-7843-4550-A2FC-0650B2178345}" type="slidenum">
              <a:rPr lang="es-419" smtClean="0"/>
              <a:t>4</a:t>
            </a:fld>
            <a:endParaRPr lang="es-419"/>
          </a:p>
        </p:txBody>
      </p:sp>
    </p:spTree>
    <p:extLst>
      <p:ext uri="{BB962C8B-B14F-4D97-AF65-F5344CB8AC3E}">
        <p14:creationId xmlns:p14="http://schemas.microsoft.com/office/powerpoint/2010/main" val="383343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solidFill>
                  <a:srgbClr val="222222"/>
                </a:solidFill>
                <a:effectLst/>
                <a:highlight>
                  <a:srgbClr val="FFFFFF"/>
                </a:highlight>
                <a:latin typeface="Nunito" pitchFamily="2" charset="0"/>
                <a:ea typeface="Nunito" pitchFamily="2" charset="0"/>
                <a:cs typeface="Nunito" pitchFamily="2" charset="0"/>
              </a:rPr>
              <a:t>Podemos notar que la segunda palabra es “la”, con cerca de 6,3 millones de apariciones. </a:t>
            </a:r>
            <a:r>
              <a:rPr lang="es-ES" sz="1800" dirty="0">
                <a:effectLst/>
                <a:latin typeface="Nunito" pitchFamily="2" charset="0"/>
                <a:ea typeface="Nunito" pitchFamily="2" charset="0"/>
                <a:cs typeface="Nunito" pitchFamily="2" charset="0"/>
              </a:rPr>
              <a:t>Y las que le siguen en este ranking son: que, el, en, y, a, los, se, del y las.</a:t>
            </a:r>
            <a:endParaRPr lang="es-CL" sz="1800" dirty="0">
              <a:effectLst/>
              <a:latin typeface="Calibri" panose="020F0502020204030204" pitchFamily="34" charset="0"/>
              <a:ea typeface="Calibri" panose="020F0502020204030204" pitchFamily="34" charset="0"/>
            </a:endParaRPr>
          </a:p>
          <a:p>
            <a:r>
              <a:rPr lang="es-ES" sz="1800" dirty="0">
                <a:solidFill>
                  <a:srgbClr val="222222"/>
                </a:solidFill>
                <a:effectLst/>
                <a:highlight>
                  <a:srgbClr val="FFFFFF"/>
                </a:highlight>
                <a:latin typeface="Nunito" pitchFamily="2" charset="0"/>
                <a:ea typeface="Nunito" pitchFamily="2" charset="0"/>
                <a:cs typeface="Nunito" pitchFamily="2" charset="0"/>
              </a:rPr>
              <a:t> </a:t>
            </a:r>
            <a:endParaRPr lang="es-CL" sz="1800" dirty="0">
              <a:effectLst/>
              <a:latin typeface="Calibri" panose="020F0502020204030204" pitchFamily="34" charset="0"/>
              <a:ea typeface="Calibri" panose="020F0502020204030204" pitchFamily="34" charset="0"/>
            </a:endParaRPr>
          </a:p>
          <a:p>
            <a:r>
              <a:rPr lang="es-ES" sz="1800" dirty="0">
                <a:solidFill>
                  <a:srgbClr val="222222"/>
                </a:solidFill>
                <a:effectLst/>
                <a:highlight>
                  <a:srgbClr val="FFFFFF"/>
                </a:highlight>
                <a:latin typeface="Nunito" pitchFamily="2" charset="0"/>
                <a:ea typeface="Nunito" pitchFamily="2" charset="0"/>
                <a:cs typeface="Nunito" pitchFamily="2" charset="0"/>
              </a:rPr>
              <a:t>La base de datos de la RAE puede ser usada para explorar patrones relacionados a la frecuencia de las palabras en el idioma español.</a:t>
            </a:r>
            <a:endParaRPr lang="es-CL" sz="1800" dirty="0">
              <a:effectLst/>
              <a:latin typeface="Calibri" panose="020F050202020403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BD1DA03A-7843-4550-A2FC-0650B2178345}" type="slidenum">
              <a:rPr lang="es-419" smtClean="0"/>
              <a:t>5</a:t>
            </a:fld>
            <a:endParaRPr lang="es-419"/>
          </a:p>
        </p:txBody>
      </p:sp>
    </p:spTree>
    <p:extLst>
      <p:ext uri="{BB962C8B-B14F-4D97-AF65-F5344CB8AC3E}">
        <p14:creationId xmlns:p14="http://schemas.microsoft.com/office/powerpoint/2010/main" val="393642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C15CA-1247-4A03-3B93-E832152B77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7B916732-6118-341D-7911-B34BF856E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D8252D49-2AE0-1D5C-59CC-818B250840CE}"/>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DD77ADD7-9964-26C1-B5E6-FFA59AB2D6C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7F5FA0D-0C96-0F87-82BD-07B6E7CD56A5}"/>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322227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551E9-6BB8-68C2-B8F7-1489C33C42C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5CC00CF0-3CCD-4DDA-1A9D-F5DF5D70C7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66086D70-F51C-56F1-4FF0-BAFF2BDA54F3}"/>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1327E54B-59A7-54D1-F52F-2D89CA73FE0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7215329-61FC-77C7-FB71-CBA75290B8B7}"/>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26759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737C5E-E990-62C0-ECDD-3D9F8A8828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6C1D06B-1365-9606-3512-C9A2226A02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08A82F17-8959-90DF-A925-3A70176FD731}"/>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3CB75A64-D548-11B0-8D69-CC9A664B18F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7D3187A-7E6C-E612-00F1-F3B54C28FFAE}"/>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61346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983C2-7728-E8F9-D528-6A0A17C3794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238BCF0-C164-178A-67BB-E8EC098908B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3C613D9-4097-2199-0691-22CBBB136FAD}"/>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108213F2-C1A0-B1AD-273C-AE28077C703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D2FD0C2-07DD-FFB7-677C-B955216297D7}"/>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40761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10CC2-F441-6E02-03CA-E7CA83E58F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C9518944-CD8E-827A-B110-4D3FD536A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B504275-7B49-5999-EB9E-D1C494140CEA}"/>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4A1DFE8F-8531-80EF-AA12-FFCA3F8CAFD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7A150F2-5F1B-DACE-0922-A49A471E5EE1}"/>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19716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A4F9C-1A70-0854-FB64-FD86EF87B89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6E142B9-596D-71DE-9B62-9EAB399477D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7C14F035-9FB1-EAFF-99DC-44E84C16ABF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454EC34F-C61C-2261-6236-26CBE002B419}"/>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6" name="Marcador de pie de página 5">
            <a:extLst>
              <a:ext uri="{FF2B5EF4-FFF2-40B4-BE49-F238E27FC236}">
                <a16:creationId xmlns:a16="http://schemas.microsoft.com/office/drawing/2014/main" id="{C327B503-A49A-AD6E-A101-5175BEC6D476}"/>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5A5920DF-DE77-49C7-8A8A-0043C789B080}"/>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357171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6AA8E-FAE2-2FDD-75FA-75874F4951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E41F2B43-7290-274F-AEC3-43C851D36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2BE660-8139-0D5E-86DB-344AEC8AE2A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A8E8928-0A9E-119E-F95D-8FE03CE23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BDB8CC-9A02-C751-A422-5144E98C59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2B02BC2E-6704-E36F-6FFA-C169061B09FC}"/>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8" name="Marcador de pie de página 7">
            <a:extLst>
              <a:ext uri="{FF2B5EF4-FFF2-40B4-BE49-F238E27FC236}">
                <a16:creationId xmlns:a16="http://schemas.microsoft.com/office/drawing/2014/main" id="{77BDF16F-E579-0C18-4217-901BFF4F2BCA}"/>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6317CF43-50C7-FC36-6EF5-B3677E7E435B}"/>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285301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59AC2-55AF-A59A-E5F7-C36D0539AE6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FA27EDDB-AA81-F37E-F240-316657743998}"/>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4" name="Marcador de pie de página 3">
            <a:extLst>
              <a:ext uri="{FF2B5EF4-FFF2-40B4-BE49-F238E27FC236}">
                <a16:creationId xmlns:a16="http://schemas.microsoft.com/office/drawing/2014/main" id="{B87724EA-7770-0872-0541-ADDD240C5586}"/>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EE2A3EFE-2CC0-23D6-E38F-7DD27B631E32}"/>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293691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85B742-DB94-1ED0-D93F-4CC098A4D987}"/>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3" name="Marcador de pie de página 2">
            <a:extLst>
              <a:ext uri="{FF2B5EF4-FFF2-40B4-BE49-F238E27FC236}">
                <a16:creationId xmlns:a16="http://schemas.microsoft.com/office/drawing/2014/main" id="{5EC144A6-5E81-08A6-D649-4176AD028A1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35A017A2-08AC-724C-B5DC-CF91B342CC97}"/>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370230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AE043-672F-E0CF-55D0-63A891D7FA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303F0ED-C5B1-30B2-FBCA-90CDD50EB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83684F84-ACB4-29E1-BC1E-085DB65BF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8B1F9A-228D-4272-49BC-CE14A808E336}"/>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6" name="Marcador de pie de página 5">
            <a:extLst>
              <a:ext uri="{FF2B5EF4-FFF2-40B4-BE49-F238E27FC236}">
                <a16:creationId xmlns:a16="http://schemas.microsoft.com/office/drawing/2014/main" id="{CB6229CD-7DF9-EDFF-B5E0-A8E6894EF1E0}"/>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E43C14B-B866-A668-176A-0C9B99B8E862}"/>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124122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02EC3-A241-D911-1C51-002E61062C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9BF0640D-ABAA-8805-16F8-1AF7940A4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EC12BCF4-5F52-119C-1562-808F88EDF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AB915F-8FB8-9A3F-8476-148E7F90B107}"/>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6" name="Marcador de pie de página 5">
            <a:extLst>
              <a:ext uri="{FF2B5EF4-FFF2-40B4-BE49-F238E27FC236}">
                <a16:creationId xmlns:a16="http://schemas.microsoft.com/office/drawing/2014/main" id="{7A498BB3-9196-D5A7-51AE-1BDC606B973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89D04AAC-D95F-3153-F5CC-B98B2F2C578C}"/>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114217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5F3E3D-A725-126F-EB4C-A3B6CE36C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01900191-F8FC-5284-C81A-ACF95C47F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B08FCB2-7BF3-00AF-9B7F-982094CE1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D284C98A-C310-7EE8-2A30-0D4BFB0E4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EFB75D38-6268-D9B3-A9AA-0F42E6A58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04D28-FC19-402B-AE6B-11FE8D5F6C10}" type="slidenum">
              <a:rPr lang="es-419" smtClean="0"/>
              <a:t>‹#›</a:t>
            </a:fld>
            <a:endParaRPr lang="es-419"/>
          </a:p>
        </p:txBody>
      </p:sp>
    </p:spTree>
    <p:extLst>
      <p:ext uri="{BB962C8B-B14F-4D97-AF65-F5344CB8AC3E}">
        <p14:creationId xmlns:p14="http://schemas.microsoft.com/office/powerpoint/2010/main" val="287011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slide" Target="slide3.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4.xm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rma, Rectángulo&#10;&#10;Descripción generada automáticamente">
            <a:extLst>
              <a:ext uri="{FF2B5EF4-FFF2-40B4-BE49-F238E27FC236}">
                <a16:creationId xmlns:a16="http://schemas.microsoft.com/office/drawing/2014/main" id="{F2E01748-9B93-7CB7-E0BE-4C73686AF2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agen 10">
            <a:hlinkClick r:id="rId3" action="ppaction://hlinksldjump"/>
            <a:extLst>
              <a:ext uri="{FF2B5EF4-FFF2-40B4-BE49-F238E27FC236}">
                <a16:creationId xmlns:a16="http://schemas.microsoft.com/office/drawing/2014/main" id="{02381380-2A90-063A-83CB-E2E8E7B5A33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984" b="984"/>
          <a:stretch/>
        </p:blipFill>
        <p:spPr>
          <a:xfrm>
            <a:off x="369771" y="692046"/>
            <a:ext cx="4211110" cy="2216959"/>
          </a:xfrm>
          <a:prstGeom prst="rect">
            <a:avLst/>
          </a:prstGeom>
        </p:spPr>
      </p:pic>
      <p:pic>
        <p:nvPicPr>
          <p:cNvPr id="13" name="Imagen 12">
            <a:hlinkClick r:id="rId5" action="ppaction://hlinksldjump"/>
            <a:extLst>
              <a:ext uri="{FF2B5EF4-FFF2-40B4-BE49-F238E27FC236}">
                <a16:creationId xmlns:a16="http://schemas.microsoft.com/office/drawing/2014/main" id="{3E9B2231-1C04-10EB-DC56-111380F250ED}"/>
              </a:ext>
            </a:extLst>
          </p:cNvPr>
          <p:cNvPicPr>
            <a:picLocks noChangeAspect="1"/>
          </p:cNvPicPr>
          <p:nvPr/>
        </p:nvPicPr>
        <p:blipFill>
          <a:blip r:embed="rId6">
            <a:extLst>
              <a:ext uri="{28A0092B-C50C-407E-A947-70E740481C1C}">
                <a14:useLocalDpi xmlns:a14="http://schemas.microsoft.com/office/drawing/2010/main" val="0"/>
              </a:ext>
            </a:extLst>
          </a:blip>
          <a:srcRect t="2456" b="2456"/>
          <a:stretch/>
        </p:blipFill>
        <p:spPr>
          <a:xfrm>
            <a:off x="7277378" y="692046"/>
            <a:ext cx="4171009" cy="2216959"/>
          </a:xfrm>
          <a:prstGeom prst="rect">
            <a:avLst/>
          </a:prstGeom>
        </p:spPr>
      </p:pic>
      <p:pic>
        <p:nvPicPr>
          <p:cNvPr id="15" name="Imagen 14">
            <a:hlinkClick r:id="rId7" action="ppaction://hlinksldjump"/>
            <a:extLst>
              <a:ext uri="{FF2B5EF4-FFF2-40B4-BE49-F238E27FC236}">
                <a16:creationId xmlns:a16="http://schemas.microsoft.com/office/drawing/2014/main" id="{E3EC1F4A-BC7D-FA3E-9158-936C5ECDAE9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t="30" b="30"/>
          <a:stretch/>
        </p:blipFill>
        <p:spPr>
          <a:xfrm>
            <a:off x="7262489" y="3757710"/>
            <a:ext cx="4166568" cy="2194605"/>
          </a:xfrm>
          <a:prstGeom prst="rect">
            <a:avLst/>
          </a:prstGeom>
        </p:spPr>
      </p:pic>
      <p:pic>
        <p:nvPicPr>
          <p:cNvPr id="17" name="Imagen 16">
            <a:hlinkClick r:id="rId9" action="ppaction://hlinksldjump"/>
            <a:extLst>
              <a:ext uri="{FF2B5EF4-FFF2-40B4-BE49-F238E27FC236}">
                <a16:creationId xmlns:a16="http://schemas.microsoft.com/office/drawing/2014/main" id="{77AA576C-DAB2-2C00-F98B-FFB76866677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t="2607" b="2607"/>
          <a:stretch/>
        </p:blipFill>
        <p:spPr>
          <a:xfrm>
            <a:off x="369771" y="3723963"/>
            <a:ext cx="4370083" cy="2302777"/>
          </a:xfrm>
          <a:prstGeom prst="rect">
            <a:avLst/>
          </a:prstGeom>
        </p:spPr>
      </p:pic>
      <p:pic>
        <p:nvPicPr>
          <p:cNvPr id="9" name="Imagen 8">
            <a:extLst>
              <a:ext uri="{FF2B5EF4-FFF2-40B4-BE49-F238E27FC236}">
                <a16:creationId xmlns:a16="http://schemas.microsoft.com/office/drawing/2014/main" id="{F872E8A4-C742-6AD2-B344-6A4CE2B4BB0E}"/>
              </a:ext>
            </a:extLst>
          </p:cNvPr>
          <p:cNvPicPr>
            <a:picLocks noChangeAspect="1"/>
          </p:cNvPicPr>
          <p:nvPr/>
        </p:nvPicPr>
        <p:blipFill>
          <a:blip r:embed="rId11">
            <a:extLst>
              <a:ext uri="{28A0092B-C50C-407E-A947-70E740481C1C}">
                <a14:useLocalDpi xmlns:a14="http://schemas.microsoft.com/office/drawing/2010/main" val="0"/>
              </a:ext>
            </a:extLst>
          </a:blip>
          <a:srcRect t="2540" b="2540"/>
          <a:stretch/>
        </p:blipFill>
        <p:spPr>
          <a:xfrm>
            <a:off x="3941685" y="1951722"/>
            <a:ext cx="3888419" cy="2686833"/>
          </a:xfrm>
          <a:prstGeom prst="rect">
            <a:avLst/>
          </a:prstGeom>
        </p:spPr>
      </p:pic>
      <p:pic>
        <p:nvPicPr>
          <p:cNvPr id="7" name="Imagen 6" descr="Forma, Rectángulo&#10;&#10;Descripción generada automáticamente">
            <a:extLst>
              <a:ext uri="{FF2B5EF4-FFF2-40B4-BE49-F238E27FC236}">
                <a16:creationId xmlns:a16="http://schemas.microsoft.com/office/drawing/2014/main" id="{58686DF9-4C14-C759-ED5E-3B2CEE0289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6342" y="1800525"/>
            <a:ext cx="4299104" cy="2903291"/>
          </a:xfrm>
          <a:prstGeom prst="rect">
            <a:avLst/>
          </a:prstGeom>
        </p:spPr>
      </p:pic>
      <p:pic>
        <p:nvPicPr>
          <p:cNvPr id="19" name="Imagen 18" descr="Icono&#10;&#10;Descripción generada automáticamente">
            <a:hlinkClick r:id="rId3" action="ppaction://hlinksldjump"/>
            <a:extLst>
              <a:ext uri="{FF2B5EF4-FFF2-40B4-BE49-F238E27FC236}">
                <a16:creationId xmlns:a16="http://schemas.microsoft.com/office/drawing/2014/main" id="{FD5EA267-4FA6-5AFB-C6F3-9EC306FE7EA5}"/>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tretch>
            <a:fillRect/>
          </a:stretch>
        </p:blipFill>
        <p:spPr>
          <a:xfrm>
            <a:off x="160355" y="556886"/>
            <a:ext cx="764657" cy="764657"/>
          </a:xfrm>
          <a:prstGeom prst="rect">
            <a:avLst/>
          </a:prstGeom>
        </p:spPr>
      </p:pic>
      <p:pic>
        <p:nvPicPr>
          <p:cNvPr id="21" name="Imagen 20" descr="Icono&#10;&#10;Descripción generada automáticamente">
            <a:hlinkClick r:id="rId5" action="ppaction://hlinksldjump"/>
            <a:extLst>
              <a:ext uri="{FF2B5EF4-FFF2-40B4-BE49-F238E27FC236}">
                <a16:creationId xmlns:a16="http://schemas.microsoft.com/office/drawing/2014/main" id="{92987051-2268-A792-41C1-E2B4786C50C9}"/>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10878053" y="556887"/>
            <a:ext cx="771263" cy="764657"/>
          </a:xfrm>
          <a:prstGeom prst="rect">
            <a:avLst/>
          </a:prstGeom>
        </p:spPr>
      </p:pic>
      <p:pic>
        <p:nvPicPr>
          <p:cNvPr id="23" name="Imagen 22" descr="Icono&#10;&#10;Descripción generada automáticamente">
            <a:hlinkClick r:id="rId3" action="ppaction://hlinksldjump"/>
            <a:extLst>
              <a:ext uri="{FF2B5EF4-FFF2-40B4-BE49-F238E27FC236}">
                <a16:creationId xmlns:a16="http://schemas.microsoft.com/office/drawing/2014/main" id="{5DFAEA50-126F-807F-ECD3-98278AD577F9}"/>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tretch>
            <a:fillRect/>
          </a:stretch>
        </p:blipFill>
        <p:spPr>
          <a:xfrm>
            <a:off x="179824" y="3429000"/>
            <a:ext cx="725717" cy="725717"/>
          </a:xfrm>
          <a:prstGeom prst="rect">
            <a:avLst/>
          </a:prstGeom>
        </p:spPr>
      </p:pic>
      <p:pic>
        <p:nvPicPr>
          <p:cNvPr id="25" name="Imagen 24" descr="Icono&#10;&#10;Descripción generada automáticamente">
            <a:hlinkClick r:id="rId7" action="ppaction://hlinksldjump"/>
            <a:extLst>
              <a:ext uri="{FF2B5EF4-FFF2-40B4-BE49-F238E27FC236}">
                <a16:creationId xmlns:a16="http://schemas.microsoft.com/office/drawing/2014/main" id="{C8CAA1D2-EE6F-F3FC-159E-2A00FCD00535}"/>
              </a:ext>
            </a:extLst>
          </p:cNvPr>
          <p:cNvPicPr>
            <a:picLocks noGrp="1" noRot="1" noChangeAspect="1" noMove="1" noResize="1" noEditPoints="1" noAdjustHandles="1" noChangeArrowheads="1" noChangeShapeType="1" noCrop="1"/>
          </p:cNvPicPr>
          <p:nvPr/>
        </p:nvPicPr>
        <p:blipFill>
          <a:blip r:embed="rId16">
            <a:extLst>
              <a:ext uri="{28A0092B-C50C-407E-A947-70E740481C1C}">
                <a14:useLocalDpi xmlns:a14="http://schemas.microsoft.com/office/drawing/2010/main" val="0"/>
              </a:ext>
            </a:extLst>
          </a:blip>
          <a:stretch>
            <a:fillRect/>
          </a:stretch>
        </p:blipFill>
        <p:spPr>
          <a:xfrm>
            <a:off x="10896334" y="3536879"/>
            <a:ext cx="764657" cy="764657"/>
          </a:xfrm>
          <a:prstGeom prst="rect">
            <a:avLst/>
          </a:prstGeom>
        </p:spPr>
      </p:pic>
      <p:sp>
        <p:nvSpPr>
          <p:cNvPr id="26" name="CuadroTexto 25">
            <a:extLst>
              <a:ext uri="{FF2B5EF4-FFF2-40B4-BE49-F238E27FC236}">
                <a16:creationId xmlns:a16="http://schemas.microsoft.com/office/drawing/2014/main" id="{C5F7DFF2-53CF-5BF3-03B3-B73DF2BE85DA}"/>
              </a:ext>
            </a:extLst>
          </p:cNvPr>
          <p:cNvSpPr txBox="1"/>
          <p:nvPr/>
        </p:nvSpPr>
        <p:spPr>
          <a:xfrm>
            <a:off x="4954280" y="3951617"/>
            <a:ext cx="1785617" cy="523220"/>
          </a:xfrm>
          <a:prstGeom prst="rect">
            <a:avLst/>
          </a:prstGeom>
          <a:noFill/>
        </p:spPr>
        <p:txBody>
          <a:bodyPr wrap="none" rtlCol="0">
            <a:spAutoFit/>
          </a:bodyPr>
          <a:lstStyle/>
          <a:p>
            <a:r>
              <a:rPr lang="es-ES" sz="2800" b="1" dirty="0">
                <a:solidFill>
                  <a:schemeClr val="bg1"/>
                </a:solidFill>
              </a:rPr>
              <a:t>Ley de </a:t>
            </a:r>
            <a:r>
              <a:rPr lang="es-ES" sz="2800" b="1" dirty="0" err="1">
                <a:solidFill>
                  <a:schemeClr val="bg1"/>
                </a:solidFill>
              </a:rPr>
              <a:t>Zipf</a:t>
            </a:r>
            <a:endParaRPr lang="es-419" sz="2800" b="1" dirty="0">
              <a:solidFill>
                <a:schemeClr val="bg1"/>
              </a:solidFill>
            </a:endParaRPr>
          </a:p>
        </p:txBody>
      </p:sp>
    </p:spTree>
    <p:extLst>
      <p:ext uri="{BB962C8B-B14F-4D97-AF65-F5344CB8AC3E}">
        <p14:creationId xmlns:p14="http://schemas.microsoft.com/office/powerpoint/2010/main" val="99370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BD3A522-5283-C389-6A9A-4D0C3DCDD6F6}"/>
              </a:ext>
            </a:extLst>
          </p:cNvPr>
          <p:cNvPicPr>
            <a:picLocks noChangeAspect="1"/>
          </p:cNvPicPr>
          <p:nvPr/>
        </p:nvPicPr>
        <p:blipFill>
          <a:blip r:embed="rId3">
            <a:extLst>
              <a:ext uri="{28A0092B-C50C-407E-A947-70E740481C1C}">
                <a14:useLocalDpi xmlns:a14="http://schemas.microsoft.com/office/drawing/2010/main" val="0"/>
              </a:ext>
            </a:extLst>
          </a:blip>
          <a:srcRect t="1229" b="1229"/>
          <a:stretch/>
        </p:blipFill>
        <p:spPr>
          <a:xfrm>
            <a:off x="3473" y="254000"/>
            <a:ext cx="12188527" cy="6384710"/>
          </a:xfrm>
          <a:prstGeom prst="rect">
            <a:avLst/>
          </a:prstGeom>
        </p:spPr>
      </p:pic>
      <p:pic>
        <p:nvPicPr>
          <p:cNvPr id="15" name="Imagen 14" descr="Forma, Rectángulo&#10;&#10;Descripción generada automáticamente">
            <a:extLst>
              <a:ext uri="{FF2B5EF4-FFF2-40B4-BE49-F238E27FC236}">
                <a16:creationId xmlns:a16="http://schemas.microsoft.com/office/drawing/2014/main" id="{C2D5F469-618A-4B09-874B-6D91E9383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 y="0"/>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D1BCD9A3-987A-4E64-0D81-264D6894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2C4762CD-3E80-C272-A0DE-35135CDDD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9DB35491-6005-93BB-9770-4F07BB5324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1941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9841D-646A-1B97-23BD-C6717F3BAB90}"/>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DF3F2E79-D741-D0AD-ED32-FCE95569AF9B}"/>
              </a:ext>
            </a:extLst>
          </p:cNvPr>
          <p:cNvPicPr>
            <a:picLocks noChangeAspect="1"/>
          </p:cNvPicPr>
          <p:nvPr/>
        </p:nvPicPr>
        <p:blipFill>
          <a:blip r:embed="rId3">
            <a:extLst>
              <a:ext uri="{28A0092B-C50C-407E-A947-70E740481C1C}">
                <a14:useLocalDpi xmlns:a14="http://schemas.microsoft.com/office/drawing/2010/main" val="0"/>
              </a:ext>
            </a:extLst>
          </a:blip>
          <a:srcRect t="3143" b="3143"/>
          <a:stretch/>
        </p:blipFill>
        <p:spPr>
          <a:xfrm>
            <a:off x="3473" y="254000"/>
            <a:ext cx="12188527" cy="6384710"/>
          </a:xfrm>
          <a:prstGeom prst="rect">
            <a:avLst/>
          </a:prstGeom>
        </p:spPr>
      </p:pic>
      <p:pic>
        <p:nvPicPr>
          <p:cNvPr id="15" name="Imagen 14" descr="Forma, Rectángulo&#10;&#10;Descripción generada automáticamente">
            <a:extLst>
              <a:ext uri="{FF2B5EF4-FFF2-40B4-BE49-F238E27FC236}">
                <a16:creationId xmlns:a16="http://schemas.microsoft.com/office/drawing/2014/main" id="{22A04768-FF16-57B0-4706-0EF41ECBC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7B6E570A-8846-04D4-3813-3C9C770A3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45CC0B53-1448-4FB5-8A82-61BAD0A3A9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D5E4105F-6C0F-1998-9C56-91E6E5684A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11145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E16E-D0B4-70A8-6504-16DCEB9EDDAF}"/>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A54758E8-9216-601C-196F-CC975E56E94F}"/>
              </a:ext>
            </a:extLst>
          </p:cNvPr>
          <p:cNvPicPr>
            <a:picLocks noChangeAspect="1"/>
          </p:cNvPicPr>
          <p:nvPr/>
        </p:nvPicPr>
        <p:blipFill>
          <a:blip r:embed="rId3">
            <a:extLst>
              <a:ext uri="{28A0092B-C50C-407E-A947-70E740481C1C}">
                <a14:useLocalDpi xmlns:a14="http://schemas.microsoft.com/office/drawing/2010/main" val="0"/>
              </a:ext>
            </a:extLst>
          </a:blip>
          <a:srcRect t="2886" b="2886"/>
          <a:stretch/>
        </p:blipFill>
        <p:spPr>
          <a:xfrm>
            <a:off x="3473" y="254000"/>
            <a:ext cx="12188527" cy="6384710"/>
          </a:xfrm>
          <a:prstGeom prst="rect">
            <a:avLst/>
          </a:prstGeom>
        </p:spPr>
      </p:pic>
      <p:pic>
        <p:nvPicPr>
          <p:cNvPr id="15" name="Imagen 14" descr="Forma, Rectángulo&#10;&#10;Descripción generada automáticamente">
            <a:extLst>
              <a:ext uri="{FF2B5EF4-FFF2-40B4-BE49-F238E27FC236}">
                <a16:creationId xmlns:a16="http://schemas.microsoft.com/office/drawing/2014/main" id="{0B787249-99A9-5597-B3CE-2FAD721DE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664718B8-9383-BF9D-C0C7-FBBDFA5D4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7043C2BB-0C5D-D3B1-22F0-DFA822EE9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3C5A40D3-FAF3-569E-D86D-7CEE1FE24E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186866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D8DD0CC-2553-1517-BB0A-8D6BA6F13F75}"/>
              </a:ext>
            </a:extLst>
          </p:cNvPr>
          <p:cNvPicPr>
            <a:picLocks noChangeAspect="1"/>
          </p:cNvPicPr>
          <p:nvPr/>
        </p:nvPicPr>
        <p:blipFill>
          <a:blip r:embed="rId3">
            <a:extLst>
              <a:ext uri="{28A0092B-C50C-407E-A947-70E740481C1C}">
                <a14:useLocalDpi xmlns:a14="http://schemas.microsoft.com/office/drawing/2010/main" val="0"/>
              </a:ext>
            </a:extLst>
          </a:blip>
          <a:srcRect l="5" r="5"/>
          <a:stretch/>
        </p:blipFill>
        <p:spPr>
          <a:xfrm>
            <a:off x="-15994" y="207437"/>
            <a:ext cx="12223987" cy="6443125"/>
          </a:xfrm>
          <a:prstGeom prst="rect">
            <a:avLst/>
          </a:prstGeom>
        </p:spPr>
      </p:pic>
      <p:pic>
        <p:nvPicPr>
          <p:cNvPr id="8" name="Imagen 7" descr="Forma, Rectángulo&#10;&#10;Descripción generada automáticamente">
            <a:extLst>
              <a:ext uri="{FF2B5EF4-FFF2-40B4-BE49-F238E27FC236}">
                <a16:creationId xmlns:a16="http://schemas.microsoft.com/office/drawing/2014/main" id="{F8560D7C-8D0A-A5F2-346B-7F6D34C08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4" y="0"/>
            <a:ext cx="12207048" cy="6866464"/>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D1BCD9A3-987A-4E64-0D81-264D6894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2C4762CD-3E80-C272-A0DE-35135CDDD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spTree>
    <p:extLst>
      <p:ext uri="{BB962C8B-B14F-4D97-AF65-F5344CB8AC3E}">
        <p14:creationId xmlns:p14="http://schemas.microsoft.com/office/powerpoint/2010/main" val="20729337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336</Words>
  <Application>Microsoft Office PowerPoint</Application>
  <PresentationFormat>Widescreen</PresentationFormat>
  <Paragraphs>44</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Nunito</vt:lpstr>
      <vt:lpstr>Tema de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Felipe Fredes Silva (ricardo.fredes)</dc:creator>
  <cp:lastModifiedBy>DIEGO IGNACIO ESPINOZA NUÑEZ</cp:lastModifiedBy>
  <cp:revision>10</cp:revision>
  <dcterms:created xsi:type="dcterms:W3CDTF">2023-12-18T14:18:10Z</dcterms:created>
  <dcterms:modified xsi:type="dcterms:W3CDTF">2024-02-11T14:30:36Z</dcterms:modified>
</cp:coreProperties>
</file>