
<file path=[Content_Types].xml><?xml version="1.0" encoding="utf-8"?>
<Types xmlns="http://schemas.openxmlformats.org/package/2006/content-types">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6FE3D32-2146-41E1-B86E-9968A903332B}">
  <a:tblStyle styleId="{26FE3D32-2146-41E1-B86E-9968A903332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62428792bf_1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262428792bf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ae613db767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g2ae613db767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ae613db767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ae613db767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ae613db767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g2ae613db767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62428792bf_1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62428792bf_1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ae5d5c5eb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g2ae5d5c5eb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62428792bf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262428792b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ae5d5c5eb9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2ae5d5c5eb9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aeee217145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g2aeee217145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aeee217145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g2aeee21714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t>Descargue la infografía de la sección de recursos de la situación. </a:t>
            </a:r>
            <a:endParaRPr/>
          </a:p>
        </p:txBody>
      </p:sp>
      <p:sp>
        <p:nvSpPr>
          <p:cNvPr id="132" name="Google Shape;132;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ae5d5c5eb9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2ae5d5c5eb9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ae5d5c5eb9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0" name="Google Shape;280;g2ae5d5c5eb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aeee217145_1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2aeee217145_1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ae5d5c5eb9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ae5d5c5eb9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ae5d5c5eb9_0_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g2ae5d5c5eb9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62428792bf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62428792bf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26098f756d1_0_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1" name="Google Shape;321;g26098f756d1_0_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ae5d5c5eb9_0_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8" name="Google Shape;328;g2ae5d5c5eb9_0_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ae5d5c5eb9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g2ae5d5c5eb9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47868e74e7_0_41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247868e74e7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092a5dcb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g26092a5dc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47868e74e7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247868e74e7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ae613db76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g2ae613db76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aea8d31b4c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aea8d31b4c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1fe5bcfaf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g291fe5bcfaf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e613db767_0_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g2ae613db767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
        <p:nvSpPr>
          <p:cNvPr id="61" name="Google Shape;61;p15"/>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2" name="Shape 62"/>
        <p:cNvGrpSpPr/>
        <p:nvPr/>
      </p:nvGrpSpPr>
      <p:grpSpPr>
        <a:xfrm>
          <a:off x="0" y="0"/>
          <a:ext cx="0" cy="0"/>
          <a:chOff x="0" y="0"/>
          <a:chExt cx="0" cy="0"/>
        </a:xfrm>
      </p:grpSpPr>
      <p:pic>
        <p:nvPicPr>
          <p:cNvPr descr="Imagen que contiene Forma&#10;&#10;Descripción generada automáticamente" id="63" name="Google Shape;63;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
        <p:nvSpPr>
          <p:cNvPr id="64" name="Google Shape;64;p1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5" name="Shape 65"/>
        <p:cNvGrpSpPr/>
        <p:nvPr/>
      </p:nvGrpSpPr>
      <p:grpSpPr>
        <a:xfrm>
          <a:off x="0" y="0"/>
          <a:ext cx="0" cy="0"/>
          <a:chOff x="0" y="0"/>
          <a:chExt cx="0" cy="0"/>
        </a:xfrm>
      </p:grpSpPr>
      <p:sp>
        <p:nvSpPr>
          <p:cNvPr id="66" name="Google Shape;66;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7" name="Google Shape;67;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8" name="Google Shape;68;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9" name="Google Shape;69;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0" name="Google Shape;70;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1" name="Shape 71"/>
        <p:cNvGrpSpPr/>
        <p:nvPr/>
      </p:nvGrpSpPr>
      <p:grpSpPr>
        <a:xfrm>
          <a:off x="0" y="0"/>
          <a:ext cx="0" cy="0"/>
          <a:chOff x="0" y="0"/>
          <a:chExt cx="0" cy="0"/>
        </a:xfrm>
      </p:grpSpPr>
      <p:sp>
        <p:nvSpPr>
          <p:cNvPr id="72" name="Google Shape;72;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3" name="Google Shape;73;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4" name="Google Shape;74;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5" name="Google Shape;75;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6" name="Google Shape;76;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7" name="Shape 77"/>
        <p:cNvGrpSpPr/>
        <p:nvPr/>
      </p:nvGrpSpPr>
      <p:grpSpPr>
        <a:xfrm>
          <a:off x="0" y="0"/>
          <a:ext cx="0" cy="0"/>
          <a:chOff x="0" y="0"/>
          <a:chExt cx="0" cy="0"/>
        </a:xfrm>
      </p:grpSpPr>
      <p:sp>
        <p:nvSpPr>
          <p:cNvPr id="78" name="Google Shape;78;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9" name="Google Shape;79;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0" name="Google Shape;80;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1" name="Google Shape;81;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2" name="Google Shape;82;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3" name="Google Shape;83;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4" name="Shape 84"/>
        <p:cNvGrpSpPr/>
        <p:nvPr/>
      </p:nvGrpSpPr>
      <p:grpSpPr>
        <a:xfrm>
          <a:off x="0" y="0"/>
          <a:ext cx="0" cy="0"/>
          <a:chOff x="0" y="0"/>
          <a:chExt cx="0" cy="0"/>
        </a:xfrm>
      </p:grpSpPr>
      <p:sp>
        <p:nvSpPr>
          <p:cNvPr id="85" name="Google Shape;85;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6" name="Google Shape;86;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9" name="Google Shape;89;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90" name="Google Shape;90;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1" name="Google Shape;91;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2" name="Google Shape;92;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3" name="Shape 93"/>
        <p:cNvGrpSpPr/>
        <p:nvPr/>
      </p:nvGrpSpPr>
      <p:grpSpPr>
        <a:xfrm>
          <a:off x="0" y="0"/>
          <a:ext cx="0" cy="0"/>
          <a:chOff x="0" y="0"/>
          <a:chExt cx="0" cy="0"/>
        </a:xfrm>
      </p:grpSpPr>
      <p:sp>
        <p:nvSpPr>
          <p:cNvPr id="94" name="Google Shape;94;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6" name="Google Shape;96;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7" name="Google Shape;97;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8" name="Shape 98"/>
        <p:cNvGrpSpPr/>
        <p:nvPr/>
      </p:nvGrpSpPr>
      <p:grpSpPr>
        <a:xfrm>
          <a:off x="0" y="0"/>
          <a:ext cx="0" cy="0"/>
          <a:chOff x="0" y="0"/>
          <a:chExt cx="0" cy="0"/>
        </a:xfrm>
      </p:grpSpPr>
      <p:sp>
        <p:nvSpPr>
          <p:cNvPr id="99" name="Google Shape;99;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0" name="Google Shape;100;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101" name="Google Shape;101;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2" name="Google Shape;102;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3" name="Google Shape;103;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4" name="Google Shape;104;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5" name="Shape 105"/>
        <p:cNvGrpSpPr/>
        <p:nvPr/>
      </p:nvGrpSpPr>
      <p:grpSpPr>
        <a:xfrm>
          <a:off x="0" y="0"/>
          <a:ext cx="0" cy="0"/>
          <a:chOff x="0" y="0"/>
          <a:chExt cx="0" cy="0"/>
        </a:xfrm>
      </p:grpSpPr>
      <p:sp>
        <p:nvSpPr>
          <p:cNvPr id="106" name="Google Shape;106;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7" name="Google Shape;107;p23"/>
          <p:cNvSpPr/>
          <p:nvPr>
            <p:ph idx="2" type="pic"/>
          </p:nvPr>
        </p:nvSpPr>
        <p:spPr>
          <a:xfrm>
            <a:off x="3887391" y="740569"/>
            <a:ext cx="4629300" cy="3655200"/>
          </a:xfrm>
          <a:prstGeom prst="rect">
            <a:avLst/>
          </a:prstGeom>
          <a:noFill/>
          <a:ln>
            <a:noFill/>
          </a:ln>
        </p:spPr>
      </p:sp>
      <p:sp>
        <p:nvSpPr>
          <p:cNvPr id="108" name="Google Shape;108;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9" name="Google Shape;109;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0" name="Google Shape;110;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1" name="Google Shape;111;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2" name="Shape 112"/>
        <p:cNvGrpSpPr/>
        <p:nvPr/>
      </p:nvGrpSpPr>
      <p:grpSpPr>
        <a:xfrm>
          <a:off x="0" y="0"/>
          <a:ext cx="0" cy="0"/>
          <a:chOff x="0" y="0"/>
          <a:chExt cx="0" cy="0"/>
        </a:xfrm>
      </p:grpSpPr>
      <p:sp>
        <p:nvSpPr>
          <p:cNvPr id="113" name="Google Shape;113;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5" name="Google Shape;115;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6" name="Google Shape;116;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7" name="Google Shape;117;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8" name="Shape 118"/>
        <p:cNvGrpSpPr/>
        <p:nvPr/>
      </p:nvGrpSpPr>
      <p:grpSpPr>
        <a:xfrm>
          <a:off x="0" y="0"/>
          <a:ext cx="0" cy="0"/>
          <a:chOff x="0" y="0"/>
          <a:chExt cx="0" cy="0"/>
        </a:xfrm>
      </p:grpSpPr>
      <p:sp>
        <p:nvSpPr>
          <p:cNvPr id="119" name="Google Shape;119;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20" name="Google Shape;120;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21" name="Google Shape;121;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2" name="Google Shape;122;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3" name="Google Shape;123;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5.png"/><Relationship Id="rId5"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1.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0.gif"/><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4.gif"/><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4.gif"/><Relationship Id="rId4" Type="http://schemas.openxmlformats.org/officeDocument/2006/relationships/image" Target="../media/image11.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9.png"/><Relationship Id="rId4" Type="http://schemas.openxmlformats.org/officeDocument/2006/relationships/image" Target="../media/image22.png"/><Relationship Id="rId5"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3.png"/><Relationship Id="rId4" Type="http://schemas.openxmlformats.org/officeDocument/2006/relationships/image" Target="../media/image13.png"/><Relationship Id="rId5"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id="128" name="Google Shape;128;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9" name="Google Shape;129;p26"/>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Paracetamol</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1" name="Google Shape;191;p35"/>
          <p:cNvSpPr txBox="1"/>
          <p:nvPr/>
        </p:nvSpPr>
        <p:spPr>
          <a:xfrm>
            <a:off x="551375" y="1235675"/>
            <a:ext cx="7758600" cy="679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a) ¿A qué hora se reduce a la mitad la concentración (vida media) de este medicamento en el torrente sanguíneo? </a:t>
            </a:r>
            <a:endParaRPr b="1" sz="1800">
              <a:solidFill>
                <a:schemeClr val="dk1"/>
              </a:solidFill>
              <a:latin typeface="Calibri"/>
              <a:ea typeface="Calibri"/>
              <a:cs typeface="Calibri"/>
              <a:sym typeface="Calibri"/>
            </a:endParaRPr>
          </a:p>
        </p:txBody>
      </p:sp>
      <p:pic>
        <p:nvPicPr>
          <p:cNvPr id="192" name="Google Shape;192;p35"/>
          <p:cNvPicPr preferRelativeResize="0"/>
          <p:nvPr/>
        </p:nvPicPr>
        <p:blipFill>
          <a:blip r:embed="rId3">
            <a:alphaModFix/>
          </a:blip>
          <a:stretch>
            <a:fillRect/>
          </a:stretch>
        </p:blipFill>
        <p:spPr>
          <a:xfrm>
            <a:off x="791525" y="2095000"/>
            <a:ext cx="4665357" cy="2814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8" name="Google Shape;198;p36"/>
          <p:cNvSpPr txBox="1"/>
          <p:nvPr/>
        </p:nvSpPr>
        <p:spPr>
          <a:xfrm>
            <a:off x="551375" y="1235675"/>
            <a:ext cx="7758600" cy="6795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a) ¿A qué hora se reduce a la mitad la concentración (vida media) de este medicamento en el torrente sanguíneo? </a:t>
            </a:r>
            <a:endParaRPr b="1" sz="1800">
              <a:solidFill>
                <a:schemeClr val="dk1"/>
              </a:solidFill>
              <a:latin typeface="Calibri"/>
              <a:ea typeface="Calibri"/>
              <a:cs typeface="Calibri"/>
              <a:sym typeface="Calibri"/>
            </a:endParaRPr>
          </a:p>
        </p:txBody>
      </p:sp>
      <p:pic>
        <p:nvPicPr>
          <p:cNvPr id="199" name="Google Shape;199;p36"/>
          <p:cNvPicPr preferRelativeResize="0"/>
          <p:nvPr/>
        </p:nvPicPr>
        <p:blipFill>
          <a:blip r:embed="rId3">
            <a:alphaModFix/>
          </a:blip>
          <a:stretch>
            <a:fillRect/>
          </a:stretch>
        </p:blipFill>
        <p:spPr>
          <a:xfrm>
            <a:off x="791525" y="2095000"/>
            <a:ext cx="4665357" cy="2814025"/>
          </a:xfrm>
          <a:prstGeom prst="rect">
            <a:avLst/>
          </a:prstGeom>
          <a:noFill/>
          <a:ln>
            <a:noFill/>
          </a:ln>
        </p:spPr>
      </p:pic>
      <p:cxnSp>
        <p:nvCxnSpPr>
          <p:cNvPr id="200" name="Google Shape;200;p36"/>
          <p:cNvCxnSpPr/>
          <p:nvPr/>
        </p:nvCxnSpPr>
        <p:spPr>
          <a:xfrm flipH="1" rot="10800000">
            <a:off x="1435675" y="3465325"/>
            <a:ext cx="3836100" cy="8700"/>
          </a:xfrm>
          <a:prstGeom prst="straightConnector1">
            <a:avLst/>
          </a:prstGeom>
          <a:noFill/>
          <a:ln cap="flat" cmpd="sng" w="19050">
            <a:solidFill>
              <a:srgbClr val="D65664"/>
            </a:solidFill>
            <a:prstDash val="dash"/>
            <a:round/>
            <a:headEnd len="med" w="med" type="none"/>
            <a:tailEnd len="med" w="med" type="none"/>
          </a:ln>
        </p:spPr>
      </p:cxnSp>
      <p:sp>
        <p:nvSpPr>
          <p:cNvPr id="201" name="Google Shape;201;p36"/>
          <p:cNvSpPr txBox="1"/>
          <p:nvPr/>
        </p:nvSpPr>
        <p:spPr>
          <a:xfrm>
            <a:off x="5907775" y="2460600"/>
            <a:ext cx="2834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Un poco antes de las </a:t>
            </a:r>
            <a:r>
              <a:rPr b="1" lang="es" sz="1800">
                <a:solidFill>
                  <a:srgbClr val="D65664"/>
                </a:solidFill>
                <a:latin typeface="Calibri"/>
                <a:ea typeface="Calibri"/>
                <a:cs typeface="Calibri"/>
                <a:sym typeface="Calibri"/>
              </a:rPr>
              <a:t>12:00</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202" name="Google Shape;202;p36"/>
          <p:cNvSpPr txBox="1"/>
          <p:nvPr/>
        </p:nvSpPr>
        <p:spPr>
          <a:xfrm>
            <a:off x="704700" y="4585025"/>
            <a:ext cx="61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62B799"/>
                </a:solidFill>
                <a:latin typeface="Calibri"/>
                <a:ea typeface="Calibri"/>
                <a:cs typeface="Calibri"/>
                <a:sym typeface="Calibri"/>
              </a:rPr>
              <a:t>10:00 </a:t>
            </a:r>
            <a:endParaRPr b="1">
              <a:solidFill>
                <a:schemeClr val="dk1"/>
              </a:solidFill>
              <a:latin typeface="Calibri"/>
              <a:ea typeface="Calibri"/>
              <a:cs typeface="Calibri"/>
              <a:sym typeface="Calibri"/>
            </a:endParaRPr>
          </a:p>
        </p:txBody>
      </p:sp>
      <p:sp>
        <p:nvSpPr>
          <p:cNvPr id="203" name="Google Shape;203;p36"/>
          <p:cNvSpPr txBox="1"/>
          <p:nvPr/>
        </p:nvSpPr>
        <p:spPr>
          <a:xfrm>
            <a:off x="2670100" y="4585025"/>
            <a:ext cx="11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62B799"/>
                </a:solidFill>
                <a:latin typeface="Calibri"/>
                <a:ea typeface="Calibri"/>
                <a:cs typeface="Calibri"/>
                <a:sym typeface="Calibri"/>
              </a:rPr>
              <a:t>12:00</a:t>
            </a:r>
            <a:endParaRPr b="1">
              <a:solidFill>
                <a:srgbClr val="62B799"/>
              </a:solidFill>
              <a:latin typeface="Calibri"/>
              <a:ea typeface="Calibri"/>
              <a:cs typeface="Calibri"/>
              <a:sym typeface="Calibri"/>
            </a:endParaRPr>
          </a:p>
        </p:txBody>
      </p:sp>
      <p:pic>
        <p:nvPicPr>
          <p:cNvPr id="204" name="Google Shape;204;p36"/>
          <p:cNvPicPr preferRelativeResize="0"/>
          <p:nvPr/>
        </p:nvPicPr>
        <p:blipFill>
          <a:blip r:embed="rId4">
            <a:alphaModFix/>
          </a:blip>
          <a:stretch>
            <a:fillRect/>
          </a:stretch>
        </p:blipFill>
        <p:spPr>
          <a:xfrm rot="8594441">
            <a:off x="1205594" y="4568173"/>
            <a:ext cx="336940" cy="336926"/>
          </a:xfrm>
          <a:prstGeom prst="rect">
            <a:avLst/>
          </a:prstGeom>
          <a:noFill/>
          <a:ln>
            <a:noFill/>
          </a:ln>
        </p:spPr>
      </p:pic>
      <p:pic>
        <p:nvPicPr>
          <p:cNvPr id="205" name="Google Shape;205;p36"/>
          <p:cNvPicPr preferRelativeResize="0"/>
          <p:nvPr/>
        </p:nvPicPr>
        <p:blipFill>
          <a:blip r:embed="rId4">
            <a:alphaModFix/>
          </a:blip>
          <a:stretch>
            <a:fillRect/>
          </a:stretch>
        </p:blipFill>
        <p:spPr>
          <a:xfrm flipH="1" rot="-8594441">
            <a:off x="2424794" y="4568173"/>
            <a:ext cx="336940" cy="336926"/>
          </a:xfrm>
          <a:prstGeom prst="rect">
            <a:avLst/>
          </a:prstGeom>
          <a:noFill/>
          <a:ln>
            <a:noFill/>
          </a:ln>
        </p:spPr>
      </p:pic>
      <p:pic>
        <p:nvPicPr>
          <p:cNvPr id="206" name="Google Shape;206;p36"/>
          <p:cNvPicPr preferRelativeResize="0"/>
          <p:nvPr/>
        </p:nvPicPr>
        <p:blipFill>
          <a:blip r:embed="rId5">
            <a:alphaModFix/>
          </a:blip>
          <a:stretch>
            <a:fillRect/>
          </a:stretch>
        </p:blipFill>
        <p:spPr>
          <a:xfrm>
            <a:off x="5577782" y="2922300"/>
            <a:ext cx="3331738" cy="191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2" name="Google Shape;212;p37"/>
          <p:cNvSpPr txBox="1"/>
          <p:nvPr/>
        </p:nvSpPr>
        <p:spPr>
          <a:xfrm>
            <a:off x="551375" y="1235675"/>
            <a:ext cx="7758600" cy="9120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b) ¿En qué hora la concentración del medicamento desciende por debajo de 60 mg en el organismo, posiblemente llegando al punto en que ya no produzca efecto alguno?</a:t>
            </a:r>
            <a:endParaRPr b="1" sz="1800">
              <a:solidFill>
                <a:schemeClr val="dk1"/>
              </a:solidFill>
              <a:latin typeface="Calibri"/>
              <a:ea typeface="Calibri"/>
              <a:cs typeface="Calibri"/>
              <a:sym typeface="Calibri"/>
            </a:endParaRPr>
          </a:p>
        </p:txBody>
      </p:sp>
      <p:pic>
        <p:nvPicPr>
          <p:cNvPr id="213" name="Google Shape;213;p37"/>
          <p:cNvPicPr preferRelativeResize="0"/>
          <p:nvPr/>
        </p:nvPicPr>
        <p:blipFill>
          <a:blip r:embed="rId3">
            <a:alphaModFix/>
          </a:blip>
          <a:stretch>
            <a:fillRect/>
          </a:stretch>
        </p:blipFill>
        <p:spPr>
          <a:xfrm>
            <a:off x="791525" y="2171200"/>
            <a:ext cx="4665357" cy="2814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19" name="Google Shape;219;p38"/>
          <p:cNvSpPr txBox="1"/>
          <p:nvPr/>
        </p:nvSpPr>
        <p:spPr>
          <a:xfrm>
            <a:off x="551375" y="1235675"/>
            <a:ext cx="7758600" cy="9120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b) ¿En qué hora la concentración del medicamento desciende por debajo de 60 mg en el organismo, posiblemente llegando al punto en que ya no produzca efecto alguno?</a:t>
            </a:r>
            <a:endParaRPr b="1" sz="1800">
              <a:solidFill>
                <a:schemeClr val="dk1"/>
              </a:solidFill>
              <a:latin typeface="Calibri"/>
              <a:ea typeface="Calibri"/>
              <a:cs typeface="Calibri"/>
              <a:sym typeface="Calibri"/>
            </a:endParaRPr>
          </a:p>
        </p:txBody>
      </p:sp>
      <p:pic>
        <p:nvPicPr>
          <p:cNvPr id="220" name="Google Shape;220;p38"/>
          <p:cNvPicPr preferRelativeResize="0"/>
          <p:nvPr/>
        </p:nvPicPr>
        <p:blipFill>
          <a:blip r:embed="rId3">
            <a:alphaModFix/>
          </a:blip>
          <a:stretch>
            <a:fillRect/>
          </a:stretch>
        </p:blipFill>
        <p:spPr>
          <a:xfrm>
            <a:off x="791525" y="2171200"/>
            <a:ext cx="4665357" cy="2814025"/>
          </a:xfrm>
          <a:prstGeom prst="rect">
            <a:avLst/>
          </a:prstGeom>
          <a:noFill/>
          <a:ln>
            <a:noFill/>
          </a:ln>
        </p:spPr>
      </p:pic>
      <p:cxnSp>
        <p:nvCxnSpPr>
          <p:cNvPr id="221" name="Google Shape;221;p38"/>
          <p:cNvCxnSpPr/>
          <p:nvPr/>
        </p:nvCxnSpPr>
        <p:spPr>
          <a:xfrm flipH="1" rot="10800000">
            <a:off x="1398000" y="4175550"/>
            <a:ext cx="3836100" cy="8700"/>
          </a:xfrm>
          <a:prstGeom prst="straightConnector1">
            <a:avLst/>
          </a:prstGeom>
          <a:noFill/>
          <a:ln cap="flat" cmpd="sng" w="19050">
            <a:solidFill>
              <a:srgbClr val="D65664"/>
            </a:solidFill>
            <a:prstDash val="dash"/>
            <a:round/>
            <a:headEnd len="med" w="med" type="none"/>
            <a:tailEnd len="med" w="med" type="none"/>
          </a:ln>
        </p:spPr>
      </p:cxnSp>
      <p:sp>
        <p:nvSpPr>
          <p:cNvPr id="222" name="Google Shape;222;p38"/>
          <p:cNvSpPr txBox="1"/>
          <p:nvPr/>
        </p:nvSpPr>
        <p:spPr>
          <a:xfrm>
            <a:off x="5907775" y="2536800"/>
            <a:ext cx="2834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Aproximadamente a las </a:t>
            </a:r>
            <a:r>
              <a:rPr b="1" lang="es" sz="1800">
                <a:solidFill>
                  <a:srgbClr val="D65664"/>
                </a:solidFill>
                <a:latin typeface="Calibri"/>
                <a:ea typeface="Calibri"/>
                <a:cs typeface="Calibri"/>
                <a:sym typeface="Calibri"/>
              </a:rPr>
              <a:t>16:00</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223" name="Google Shape;223;p38"/>
          <p:cNvSpPr txBox="1"/>
          <p:nvPr/>
        </p:nvSpPr>
        <p:spPr>
          <a:xfrm>
            <a:off x="704700" y="4661225"/>
            <a:ext cx="61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62B799"/>
                </a:solidFill>
                <a:latin typeface="Calibri"/>
                <a:ea typeface="Calibri"/>
                <a:cs typeface="Calibri"/>
                <a:sym typeface="Calibri"/>
              </a:rPr>
              <a:t>10:00 </a:t>
            </a:r>
            <a:endParaRPr b="1">
              <a:solidFill>
                <a:schemeClr val="dk1"/>
              </a:solidFill>
              <a:latin typeface="Calibri"/>
              <a:ea typeface="Calibri"/>
              <a:cs typeface="Calibri"/>
              <a:sym typeface="Calibri"/>
            </a:endParaRPr>
          </a:p>
        </p:txBody>
      </p:sp>
      <p:sp>
        <p:nvSpPr>
          <p:cNvPr id="224" name="Google Shape;224;p38"/>
          <p:cNvSpPr txBox="1"/>
          <p:nvPr/>
        </p:nvSpPr>
        <p:spPr>
          <a:xfrm>
            <a:off x="4879900" y="4661225"/>
            <a:ext cx="1150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62B799"/>
                </a:solidFill>
                <a:latin typeface="Calibri"/>
                <a:ea typeface="Calibri"/>
                <a:cs typeface="Calibri"/>
                <a:sym typeface="Calibri"/>
              </a:rPr>
              <a:t>16:00</a:t>
            </a:r>
            <a:endParaRPr b="1">
              <a:solidFill>
                <a:srgbClr val="62B799"/>
              </a:solidFill>
              <a:latin typeface="Calibri"/>
              <a:ea typeface="Calibri"/>
              <a:cs typeface="Calibri"/>
              <a:sym typeface="Calibri"/>
            </a:endParaRPr>
          </a:p>
        </p:txBody>
      </p:sp>
      <p:pic>
        <p:nvPicPr>
          <p:cNvPr id="225" name="Google Shape;225;p38"/>
          <p:cNvPicPr preferRelativeResize="0"/>
          <p:nvPr/>
        </p:nvPicPr>
        <p:blipFill>
          <a:blip r:embed="rId4">
            <a:alphaModFix/>
          </a:blip>
          <a:stretch>
            <a:fillRect/>
          </a:stretch>
        </p:blipFill>
        <p:spPr>
          <a:xfrm rot="8594441">
            <a:off x="1205594" y="4644373"/>
            <a:ext cx="336940" cy="336926"/>
          </a:xfrm>
          <a:prstGeom prst="rect">
            <a:avLst/>
          </a:prstGeom>
          <a:noFill/>
          <a:ln>
            <a:noFill/>
          </a:ln>
        </p:spPr>
      </p:pic>
      <p:pic>
        <p:nvPicPr>
          <p:cNvPr id="226" name="Google Shape;226;p38"/>
          <p:cNvPicPr preferRelativeResize="0"/>
          <p:nvPr/>
        </p:nvPicPr>
        <p:blipFill>
          <a:blip r:embed="rId4">
            <a:alphaModFix/>
          </a:blip>
          <a:stretch>
            <a:fillRect/>
          </a:stretch>
        </p:blipFill>
        <p:spPr>
          <a:xfrm flipH="1" rot="-8594441">
            <a:off x="4634594" y="4644373"/>
            <a:ext cx="336940" cy="3369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32" name="Google Shape;232;p39"/>
          <p:cNvSpPr txBox="1"/>
          <p:nvPr/>
        </p:nvSpPr>
        <p:spPr>
          <a:xfrm>
            <a:off x="551375" y="1235675"/>
            <a:ext cx="7758600" cy="639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4"/>
            </a:pPr>
            <a:r>
              <a:rPr b="1" lang="es" sz="1800">
                <a:solidFill>
                  <a:schemeClr val="dk1"/>
                </a:solidFill>
                <a:latin typeface="Calibri"/>
                <a:ea typeface="Calibri"/>
                <a:cs typeface="Calibri"/>
                <a:sym typeface="Calibri"/>
              </a:rPr>
              <a:t>¿Cuánto tiempo ha pasado cuando la cantidad de miligramos en la sangre alcanza los 350 mg?</a:t>
            </a:r>
            <a:endParaRPr b="1" sz="1800">
              <a:solidFill>
                <a:schemeClr val="dk1"/>
              </a:solidFill>
              <a:latin typeface="Calibri"/>
              <a:ea typeface="Calibri"/>
              <a:cs typeface="Calibri"/>
              <a:sym typeface="Calibri"/>
            </a:endParaRPr>
          </a:p>
        </p:txBody>
      </p:sp>
      <p:pic>
        <p:nvPicPr>
          <p:cNvPr id="233" name="Google Shape;233;p39"/>
          <p:cNvPicPr preferRelativeResize="0"/>
          <p:nvPr/>
        </p:nvPicPr>
        <p:blipFill>
          <a:blip r:embed="rId3">
            <a:alphaModFix/>
          </a:blip>
          <a:stretch>
            <a:fillRect/>
          </a:stretch>
        </p:blipFill>
        <p:spPr>
          <a:xfrm>
            <a:off x="791525" y="2018800"/>
            <a:ext cx="4665357" cy="2814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39" name="Google Shape;239;p40"/>
          <p:cNvSpPr txBox="1"/>
          <p:nvPr/>
        </p:nvSpPr>
        <p:spPr>
          <a:xfrm>
            <a:off x="551375" y="1235675"/>
            <a:ext cx="7758600" cy="639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4"/>
            </a:pPr>
            <a:r>
              <a:rPr b="1" lang="es" sz="1800">
                <a:solidFill>
                  <a:schemeClr val="dk1"/>
                </a:solidFill>
                <a:latin typeface="Calibri"/>
                <a:ea typeface="Calibri"/>
                <a:cs typeface="Calibri"/>
                <a:sym typeface="Calibri"/>
              </a:rPr>
              <a:t>¿Cuánto tiempo ha pasado cuando la cantidad de miligramos en la sangre alcanza los 350 mg?</a:t>
            </a:r>
            <a:endParaRPr b="1" sz="1800">
              <a:solidFill>
                <a:schemeClr val="dk1"/>
              </a:solidFill>
              <a:latin typeface="Calibri"/>
              <a:ea typeface="Calibri"/>
              <a:cs typeface="Calibri"/>
              <a:sym typeface="Calibri"/>
            </a:endParaRPr>
          </a:p>
        </p:txBody>
      </p:sp>
      <p:pic>
        <p:nvPicPr>
          <p:cNvPr id="240" name="Google Shape;240;p40"/>
          <p:cNvPicPr preferRelativeResize="0"/>
          <p:nvPr/>
        </p:nvPicPr>
        <p:blipFill>
          <a:blip r:embed="rId3">
            <a:alphaModFix/>
          </a:blip>
          <a:stretch>
            <a:fillRect/>
          </a:stretch>
        </p:blipFill>
        <p:spPr>
          <a:xfrm>
            <a:off x="791525" y="2018800"/>
            <a:ext cx="4665357" cy="2814025"/>
          </a:xfrm>
          <a:prstGeom prst="rect">
            <a:avLst/>
          </a:prstGeom>
          <a:noFill/>
          <a:ln>
            <a:noFill/>
          </a:ln>
        </p:spPr>
      </p:pic>
      <p:cxnSp>
        <p:nvCxnSpPr>
          <p:cNvPr id="241" name="Google Shape;241;p40"/>
          <p:cNvCxnSpPr/>
          <p:nvPr/>
        </p:nvCxnSpPr>
        <p:spPr>
          <a:xfrm flipH="1" rot="10800000">
            <a:off x="1398000" y="3032550"/>
            <a:ext cx="3836100" cy="8700"/>
          </a:xfrm>
          <a:prstGeom prst="straightConnector1">
            <a:avLst/>
          </a:prstGeom>
          <a:noFill/>
          <a:ln cap="flat" cmpd="sng" w="19050">
            <a:solidFill>
              <a:srgbClr val="D65664"/>
            </a:solidFill>
            <a:prstDash val="dash"/>
            <a:round/>
            <a:headEnd len="med" w="med" type="none"/>
            <a:tailEnd len="med" w="med" type="none"/>
          </a:ln>
        </p:spPr>
      </p:cxnSp>
      <p:sp>
        <p:nvSpPr>
          <p:cNvPr id="242" name="Google Shape;242;p40"/>
          <p:cNvSpPr txBox="1"/>
          <p:nvPr/>
        </p:nvSpPr>
        <p:spPr>
          <a:xfrm>
            <a:off x="5907775" y="2384400"/>
            <a:ext cx="2834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solidFill>
                  <a:schemeClr val="dk1"/>
                </a:solidFill>
                <a:latin typeface="Calibri"/>
                <a:ea typeface="Calibri"/>
                <a:cs typeface="Calibri"/>
                <a:sym typeface="Calibri"/>
              </a:rPr>
              <a:t>Aproximadamente a las </a:t>
            </a:r>
            <a:r>
              <a:rPr b="1" lang="es" sz="1800">
                <a:solidFill>
                  <a:srgbClr val="D65664"/>
                </a:solidFill>
                <a:latin typeface="Calibri"/>
                <a:ea typeface="Calibri"/>
                <a:cs typeface="Calibri"/>
                <a:sym typeface="Calibri"/>
              </a:rPr>
              <a:t>16:00</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243" name="Google Shape;243;p40"/>
          <p:cNvSpPr txBox="1"/>
          <p:nvPr/>
        </p:nvSpPr>
        <p:spPr>
          <a:xfrm>
            <a:off x="704700" y="4508825"/>
            <a:ext cx="61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rgbClr val="62B799"/>
                </a:solidFill>
                <a:latin typeface="Calibri"/>
                <a:ea typeface="Calibri"/>
                <a:cs typeface="Calibri"/>
                <a:sym typeface="Calibri"/>
              </a:rPr>
              <a:t>10:00 </a:t>
            </a:r>
            <a:endParaRPr b="1">
              <a:solidFill>
                <a:schemeClr val="dk1"/>
              </a:solidFill>
              <a:latin typeface="Calibri"/>
              <a:ea typeface="Calibri"/>
              <a:cs typeface="Calibri"/>
              <a:sym typeface="Calibri"/>
            </a:endParaRPr>
          </a:p>
        </p:txBody>
      </p:sp>
      <p:pic>
        <p:nvPicPr>
          <p:cNvPr id="244" name="Google Shape;244;p40"/>
          <p:cNvPicPr preferRelativeResize="0"/>
          <p:nvPr/>
        </p:nvPicPr>
        <p:blipFill>
          <a:blip r:embed="rId4">
            <a:alphaModFix/>
          </a:blip>
          <a:stretch>
            <a:fillRect/>
          </a:stretch>
        </p:blipFill>
        <p:spPr>
          <a:xfrm rot="8594441">
            <a:off x="1205594" y="4491973"/>
            <a:ext cx="336940" cy="3369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50" name="Google Shape;250;p41"/>
          <p:cNvSpPr txBox="1"/>
          <p:nvPr/>
        </p:nvSpPr>
        <p:spPr>
          <a:xfrm>
            <a:off x="551375" y="1235675"/>
            <a:ext cx="7758600" cy="939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5"/>
            </a:pPr>
            <a:r>
              <a:rPr b="1" lang="es" sz="1800">
                <a:solidFill>
                  <a:schemeClr val="dk1"/>
                </a:solidFill>
                <a:latin typeface="Calibri"/>
                <a:ea typeface="Calibri"/>
                <a:cs typeface="Calibri"/>
                <a:sym typeface="Calibri"/>
              </a:rPr>
              <a:t>Escribe una ecuación para modelar la relación entre el número de horas </a:t>
            </a:r>
            <a:r>
              <a:rPr b="1" i="1" lang="es" sz="1800">
                <a:solidFill>
                  <a:schemeClr val="dk1"/>
                </a:solidFill>
                <a:latin typeface="Calibri"/>
                <a:ea typeface="Calibri"/>
                <a:cs typeface="Calibri"/>
                <a:sym typeface="Calibri"/>
              </a:rPr>
              <a:t>t</a:t>
            </a:r>
            <a:r>
              <a:rPr b="1" lang="es" sz="1800">
                <a:solidFill>
                  <a:schemeClr val="dk1"/>
                </a:solidFill>
                <a:latin typeface="Calibri"/>
                <a:ea typeface="Calibri"/>
                <a:cs typeface="Calibri"/>
                <a:sym typeface="Calibri"/>
              </a:rPr>
              <a:t> desde que se alcanza la concentración máxima y los miligramos de medicamento activo, </a:t>
            </a:r>
            <a:r>
              <a:rPr b="1" i="1" lang="es" sz="1800">
                <a:solidFill>
                  <a:schemeClr val="dk1"/>
                </a:solidFill>
                <a:latin typeface="Calibri"/>
                <a:ea typeface="Calibri"/>
                <a:cs typeface="Calibri"/>
                <a:sym typeface="Calibri"/>
              </a:rPr>
              <a:t>C</a:t>
            </a:r>
            <a:r>
              <a:rPr b="1" lang="es" sz="1800">
                <a:solidFill>
                  <a:schemeClr val="dk1"/>
                </a:solidFill>
                <a:latin typeface="Calibri"/>
                <a:ea typeface="Calibri"/>
                <a:cs typeface="Calibri"/>
                <a:sym typeface="Calibri"/>
              </a:rPr>
              <a:t>.  Corrobora el modelo con tu tabla de valores.</a:t>
            </a:r>
            <a:endParaRPr b="1"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56" name="Google Shape;256;p42"/>
          <p:cNvSpPr txBox="1"/>
          <p:nvPr/>
        </p:nvSpPr>
        <p:spPr>
          <a:xfrm>
            <a:off x="551375" y="1235675"/>
            <a:ext cx="7758600" cy="9393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5"/>
            </a:pPr>
            <a:r>
              <a:rPr b="1" lang="es" sz="1800">
                <a:solidFill>
                  <a:schemeClr val="dk1"/>
                </a:solidFill>
                <a:latin typeface="Calibri"/>
                <a:ea typeface="Calibri"/>
                <a:cs typeface="Calibri"/>
                <a:sym typeface="Calibri"/>
              </a:rPr>
              <a:t>Escribe una ecuación para modelar la relación entre el número de horas </a:t>
            </a:r>
            <a:r>
              <a:rPr b="1" i="1" lang="es" sz="1800">
                <a:solidFill>
                  <a:schemeClr val="dk1"/>
                </a:solidFill>
                <a:latin typeface="Calibri"/>
                <a:ea typeface="Calibri"/>
                <a:cs typeface="Calibri"/>
                <a:sym typeface="Calibri"/>
              </a:rPr>
              <a:t>t</a:t>
            </a:r>
            <a:r>
              <a:rPr b="1" lang="es" sz="1800">
                <a:solidFill>
                  <a:schemeClr val="dk1"/>
                </a:solidFill>
                <a:latin typeface="Calibri"/>
                <a:ea typeface="Calibri"/>
                <a:cs typeface="Calibri"/>
                <a:sym typeface="Calibri"/>
              </a:rPr>
              <a:t> desde que se alcanza la concentración máxima y los miligramos de medicamento activo, </a:t>
            </a:r>
            <a:r>
              <a:rPr b="1" i="1" lang="es" sz="1800">
                <a:solidFill>
                  <a:schemeClr val="dk1"/>
                </a:solidFill>
                <a:latin typeface="Calibri"/>
                <a:ea typeface="Calibri"/>
                <a:cs typeface="Calibri"/>
                <a:sym typeface="Calibri"/>
              </a:rPr>
              <a:t>C</a:t>
            </a:r>
            <a:r>
              <a:rPr b="1" lang="es" sz="1800">
                <a:solidFill>
                  <a:schemeClr val="dk1"/>
                </a:solidFill>
                <a:latin typeface="Calibri"/>
                <a:ea typeface="Calibri"/>
                <a:cs typeface="Calibri"/>
                <a:sym typeface="Calibri"/>
              </a:rPr>
              <a:t>.  Corrobora el modelo con tu tabla de valores.</a:t>
            </a:r>
            <a:endParaRPr b="1" sz="1800">
              <a:solidFill>
                <a:schemeClr val="dk1"/>
              </a:solidFill>
              <a:latin typeface="Calibri"/>
              <a:ea typeface="Calibri"/>
              <a:cs typeface="Calibri"/>
              <a:sym typeface="Calibri"/>
            </a:endParaRPr>
          </a:p>
        </p:txBody>
      </p:sp>
      <p:pic>
        <p:nvPicPr>
          <p:cNvPr id="257" name="Google Shape;257;p42"/>
          <p:cNvPicPr preferRelativeResize="0"/>
          <p:nvPr/>
        </p:nvPicPr>
        <p:blipFill>
          <a:blip r:embed="rId3">
            <a:alphaModFix/>
          </a:blip>
          <a:stretch>
            <a:fillRect/>
          </a:stretch>
        </p:blipFill>
        <p:spPr>
          <a:xfrm>
            <a:off x="1164700" y="2516725"/>
            <a:ext cx="2925475" cy="1229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4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Función exponencial</a:t>
            </a:r>
            <a:endParaRPr b="1" i="0" sz="2700" u="none" cap="none" strike="noStrike">
              <a:solidFill>
                <a:srgbClr val="423B71"/>
              </a:solidFill>
              <a:latin typeface="Calibri"/>
              <a:ea typeface="Calibri"/>
              <a:cs typeface="Calibri"/>
              <a:sym typeface="Calibri"/>
            </a:endParaRPr>
          </a:p>
        </p:txBody>
      </p:sp>
      <p:sp>
        <p:nvSpPr>
          <p:cNvPr id="263" name="Google Shape;263;p43"/>
          <p:cNvSpPr txBox="1"/>
          <p:nvPr/>
        </p:nvSpPr>
        <p:spPr>
          <a:xfrm>
            <a:off x="551375" y="1235675"/>
            <a:ext cx="7758600" cy="2663100"/>
          </a:xfrm>
          <a:prstGeom prst="rect">
            <a:avLst/>
          </a:prstGeom>
          <a:noFill/>
          <a:ln>
            <a:noFill/>
          </a:ln>
        </p:spPr>
        <p:txBody>
          <a:bodyPr anchorCtr="0" anchor="t" bIns="34275" lIns="68575" spcFirstLastPara="1" rIns="68575" wrap="square" tIns="34275">
            <a:noAutofit/>
          </a:bodyPr>
          <a:lstStyle/>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La función exponencial de puede generalizar como: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lang="es" sz="1800">
                <a:solidFill>
                  <a:schemeClr val="dk1"/>
                </a:solidFill>
                <a:latin typeface="Calibri"/>
                <a:ea typeface="Calibri"/>
                <a:cs typeface="Calibri"/>
                <a:sym typeface="Calibri"/>
              </a:rPr>
              <a:t>con </a:t>
            </a:r>
            <a:r>
              <a:rPr i="1" lang="es" sz="1800">
                <a:solidFill>
                  <a:schemeClr val="dk1"/>
                </a:solidFill>
                <a:latin typeface="Calibri"/>
                <a:ea typeface="Calibri"/>
                <a:cs typeface="Calibri"/>
                <a:sym typeface="Calibri"/>
              </a:rPr>
              <a:t>a</a:t>
            </a:r>
            <a:r>
              <a:rPr lang="es" sz="1800">
                <a:solidFill>
                  <a:schemeClr val="dk1"/>
                </a:solidFill>
                <a:latin typeface="Calibri"/>
                <a:ea typeface="Calibri"/>
                <a:cs typeface="Calibri"/>
                <a:sym typeface="Calibri"/>
              </a:rPr>
              <a:t> un real distinto de cero y </a:t>
            </a:r>
            <a:r>
              <a:rPr i="1" lang="es" sz="1800">
                <a:solidFill>
                  <a:schemeClr val="dk1"/>
                </a:solidFill>
                <a:latin typeface="Calibri"/>
                <a:ea typeface="Calibri"/>
                <a:cs typeface="Calibri"/>
                <a:sym typeface="Calibri"/>
              </a:rPr>
              <a:t>b</a:t>
            </a:r>
            <a:r>
              <a:rPr lang="es" sz="1800">
                <a:solidFill>
                  <a:schemeClr val="dk1"/>
                </a:solidFill>
                <a:latin typeface="Calibri"/>
                <a:ea typeface="Calibri"/>
                <a:cs typeface="Calibri"/>
                <a:sym typeface="Calibri"/>
              </a:rPr>
              <a:t> un real positivo distinto de 1.</a:t>
            </a:r>
            <a:endParaRPr sz="18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Su dominio es el conjunto de todos los número reales.</a:t>
            </a:r>
            <a:endParaRPr sz="1800">
              <a:solidFill>
                <a:schemeClr val="dk1"/>
              </a:solidFill>
              <a:latin typeface="Calibri"/>
              <a:ea typeface="Calibri"/>
              <a:cs typeface="Calibri"/>
              <a:sym typeface="Calibri"/>
            </a:endParaRPr>
          </a:p>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Su recorrido es el conjunto de todo los números reales positivos.</a:t>
            </a:r>
            <a:endParaRPr sz="1800">
              <a:solidFill>
                <a:schemeClr val="dk1"/>
              </a:solidFill>
              <a:latin typeface="Calibri"/>
              <a:ea typeface="Calibri"/>
              <a:cs typeface="Calibri"/>
              <a:sym typeface="Calibri"/>
            </a:endParaRPr>
          </a:p>
        </p:txBody>
      </p:sp>
      <p:pic>
        <p:nvPicPr>
          <p:cNvPr id="264" name="Google Shape;264;p43"/>
          <p:cNvPicPr preferRelativeResize="0"/>
          <p:nvPr/>
        </p:nvPicPr>
        <p:blipFill>
          <a:blip r:embed="rId3">
            <a:alphaModFix/>
          </a:blip>
          <a:stretch>
            <a:fillRect/>
          </a:stretch>
        </p:blipFill>
        <p:spPr>
          <a:xfrm>
            <a:off x="3132538" y="1776875"/>
            <a:ext cx="2878925" cy="582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Función exponencial</a:t>
            </a:r>
            <a:endParaRPr b="1" i="0" sz="2700" u="none" cap="none" strike="noStrike">
              <a:solidFill>
                <a:srgbClr val="423B71"/>
              </a:solidFill>
              <a:latin typeface="Calibri"/>
              <a:ea typeface="Calibri"/>
              <a:cs typeface="Calibri"/>
              <a:sym typeface="Calibri"/>
            </a:endParaRPr>
          </a:p>
        </p:txBody>
      </p:sp>
      <p:pic>
        <p:nvPicPr>
          <p:cNvPr id="270" name="Google Shape;270;p44"/>
          <p:cNvPicPr preferRelativeResize="0"/>
          <p:nvPr/>
        </p:nvPicPr>
        <p:blipFill>
          <a:blip r:embed="rId3">
            <a:alphaModFix/>
          </a:blip>
          <a:stretch>
            <a:fillRect/>
          </a:stretch>
        </p:blipFill>
        <p:spPr>
          <a:xfrm>
            <a:off x="399900" y="1152275"/>
            <a:ext cx="2397066" cy="484800"/>
          </a:xfrm>
          <a:prstGeom prst="rect">
            <a:avLst/>
          </a:prstGeom>
          <a:noFill/>
          <a:ln>
            <a:noFill/>
          </a:ln>
        </p:spPr>
      </p:pic>
      <p:pic>
        <p:nvPicPr>
          <p:cNvPr id="271" name="Google Shape;271;p44"/>
          <p:cNvPicPr preferRelativeResize="0"/>
          <p:nvPr/>
        </p:nvPicPr>
        <p:blipFill>
          <a:blip r:embed="rId4">
            <a:alphaModFix/>
          </a:blip>
          <a:stretch>
            <a:fillRect/>
          </a:stretch>
        </p:blipFill>
        <p:spPr>
          <a:xfrm>
            <a:off x="1656800" y="1637075"/>
            <a:ext cx="6310810" cy="32016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sp>
        <p:nvSpPr>
          <p:cNvPr id="135" name="Google Shape;135;p27"/>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700"/>
              <a:buFont typeface="Arial"/>
              <a:buNone/>
            </a:pPr>
            <a:r>
              <a:rPr b="1" lang="es" sz="2700">
                <a:solidFill>
                  <a:srgbClr val="423B71"/>
                </a:solidFill>
                <a:latin typeface="Calibri"/>
                <a:ea typeface="Calibri"/>
                <a:cs typeface="Calibri"/>
                <a:sym typeface="Calibri"/>
              </a:rPr>
              <a:t>Infografía</a:t>
            </a:r>
            <a:r>
              <a:rPr b="1" lang="es" sz="2700">
                <a:solidFill>
                  <a:srgbClr val="423B71"/>
                </a:solidFill>
                <a:latin typeface="Calibri"/>
                <a:ea typeface="Calibri"/>
                <a:cs typeface="Calibri"/>
                <a:sym typeface="Calibri"/>
              </a:rPr>
              <a:t>: Paracetamol</a:t>
            </a:r>
            <a:endParaRPr b="1" baseline="-25000" i="0" sz="2700" u="none" cap="none" strike="noStrike">
              <a:solidFill>
                <a:srgbClr val="423B71"/>
              </a:solidFill>
              <a:latin typeface="Calibri"/>
              <a:ea typeface="Calibri"/>
              <a:cs typeface="Calibri"/>
              <a:sym typeface="Calibri"/>
            </a:endParaRPr>
          </a:p>
        </p:txBody>
      </p:sp>
      <p:pic>
        <p:nvPicPr>
          <p:cNvPr id="136" name="Google Shape;136;p27"/>
          <p:cNvPicPr preferRelativeResize="0"/>
          <p:nvPr/>
        </p:nvPicPr>
        <p:blipFill>
          <a:blip r:embed="rId3">
            <a:alphaModFix/>
          </a:blip>
          <a:stretch>
            <a:fillRect/>
          </a:stretch>
        </p:blipFill>
        <p:spPr>
          <a:xfrm>
            <a:off x="2291725" y="964394"/>
            <a:ext cx="4560551" cy="331992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77" name="Google Shape;277;p45"/>
          <p:cNvSpPr txBox="1"/>
          <p:nvPr/>
        </p:nvSpPr>
        <p:spPr>
          <a:xfrm>
            <a:off x="551375" y="1235675"/>
            <a:ext cx="7758600" cy="652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6"/>
            </a:pPr>
            <a:r>
              <a:rPr b="1" lang="es" sz="1800">
                <a:solidFill>
                  <a:schemeClr val="dk1"/>
                </a:solidFill>
                <a:latin typeface="Calibri"/>
                <a:ea typeface="Calibri"/>
                <a:cs typeface="Calibri"/>
                <a:sym typeface="Calibri"/>
              </a:rPr>
              <a:t>Ocupando este modelo, ¿en cuántas horas se eliminará completamente el medicamento (menos de 1 mg)?</a:t>
            </a:r>
            <a:endParaRPr b="1"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83" name="Google Shape;283;p46"/>
          <p:cNvSpPr txBox="1"/>
          <p:nvPr/>
        </p:nvSpPr>
        <p:spPr>
          <a:xfrm>
            <a:off x="551375" y="1235675"/>
            <a:ext cx="7758600" cy="652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6"/>
            </a:pPr>
            <a:r>
              <a:rPr b="1" lang="es" sz="1800">
                <a:solidFill>
                  <a:schemeClr val="dk1"/>
                </a:solidFill>
                <a:latin typeface="Calibri"/>
                <a:ea typeface="Calibri"/>
                <a:cs typeface="Calibri"/>
                <a:sym typeface="Calibri"/>
              </a:rPr>
              <a:t>Ocupando este modelo, ¿en cuántas horas se eliminará completamente el medicamento (menos de 1 mg)?</a:t>
            </a:r>
            <a:endParaRPr b="1" sz="1800">
              <a:solidFill>
                <a:schemeClr val="dk1"/>
              </a:solidFill>
              <a:latin typeface="Calibri"/>
              <a:ea typeface="Calibri"/>
              <a:cs typeface="Calibri"/>
              <a:sym typeface="Calibri"/>
            </a:endParaRPr>
          </a:p>
        </p:txBody>
      </p:sp>
      <p:pic>
        <p:nvPicPr>
          <p:cNvPr id="284" name="Google Shape;284;p46"/>
          <p:cNvPicPr preferRelativeResize="0"/>
          <p:nvPr/>
        </p:nvPicPr>
        <p:blipFill>
          <a:blip r:embed="rId3">
            <a:alphaModFix/>
          </a:blip>
          <a:stretch>
            <a:fillRect/>
          </a:stretch>
        </p:blipFill>
        <p:spPr>
          <a:xfrm>
            <a:off x="399900" y="2229625"/>
            <a:ext cx="1458773" cy="693825"/>
          </a:xfrm>
          <a:prstGeom prst="rect">
            <a:avLst/>
          </a:prstGeom>
          <a:noFill/>
          <a:ln>
            <a:noFill/>
          </a:ln>
        </p:spPr>
      </p:pic>
      <p:pic>
        <p:nvPicPr>
          <p:cNvPr id="285" name="Google Shape;285;p46"/>
          <p:cNvPicPr preferRelativeResize="0"/>
          <p:nvPr/>
        </p:nvPicPr>
        <p:blipFill>
          <a:blip r:embed="rId4">
            <a:alphaModFix/>
          </a:blip>
          <a:stretch>
            <a:fillRect/>
          </a:stretch>
        </p:blipFill>
        <p:spPr>
          <a:xfrm>
            <a:off x="2802175" y="2138199"/>
            <a:ext cx="3148825" cy="2403751"/>
          </a:xfrm>
          <a:prstGeom prst="rect">
            <a:avLst/>
          </a:prstGeom>
          <a:noFill/>
          <a:ln>
            <a:noFill/>
          </a:ln>
        </p:spPr>
      </p:pic>
      <p:sp>
        <p:nvSpPr>
          <p:cNvPr id="286" name="Google Shape;286;p46"/>
          <p:cNvSpPr/>
          <p:nvPr/>
        </p:nvSpPr>
        <p:spPr>
          <a:xfrm>
            <a:off x="2038675" y="2229625"/>
            <a:ext cx="583500" cy="574800"/>
          </a:xfrm>
          <a:prstGeom prst="rightArrow">
            <a:avLst>
              <a:gd fmla="val 50000" name="adj1"/>
              <a:gd fmla="val 50000" name="adj2"/>
            </a:avLst>
          </a:prstGeom>
          <a:solidFill>
            <a:srgbClr val="62B799"/>
          </a:solidFill>
          <a:ln cap="flat" cmpd="sng" w="9525">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92" name="Google Shape;292;p47"/>
          <p:cNvSpPr txBox="1"/>
          <p:nvPr/>
        </p:nvSpPr>
        <p:spPr>
          <a:xfrm>
            <a:off x="551375" y="1235675"/>
            <a:ext cx="7758600" cy="652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6"/>
            </a:pPr>
            <a:r>
              <a:rPr b="1" lang="es" sz="1800">
                <a:solidFill>
                  <a:schemeClr val="dk1"/>
                </a:solidFill>
                <a:latin typeface="Calibri"/>
                <a:ea typeface="Calibri"/>
                <a:cs typeface="Calibri"/>
                <a:sym typeface="Calibri"/>
              </a:rPr>
              <a:t>Ocupando este modelo, ¿en cuántas horas se eliminará completamente el medicamento (menos de 1 mg)?</a:t>
            </a:r>
            <a:endParaRPr b="1" sz="1800">
              <a:solidFill>
                <a:schemeClr val="dk1"/>
              </a:solidFill>
              <a:latin typeface="Calibri"/>
              <a:ea typeface="Calibri"/>
              <a:cs typeface="Calibri"/>
              <a:sym typeface="Calibri"/>
            </a:endParaRPr>
          </a:p>
        </p:txBody>
      </p:sp>
      <p:pic>
        <p:nvPicPr>
          <p:cNvPr id="293" name="Google Shape;293;p47"/>
          <p:cNvPicPr preferRelativeResize="0"/>
          <p:nvPr/>
        </p:nvPicPr>
        <p:blipFill>
          <a:blip r:embed="rId3">
            <a:alphaModFix/>
          </a:blip>
          <a:stretch>
            <a:fillRect/>
          </a:stretch>
        </p:blipFill>
        <p:spPr>
          <a:xfrm>
            <a:off x="399900" y="2229625"/>
            <a:ext cx="1458773" cy="693825"/>
          </a:xfrm>
          <a:prstGeom prst="rect">
            <a:avLst/>
          </a:prstGeom>
          <a:noFill/>
          <a:ln>
            <a:noFill/>
          </a:ln>
        </p:spPr>
      </p:pic>
      <p:pic>
        <p:nvPicPr>
          <p:cNvPr id="294" name="Google Shape;294;p47"/>
          <p:cNvPicPr preferRelativeResize="0"/>
          <p:nvPr/>
        </p:nvPicPr>
        <p:blipFill>
          <a:blip r:embed="rId4">
            <a:alphaModFix/>
          </a:blip>
          <a:stretch>
            <a:fillRect/>
          </a:stretch>
        </p:blipFill>
        <p:spPr>
          <a:xfrm>
            <a:off x="2802175" y="2138199"/>
            <a:ext cx="3148825" cy="2403751"/>
          </a:xfrm>
          <a:prstGeom prst="rect">
            <a:avLst/>
          </a:prstGeom>
          <a:noFill/>
          <a:ln>
            <a:noFill/>
          </a:ln>
        </p:spPr>
      </p:pic>
      <p:sp>
        <p:nvSpPr>
          <p:cNvPr id="295" name="Google Shape;295;p47"/>
          <p:cNvSpPr/>
          <p:nvPr/>
        </p:nvSpPr>
        <p:spPr>
          <a:xfrm>
            <a:off x="2038675" y="2229625"/>
            <a:ext cx="583500" cy="574800"/>
          </a:xfrm>
          <a:prstGeom prst="rightArrow">
            <a:avLst>
              <a:gd fmla="val 50000" name="adj1"/>
              <a:gd fmla="val 50000" name="adj2"/>
            </a:avLst>
          </a:prstGeom>
          <a:solidFill>
            <a:srgbClr val="62B799"/>
          </a:solidFill>
          <a:ln cap="flat" cmpd="sng" w="9525">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96" name="Google Shape;296;p47"/>
          <p:cNvSpPr/>
          <p:nvPr/>
        </p:nvSpPr>
        <p:spPr>
          <a:xfrm>
            <a:off x="6393025" y="2571750"/>
            <a:ext cx="2298300" cy="1203900"/>
          </a:xfrm>
          <a:prstGeom prst="roundRect">
            <a:avLst>
              <a:gd fmla="val 16667" name="adj"/>
            </a:avLst>
          </a:prstGeom>
          <a:noFill/>
          <a:ln cap="flat" cmpd="sng" w="19050">
            <a:solidFill>
              <a:srgbClr val="62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 sz="1600">
                <a:solidFill>
                  <a:schemeClr val="dk1"/>
                </a:solidFill>
                <a:latin typeface="Calibri"/>
                <a:ea typeface="Calibri"/>
                <a:cs typeface="Calibri"/>
                <a:sym typeface="Calibri"/>
              </a:rPr>
              <a:t>Según el modelo al superar las </a:t>
            </a:r>
            <a:r>
              <a:rPr b="1" lang="es" sz="1600">
                <a:solidFill>
                  <a:srgbClr val="D65664"/>
                </a:solidFill>
                <a:latin typeface="Calibri"/>
                <a:ea typeface="Calibri"/>
                <a:cs typeface="Calibri"/>
                <a:sym typeface="Calibri"/>
              </a:rPr>
              <a:t>18:00 horas</a:t>
            </a:r>
            <a:r>
              <a:rPr lang="es" sz="1600">
                <a:solidFill>
                  <a:schemeClr val="dk1"/>
                </a:solidFill>
                <a:latin typeface="Calibri"/>
                <a:ea typeface="Calibri"/>
                <a:cs typeface="Calibri"/>
                <a:sym typeface="Calibri"/>
              </a:rPr>
              <a:t>,  la concentración es menor a 1 mg.</a:t>
            </a: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4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302" name="Google Shape;302;p48"/>
          <p:cNvSpPr txBox="1"/>
          <p:nvPr/>
        </p:nvSpPr>
        <p:spPr>
          <a:xfrm>
            <a:off x="551375" y="1235675"/>
            <a:ext cx="7758600" cy="652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7"/>
            </a:pPr>
            <a:r>
              <a:rPr b="1" lang="es" sz="1800">
                <a:solidFill>
                  <a:schemeClr val="dk1"/>
                </a:solidFill>
                <a:latin typeface="Calibri"/>
                <a:ea typeface="Calibri"/>
                <a:cs typeface="Calibri"/>
                <a:sym typeface="Calibri"/>
              </a:rPr>
              <a:t>El paracetamol de 500 mg se recomienda tomarlo cada 6 horas, explica en base a lo trabajado una posible respuesta a esta indicación.</a:t>
            </a:r>
            <a:endParaRPr b="1"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308" name="Google Shape;308;p49"/>
          <p:cNvSpPr txBox="1"/>
          <p:nvPr/>
        </p:nvSpPr>
        <p:spPr>
          <a:xfrm>
            <a:off x="551375" y="1235675"/>
            <a:ext cx="7758600" cy="6522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7"/>
            </a:pPr>
            <a:r>
              <a:rPr b="1" lang="es" sz="1800">
                <a:solidFill>
                  <a:schemeClr val="dk1"/>
                </a:solidFill>
                <a:latin typeface="Calibri"/>
                <a:ea typeface="Calibri"/>
                <a:cs typeface="Calibri"/>
                <a:sym typeface="Calibri"/>
              </a:rPr>
              <a:t>El paracetamol de 500 mg se recomienda tomarlo cada 6 horas, explica en base a lo trabajado una posible respuesta a esta indicación.</a:t>
            </a:r>
            <a:endParaRPr b="1" sz="1800">
              <a:solidFill>
                <a:schemeClr val="dk1"/>
              </a:solidFill>
              <a:latin typeface="Calibri"/>
              <a:ea typeface="Calibri"/>
              <a:cs typeface="Calibri"/>
              <a:sym typeface="Calibri"/>
            </a:endParaRPr>
          </a:p>
        </p:txBody>
      </p:sp>
      <p:sp>
        <p:nvSpPr>
          <p:cNvPr id="309" name="Google Shape;309;p49"/>
          <p:cNvSpPr txBox="1"/>
          <p:nvPr/>
        </p:nvSpPr>
        <p:spPr>
          <a:xfrm>
            <a:off x="551375" y="2079300"/>
            <a:ext cx="7109100" cy="708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 sz="1700">
                <a:solidFill>
                  <a:schemeClr val="dk1"/>
                </a:solidFill>
                <a:latin typeface="Calibri"/>
                <a:ea typeface="Calibri"/>
                <a:cs typeface="Calibri"/>
                <a:sym typeface="Calibri"/>
              </a:rPr>
              <a:t>Según el modelo al cabo de</a:t>
            </a:r>
            <a:r>
              <a:rPr b="1" lang="es" sz="1700">
                <a:solidFill>
                  <a:srgbClr val="62B799"/>
                </a:solidFill>
                <a:latin typeface="Calibri"/>
                <a:ea typeface="Calibri"/>
                <a:cs typeface="Calibri"/>
                <a:sym typeface="Calibri"/>
              </a:rPr>
              <a:t> 6 horas quedan 50 mg</a:t>
            </a:r>
            <a:r>
              <a:rPr lang="es" sz="1700">
                <a:solidFill>
                  <a:schemeClr val="dk1"/>
                </a:solidFill>
                <a:latin typeface="Calibri"/>
                <a:ea typeface="Calibri"/>
                <a:cs typeface="Calibri"/>
                <a:sym typeface="Calibri"/>
              </a:rPr>
              <a:t> de paracetamol. </a:t>
            </a:r>
            <a:endParaRPr sz="1700">
              <a:solidFill>
                <a:schemeClr val="dk1"/>
              </a:solidFill>
              <a:latin typeface="Calibri"/>
              <a:ea typeface="Calibri"/>
              <a:cs typeface="Calibri"/>
              <a:sym typeface="Calibri"/>
            </a:endParaRPr>
          </a:p>
          <a:p>
            <a:pPr indent="0" lvl="0" marL="0" rtl="0" algn="just">
              <a:spcBef>
                <a:spcPts val="0"/>
              </a:spcBef>
              <a:spcAft>
                <a:spcPts val="0"/>
              </a:spcAft>
              <a:buNone/>
            </a:pPr>
            <a:r>
              <a:rPr lang="es" sz="1700">
                <a:solidFill>
                  <a:schemeClr val="dk1"/>
                </a:solidFill>
                <a:latin typeface="Calibri"/>
                <a:ea typeface="Calibri"/>
                <a:cs typeface="Calibri"/>
                <a:sym typeface="Calibri"/>
              </a:rPr>
              <a:t>Por lo tanto, ya es momento de tomar otro paracetamol. </a:t>
            </a:r>
            <a:endParaRPr sz="1700">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0"/>
          <p:cNvSpPr txBox="1"/>
          <p:nvPr/>
        </p:nvSpPr>
        <p:spPr>
          <a:xfrm>
            <a:off x="551383" y="12356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1000"/>
              </a:spcAft>
              <a:buClr>
                <a:schemeClr val="dk1"/>
              </a:buClr>
              <a:buSzPts val="1800"/>
              <a:buFont typeface="Calibri"/>
              <a:buChar char="●"/>
            </a:pPr>
            <a:r>
              <a:rPr lang="es" sz="1800">
                <a:solidFill>
                  <a:schemeClr val="dk1"/>
                </a:solidFill>
                <a:latin typeface="Calibri"/>
                <a:ea typeface="Calibri"/>
                <a:cs typeface="Calibri"/>
                <a:sym typeface="Calibri"/>
              </a:rPr>
              <a:t>Las funciones exponenciales permiten modelar muchos fenómenos del mundo real que involucran crecimiento o decrecimiento, tales como </a:t>
            </a:r>
            <a:r>
              <a:rPr b="1" lang="es" sz="1800">
                <a:solidFill>
                  <a:srgbClr val="D65664"/>
                </a:solidFill>
                <a:latin typeface="Calibri"/>
                <a:ea typeface="Calibri"/>
                <a:cs typeface="Calibri"/>
                <a:sym typeface="Calibri"/>
              </a:rPr>
              <a:t>crecimiento poblacional</a:t>
            </a:r>
            <a:r>
              <a:rPr lang="es" sz="1800">
                <a:solidFill>
                  <a:schemeClr val="dk1"/>
                </a:solidFill>
                <a:latin typeface="Calibri"/>
                <a:ea typeface="Calibri"/>
                <a:cs typeface="Calibri"/>
                <a:sym typeface="Calibri"/>
              </a:rPr>
              <a:t>, </a:t>
            </a:r>
            <a:r>
              <a:rPr b="1" lang="es" sz="1800">
                <a:solidFill>
                  <a:srgbClr val="64B89A"/>
                </a:solidFill>
                <a:latin typeface="Calibri"/>
                <a:ea typeface="Calibri"/>
                <a:cs typeface="Calibri"/>
                <a:sym typeface="Calibri"/>
              </a:rPr>
              <a:t>desintegración radiactiva</a:t>
            </a:r>
            <a:r>
              <a:rPr lang="es" sz="1800">
                <a:solidFill>
                  <a:schemeClr val="dk1"/>
                </a:solidFill>
                <a:latin typeface="Calibri"/>
                <a:ea typeface="Calibri"/>
                <a:cs typeface="Calibri"/>
                <a:sym typeface="Calibri"/>
              </a:rPr>
              <a:t> o </a:t>
            </a:r>
            <a:r>
              <a:rPr b="1" lang="es" sz="1800">
                <a:solidFill>
                  <a:srgbClr val="433B71"/>
                </a:solidFill>
                <a:latin typeface="Calibri"/>
                <a:ea typeface="Calibri"/>
                <a:cs typeface="Calibri"/>
                <a:sym typeface="Calibri"/>
              </a:rPr>
              <a:t>interés compuesto</a:t>
            </a:r>
            <a:r>
              <a:rPr lang="es" sz="1800">
                <a:solidFill>
                  <a:schemeClr val="dk1"/>
                </a:solidFill>
                <a:latin typeface="Calibri"/>
                <a:ea typeface="Calibri"/>
                <a:cs typeface="Calibri"/>
                <a:sym typeface="Calibri"/>
              </a:rPr>
              <a:t>, entre otros.</a:t>
            </a:r>
            <a:endParaRPr sz="1800">
              <a:solidFill>
                <a:schemeClr val="dk1"/>
              </a:solidFill>
              <a:latin typeface="Calibri"/>
              <a:ea typeface="Calibri"/>
              <a:cs typeface="Calibri"/>
              <a:sym typeface="Calibri"/>
            </a:endParaRPr>
          </a:p>
        </p:txBody>
      </p:sp>
      <p:sp>
        <p:nvSpPr>
          <p:cNvPr id="315" name="Google Shape;315;p5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16" name="Google Shape;316;p50"/>
          <p:cNvPicPr preferRelativeResize="0"/>
          <p:nvPr/>
        </p:nvPicPr>
        <p:blipFill rotWithShape="1">
          <a:blip r:embed="rId3">
            <a:alphaModFix/>
          </a:blip>
          <a:srcRect b="0" l="15824" r="0" t="13043"/>
          <a:stretch/>
        </p:blipFill>
        <p:spPr>
          <a:xfrm>
            <a:off x="3267725" y="2875024"/>
            <a:ext cx="1603500" cy="1656525"/>
          </a:xfrm>
          <a:prstGeom prst="rect">
            <a:avLst/>
          </a:prstGeom>
          <a:noFill/>
          <a:ln>
            <a:noFill/>
          </a:ln>
        </p:spPr>
      </p:pic>
      <p:pic>
        <p:nvPicPr>
          <p:cNvPr id="317" name="Google Shape;317;p50"/>
          <p:cNvPicPr preferRelativeResize="0"/>
          <p:nvPr/>
        </p:nvPicPr>
        <p:blipFill>
          <a:blip r:embed="rId4">
            <a:alphaModFix/>
          </a:blip>
          <a:stretch>
            <a:fillRect/>
          </a:stretch>
        </p:blipFill>
        <p:spPr>
          <a:xfrm>
            <a:off x="2053350" y="3298525"/>
            <a:ext cx="1407075" cy="1407075"/>
          </a:xfrm>
          <a:prstGeom prst="rect">
            <a:avLst/>
          </a:prstGeom>
          <a:noFill/>
          <a:ln>
            <a:noFill/>
          </a:ln>
        </p:spPr>
      </p:pic>
      <p:pic>
        <p:nvPicPr>
          <p:cNvPr id="318" name="Google Shape;318;p50"/>
          <p:cNvPicPr preferRelativeResize="0"/>
          <p:nvPr/>
        </p:nvPicPr>
        <p:blipFill>
          <a:blip r:embed="rId5">
            <a:alphaModFix/>
          </a:blip>
          <a:stretch>
            <a:fillRect/>
          </a:stretch>
        </p:blipFill>
        <p:spPr>
          <a:xfrm>
            <a:off x="4953636" y="2712972"/>
            <a:ext cx="3013639" cy="1818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51"/>
          <p:cNvSpPr txBox="1"/>
          <p:nvPr/>
        </p:nvSpPr>
        <p:spPr>
          <a:xfrm>
            <a:off x="551383" y="12356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1000"/>
              </a:spcAft>
              <a:buClr>
                <a:schemeClr val="dk1"/>
              </a:buClr>
              <a:buSzPts val="1800"/>
              <a:buFont typeface="Calibri"/>
              <a:buChar char="●"/>
            </a:pPr>
            <a:r>
              <a:rPr lang="es" sz="1800">
                <a:solidFill>
                  <a:schemeClr val="dk1"/>
                </a:solidFill>
                <a:latin typeface="Calibri"/>
                <a:ea typeface="Calibri"/>
                <a:cs typeface="Calibri"/>
                <a:sym typeface="Calibri"/>
              </a:rPr>
              <a:t>Las funciones exponenciales son aquellas que pueden ser representadas de la forma </a:t>
            </a:r>
            <a:r>
              <a:rPr b="1" i="1" lang="es" sz="1800">
                <a:solidFill>
                  <a:srgbClr val="D65664"/>
                </a:solidFill>
                <a:latin typeface="Calibri"/>
                <a:ea typeface="Calibri"/>
                <a:cs typeface="Calibri"/>
                <a:sym typeface="Calibri"/>
              </a:rPr>
              <a:t>f(x) = a ⋅ b</a:t>
            </a:r>
            <a:r>
              <a:rPr b="1" baseline="30000" i="1" lang="es" sz="1800">
                <a:solidFill>
                  <a:srgbClr val="D65664"/>
                </a:solidFill>
                <a:latin typeface="Calibri"/>
                <a:ea typeface="Calibri"/>
                <a:cs typeface="Calibri"/>
                <a:sym typeface="Calibri"/>
              </a:rPr>
              <a:t>x</a:t>
            </a:r>
            <a:r>
              <a:rPr lang="es" sz="1800">
                <a:solidFill>
                  <a:schemeClr val="dk1"/>
                </a:solidFill>
                <a:latin typeface="Calibri"/>
                <a:ea typeface="Calibri"/>
                <a:cs typeface="Calibri"/>
                <a:sym typeface="Calibri"/>
              </a:rPr>
              <a:t>, </a:t>
            </a:r>
            <a:r>
              <a:rPr lang="es" sz="1800">
                <a:solidFill>
                  <a:schemeClr val="dk1"/>
                </a:solidFill>
                <a:latin typeface="Calibri"/>
                <a:ea typeface="Calibri"/>
                <a:cs typeface="Calibri"/>
                <a:sym typeface="Calibri"/>
              </a:rPr>
              <a:t>con </a:t>
            </a:r>
            <a:r>
              <a:rPr i="1" lang="es" sz="1800">
                <a:solidFill>
                  <a:schemeClr val="dk1"/>
                </a:solidFill>
                <a:latin typeface="Calibri"/>
                <a:ea typeface="Calibri"/>
                <a:cs typeface="Calibri"/>
                <a:sym typeface="Calibri"/>
              </a:rPr>
              <a:t>a</a:t>
            </a:r>
            <a:r>
              <a:rPr lang="es" sz="1800">
                <a:solidFill>
                  <a:schemeClr val="dk1"/>
                </a:solidFill>
                <a:latin typeface="Calibri"/>
                <a:ea typeface="Calibri"/>
                <a:cs typeface="Calibri"/>
                <a:sym typeface="Calibri"/>
              </a:rPr>
              <a:t> un real distinto de cero y </a:t>
            </a:r>
            <a:r>
              <a:rPr i="1" lang="es" sz="1800">
                <a:solidFill>
                  <a:schemeClr val="dk1"/>
                </a:solidFill>
                <a:latin typeface="Calibri"/>
                <a:ea typeface="Calibri"/>
                <a:cs typeface="Calibri"/>
                <a:sym typeface="Calibri"/>
              </a:rPr>
              <a:t>b</a:t>
            </a:r>
            <a:r>
              <a:rPr lang="es" sz="1800">
                <a:solidFill>
                  <a:schemeClr val="dk1"/>
                </a:solidFill>
                <a:latin typeface="Calibri"/>
                <a:ea typeface="Calibri"/>
                <a:cs typeface="Calibri"/>
                <a:sym typeface="Calibri"/>
              </a:rPr>
              <a:t> un real positivo distinto de 1.</a:t>
            </a:r>
            <a:endParaRPr sz="1800">
              <a:solidFill>
                <a:schemeClr val="dk1"/>
              </a:solidFill>
              <a:latin typeface="Calibri"/>
              <a:ea typeface="Calibri"/>
              <a:cs typeface="Calibri"/>
              <a:sym typeface="Calibri"/>
            </a:endParaRPr>
          </a:p>
        </p:txBody>
      </p:sp>
      <p:sp>
        <p:nvSpPr>
          <p:cNvPr id="324" name="Google Shape;324;p5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25" name="Google Shape;325;p51"/>
          <p:cNvPicPr preferRelativeResize="0"/>
          <p:nvPr/>
        </p:nvPicPr>
        <p:blipFill>
          <a:blip r:embed="rId3">
            <a:alphaModFix/>
          </a:blip>
          <a:stretch>
            <a:fillRect/>
          </a:stretch>
        </p:blipFill>
        <p:spPr>
          <a:xfrm>
            <a:off x="2572301" y="1931176"/>
            <a:ext cx="4304077" cy="29086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2"/>
          <p:cNvSpPr txBox="1"/>
          <p:nvPr/>
        </p:nvSpPr>
        <p:spPr>
          <a:xfrm>
            <a:off x="551383" y="1235667"/>
            <a:ext cx="7761300" cy="1177500"/>
          </a:xfrm>
          <a:prstGeom prst="rect">
            <a:avLst/>
          </a:prstGeom>
          <a:noFill/>
          <a:ln>
            <a:noFill/>
          </a:ln>
        </p:spPr>
        <p:txBody>
          <a:bodyPr anchorCtr="0" anchor="t" bIns="34275" lIns="68575" spcFirstLastPara="1" rIns="68575" wrap="square" tIns="34275">
            <a:spAutoFit/>
          </a:bodyPr>
          <a:lstStyle/>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posible determinar la concentración de paracetamol en la sangre para cierto tiempo </a:t>
            </a:r>
            <a:r>
              <a:rPr i="1" lang="es" sz="1800">
                <a:solidFill>
                  <a:schemeClr val="dk1"/>
                </a:solidFill>
                <a:latin typeface="Calibri"/>
                <a:ea typeface="Calibri"/>
                <a:cs typeface="Calibri"/>
                <a:sym typeface="Calibri"/>
              </a:rPr>
              <a:t>t</a:t>
            </a:r>
            <a:r>
              <a:rPr lang="es" sz="1800">
                <a:solidFill>
                  <a:schemeClr val="dk1"/>
                </a:solidFill>
                <a:latin typeface="Calibri"/>
                <a:ea typeface="Calibri"/>
                <a:cs typeface="Calibri"/>
                <a:sym typeface="Calibri"/>
              </a:rPr>
              <a:t> a partir de la expresión </a:t>
            </a:r>
            <a:r>
              <a:rPr b="1" lang="es" sz="1800">
                <a:solidFill>
                  <a:srgbClr val="D65664"/>
                </a:solidFill>
                <a:latin typeface="Calibri"/>
                <a:ea typeface="Calibri"/>
                <a:cs typeface="Calibri"/>
                <a:sym typeface="Calibri"/>
              </a:rPr>
              <a:t>C = C</a:t>
            </a:r>
            <a:r>
              <a:rPr b="1" baseline="-25000" lang="es" sz="1800">
                <a:solidFill>
                  <a:srgbClr val="D65664"/>
                </a:solidFill>
                <a:latin typeface="Calibri"/>
                <a:ea typeface="Calibri"/>
                <a:cs typeface="Calibri"/>
                <a:sym typeface="Calibri"/>
              </a:rPr>
              <a:t>0</a:t>
            </a:r>
            <a:r>
              <a:rPr b="1" lang="es" sz="1800">
                <a:solidFill>
                  <a:srgbClr val="D65664"/>
                </a:solidFill>
                <a:latin typeface="Calibri"/>
                <a:ea typeface="Calibri"/>
                <a:cs typeface="Calibri"/>
                <a:sym typeface="Calibri"/>
              </a:rPr>
              <a:t> ⋅ (0,7)</a:t>
            </a:r>
            <a:r>
              <a:rPr b="1" baseline="30000" lang="es" sz="1800">
                <a:solidFill>
                  <a:srgbClr val="D65664"/>
                </a:solidFill>
                <a:latin typeface="Calibri"/>
                <a:ea typeface="Calibri"/>
                <a:cs typeface="Calibri"/>
                <a:sym typeface="Calibri"/>
              </a:rPr>
              <a:t>t</a:t>
            </a:r>
            <a:r>
              <a:rPr lang="e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342900" lvl="0" marL="457200" rtl="0" algn="just">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Para determinar a qué tiempo  </a:t>
            </a:r>
            <a:r>
              <a:rPr i="1" lang="es" sz="1800">
                <a:solidFill>
                  <a:schemeClr val="dk1"/>
                </a:solidFill>
                <a:latin typeface="Calibri"/>
                <a:ea typeface="Calibri"/>
                <a:cs typeface="Calibri"/>
                <a:sym typeface="Calibri"/>
              </a:rPr>
              <a:t>t</a:t>
            </a:r>
            <a:r>
              <a:rPr lang="es" sz="1800">
                <a:solidFill>
                  <a:schemeClr val="dk1"/>
                </a:solidFill>
                <a:latin typeface="Calibri"/>
                <a:ea typeface="Calibri"/>
                <a:cs typeface="Calibri"/>
                <a:sym typeface="Calibri"/>
              </a:rPr>
              <a:t>  se alcanza cierta concentración, es necesario usar la definición de logaritmo.</a:t>
            </a:r>
            <a:endParaRPr sz="1800">
              <a:solidFill>
                <a:schemeClr val="dk1"/>
              </a:solidFill>
              <a:latin typeface="Calibri"/>
              <a:ea typeface="Calibri"/>
              <a:cs typeface="Calibri"/>
              <a:sym typeface="Calibri"/>
            </a:endParaRPr>
          </a:p>
        </p:txBody>
      </p:sp>
      <p:sp>
        <p:nvSpPr>
          <p:cNvPr id="331" name="Google Shape;331;p5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32" name="Google Shape;332;p52"/>
          <p:cNvPicPr preferRelativeResize="0"/>
          <p:nvPr/>
        </p:nvPicPr>
        <p:blipFill>
          <a:blip r:embed="rId3">
            <a:alphaModFix/>
          </a:blip>
          <a:stretch>
            <a:fillRect/>
          </a:stretch>
        </p:blipFill>
        <p:spPr>
          <a:xfrm>
            <a:off x="2795775" y="2413175"/>
            <a:ext cx="3765524" cy="2544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3"/>
          <p:cNvSpPr txBox="1"/>
          <p:nvPr/>
        </p:nvSpPr>
        <p:spPr>
          <a:xfrm>
            <a:off x="551383" y="12356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1000"/>
              </a:spcAft>
              <a:buClr>
                <a:schemeClr val="dk1"/>
              </a:buClr>
              <a:buSzPts val="1800"/>
              <a:buFont typeface="Calibri"/>
              <a:buChar char="●"/>
            </a:pPr>
            <a:r>
              <a:rPr lang="es" sz="1800">
                <a:solidFill>
                  <a:schemeClr val="dk1"/>
                </a:solidFill>
                <a:latin typeface="Calibri"/>
                <a:ea typeface="Calibri"/>
                <a:cs typeface="Calibri"/>
                <a:sym typeface="Calibri"/>
              </a:rPr>
              <a:t>Al ingerir un medicamento como el paracetamol, resulta esencial tener en cuenta el periodo de absorción inicial. Una vez que se alcanza la concentración máxima, podemos entender la vida media del medicamento y observar cómo disminuye de manera exponencial en la corriente sanguínea.</a:t>
            </a:r>
            <a:endParaRPr sz="1800">
              <a:solidFill>
                <a:schemeClr val="dk1"/>
              </a:solidFill>
              <a:latin typeface="Calibri"/>
              <a:ea typeface="Calibri"/>
              <a:cs typeface="Calibri"/>
              <a:sym typeface="Calibri"/>
            </a:endParaRPr>
          </a:p>
        </p:txBody>
      </p:sp>
      <p:sp>
        <p:nvSpPr>
          <p:cNvPr id="338" name="Google Shape;338;p5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39" name="Google Shape;339;p53"/>
          <p:cNvPicPr preferRelativeResize="0"/>
          <p:nvPr/>
        </p:nvPicPr>
        <p:blipFill rotWithShape="1">
          <a:blip r:embed="rId3">
            <a:alphaModFix/>
          </a:blip>
          <a:srcRect b="0" l="0" r="0" t="21990"/>
          <a:stretch/>
        </p:blipFill>
        <p:spPr>
          <a:xfrm>
            <a:off x="4572000" y="2489375"/>
            <a:ext cx="2425525" cy="1892126"/>
          </a:xfrm>
          <a:prstGeom prst="rect">
            <a:avLst/>
          </a:prstGeom>
          <a:noFill/>
          <a:ln>
            <a:noFill/>
          </a:ln>
        </p:spPr>
      </p:pic>
      <p:sp>
        <p:nvSpPr>
          <p:cNvPr id="340" name="Google Shape;340;p53"/>
          <p:cNvSpPr/>
          <p:nvPr/>
        </p:nvSpPr>
        <p:spPr>
          <a:xfrm>
            <a:off x="6118400" y="3139900"/>
            <a:ext cx="879000" cy="2184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41" name="Google Shape;341;p53"/>
          <p:cNvSpPr txBox="1"/>
          <p:nvPr/>
        </p:nvSpPr>
        <p:spPr>
          <a:xfrm>
            <a:off x="6022525" y="2995150"/>
            <a:ext cx="975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100">
                <a:solidFill>
                  <a:schemeClr val="dk1"/>
                </a:solidFill>
                <a:latin typeface="Calibri"/>
                <a:ea typeface="Calibri"/>
                <a:cs typeface="Calibri"/>
                <a:sym typeface="Calibri"/>
              </a:rPr>
              <a:t>h</a:t>
            </a:r>
            <a:r>
              <a:rPr b="1" lang="es" sz="2100">
                <a:solidFill>
                  <a:schemeClr val="dk1"/>
                </a:solidFill>
                <a:latin typeface="Calibri"/>
                <a:ea typeface="Calibri"/>
                <a:cs typeface="Calibri"/>
                <a:sym typeface="Calibri"/>
              </a:rPr>
              <a:t>oras</a:t>
            </a:r>
            <a:endParaRPr b="1" sz="2100">
              <a:solidFill>
                <a:schemeClr val="dk1"/>
              </a:solidFill>
              <a:latin typeface="Calibri"/>
              <a:ea typeface="Calibri"/>
              <a:cs typeface="Calibri"/>
              <a:sym typeface="Calibri"/>
            </a:endParaRPr>
          </a:p>
        </p:txBody>
      </p:sp>
      <p:pic>
        <p:nvPicPr>
          <p:cNvPr id="342" name="Google Shape;342;p53"/>
          <p:cNvPicPr preferRelativeResize="0"/>
          <p:nvPr/>
        </p:nvPicPr>
        <p:blipFill rotWithShape="1">
          <a:blip r:embed="rId4">
            <a:alphaModFix/>
          </a:blip>
          <a:srcRect b="0" l="23868" r="20390" t="46541"/>
          <a:stretch/>
        </p:blipFill>
        <p:spPr>
          <a:xfrm>
            <a:off x="2560225" y="2824050"/>
            <a:ext cx="3087549" cy="2220851"/>
          </a:xfrm>
          <a:prstGeom prst="rect">
            <a:avLst/>
          </a:prstGeom>
          <a:noFill/>
          <a:ln>
            <a:noFill/>
          </a:ln>
        </p:spPr>
      </p:pic>
      <p:pic>
        <p:nvPicPr>
          <p:cNvPr id="343" name="Google Shape;343;p53"/>
          <p:cNvPicPr preferRelativeResize="0"/>
          <p:nvPr/>
        </p:nvPicPr>
        <p:blipFill>
          <a:blip r:embed="rId5">
            <a:alphaModFix/>
          </a:blip>
          <a:stretch>
            <a:fillRect/>
          </a:stretch>
        </p:blipFill>
        <p:spPr>
          <a:xfrm>
            <a:off x="5297250" y="3697853"/>
            <a:ext cx="975000" cy="975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id="348" name="Google Shape;348;p54"/>
          <p:cNvPicPr preferRelativeResize="0"/>
          <p:nvPr/>
        </p:nvPicPr>
        <p:blipFill>
          <a:blip r:embed="rId3">
            <a:alphaModFix/>
          </a:blip>
          <a:stretch>
            <a:fillRect/>
          </a:stretch>
        </p:blipFill>
        <p:spPr>
          <a:xfrm>
            <a:off x="0" y="0"/>
            <a:ext cx="9144003" cy="5143501"/>
          </a:xfrm>
          <a:prstGeom prst="rect">
            <a:avLst/>
          </a:prstGeom>
          <a:noFill/>
          <a:ln>
            <a:noFill/>
          </a:ln>
        </p:spPr>
      </p:pic>
      <p:sp>
        <p:nvSpPr>
          <p:cNvPr id="349" name="Google Shape;349;p54"/>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Paracetamol</a:t>
            </a:r>
            <a:endParaRPr b="1" sz="33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8"/>
          <p:cNvSpPr txBox="1"/>
          <p:nvPr/>
        </p:nvSpPr>
        <p:spPr>
          <a:xfrm>
            <a:off x="362575" y="1356925"/>
            <a:ext cx="5318400" cy="23010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¿Para qué se utiliza el paracetamol?</a:t>
            </a:r>
            <a:endParaRPr sz="2000">
              <a:latin typeface="Calibri"/>
              <a:ea typeface="Calibri"/>
              <a:cs typeface="Calibri"/>
              <a:sym typeface="Calibri"/>
            </a:endParaRPr>
          </a:p>
          <a:p>
            <a:pPr indent="-355600" lvl="0" marL="457200" marR="0" rtl="0" algn="l">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¿Qué significa etapas de absorción y eliminación de un medicamento?  </a:t>
            </a:r>
            <a:endParaRPr sz="2000">
              <a:latin typeface="Calibri"/>
              <a:ea typeface="Calibri"/>
              <a:cs typeface="Calibri"/>
              <a:sym typeface="Calibri"/>
            </a:endParaRPr>
          </a:p>
          <a:p>
            <a:pPr indent="-355600" lvl="0" marL="457200" marR="0" rtl="0" algn="l">
              <a:lnSpc>
                <a:spcPct val="100000"/>
              </a:lnSpc>
              <a:spcBef>
                <a:spcPts val="1000"/>
              </a:spcBef>
              <a:spcAft>
                <a:spcPts val="0"/>
              </a:spcAft>
              <a:buClr>
                <a:srgbClr val="000000"/>
              </a:buClr>
              <a:buSzPts val="2000"/>
              <a:buFont typeface="Calibri"/>
              <a:buChar char="●"/>
            </a:pPr>
            <a:r>
              <a:rPr lang="es" sz="2000">
                <a:latin typeface="Calibri"/>
                <a:ea typeface="Calibri"/>
                <a:cs typeface="Calibri"/>
                <a:sym typeface="Calibri"/>
              </a:rPr>
              <a:t>¿Cuál es la vida media de un medicamento?</a:t>
            </a:r>
            <a:endParaRPr sz="2000">
              <a:latin typeface="Calibri"/>
              <a:ea typeface="Calibri"/>
              <a:cs typeface="Calibri"/>
              <a:sym typeface="Calibri"/>
            </a:endParaRPr>
          </a:p>
          <a:p>
            <a:pPr indent="-355600" lvl="0" marL="457200" marR="0" rtl="0" algn="l">
              <a:lnSpc>
                <a:spcPct val="100000"/>
              </a:lnSpc>
              <a:spcBef>
                <a:spcPts val="1000"/>
              </a:spcBef>
              <a:spcAft>
                <a:spcPts val="1000"/>
              </a:spcAft>
              <a:buClr>
                <a:srgbClr val="000000"/>
              </a:buClr>
              <a:buSzPts val="2000"/>
              <a:buFont typeface="Calibri"/>
              <a:buChar char="●"/>
            </a:pPr>
            <a:r>
              <a:rPr lang="es" sz="2000">
                <a:latin typeface="Calibri"/>
                <a:ea typeface="Calibri"/>
                <a:cs typeface="Calibri"/>
                <a:sym typeface="Calibri"/>
              </a:rPr>
              <a:t>¿Qué es importante a la hora de tomar un medicamento como el paracetamol? </a:t>
            </a:r>
            <a:endParaRPr sz="2000">
              <a:latin typeface="Calibri"/>
              <a:ea typeface="Calibri"/>
              <a:cs typeface="Calibri"/>
              <a:sym typeface="Calibri"/>
            </a:endParaRPr>
          </a:p>
        </p:txBody>
      </p:sp>
      <p:sp>
        <p:nvSpPr>
          <p:cNvPr id="142" name="Google Shape;142;p28"/>
          <p:cNvSpPr txBox="1"/>
          <p:nvPr/>
        </p:nvSpPr>
        <p:spPr>
          <a:xfrm>
            <a:off x="376405" y="336344"/>
            <a:ext cx="72141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2700"/>
              <a:buFont typeface="Arial"/>
              <a:buNone/>
            </a:pPr>
            <a:r>
              <a:rPr b="1" lang="es" sz="2700">
                <a:solidFill>
                  <a:srgbClr val="423B71"/>
                </a:solidFill>
                <a:latin typeface="Calibri"/>
                <a:ea typeface="Calibri"/>
                <a:cs typeface="Calibri"/>
                <a:sym typeface="Calibri"/>
              </a:rPr>
              <a:t>Infografía: Paracetamol</a:t>
            </a:r>
            <a:endParaRPr b="1" i="0" sz="2700" u="none" cap="none" strike="noStrike">
              <a:solidFill>
                <a:srgbClr val="423B71"/>
              </a:solidFill>
              <a:latin typeface="Calibri"/>
              <a:ea typeface="Calibri"/>
              <a:cs typeface="Calibri"/>
              <a:sym typeface="Calibri"/>
            </a:endParaRPr>
          </a:p>
        </p:txBody>
      </p:sp>
      <p:pic>
        <p:nvPicPr>
          <p:cNvPr id="143" name="Google Shape;143;p28"/>
          <p:cNvPicPr preferRelativeResize="0"/>
          <p:nvPr/>
        </p:nvPicPr>
        <p:blipFill>
          <a:blip r:embed="rId3">
            <a:alphaModFix/>
          </a:blip>
          <a:stretch>
            <a:fillRect/>
          </a:stretch>
        </p:blipFill>
        <p:spPr>
          <a:xfrm>
            <a:off x="5496519" y="1033650"/>
            <a:ext cx="3462725" cy="1882650"/>
          </a:xfrm>
          <a:prstGeom prst="rect">
            <a:avLst/>
          </a:prstGeom>
          <a:noFill/>
          <a:ln>
            <a:noFill/>
          </a:ln>
        </p:spPr>
      </p:pic>
      <p:pic>
        <p:nvPicPr>
          <p:cNvPr id="144" name="Google Shape;144;p28"/>
          <p:cNvPicPr preferRelativeResize="0"/>
          <p:nvPr/>
        </p:nvPicPr>
        <p:blipFill>
          <a:blip r:embed="rId4">
            <a:alphaModFix/>
          </a:blip>
          <a:stretch>
            <a:fillRect/>
          </a:stretch>
        </p:blipFill>
        <p:spPr>
          <a:xfrm>
            <a:off x="5736675" y="2517275"/>
            <a:ext cx="1086175" cy="1086175"/>
          </a:xfrm>
          <a:prstGeom prst="rect">
            <a:avLst/>
          </a:prstGeom>
          <a:noFill/>
          <a:ln>
            <a:noFill/>
          </a:ln>
        </p:spPr>
      </p:pic>
      <p:pic>
        <p:nvPicPr>
          <p:cNvPr id="145" name="Google Shape;145;p28"/>
          <p:cNvPicPr preferRelativeResize="0"/>
          <p:nvPr/>
        </p:nvPicPr>
        <p:blipFill>
          <a:blip r:embed="rId5">
            <a:alphaModFix/>
          </a:blip>
          <a:stretch>
            <a:fillRect/>
          </a:stretch>
        </p:blipFill>
        <p:spPr>
          <a:xfrm>
            <a:off x="6638375" y="2423200"/>
            <a:ext cx="1086175" cy="1086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nvSpPr>
        <p:spPr>
          <a:xfrm>
            <a:off x="284125" y="284125"/>
            <a:ext cx="60450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Presentación del problema</a:t>
            </a:r>
            <a:endParaRPr b="1"/>
          </a:p>
        </p:txBody>
      </p:sp>
      <p:sp>
        <p:nvSpPr>
          <p:cNvPr id="151" name="Google Shape;151;p2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52" name="Google Shape;152;p29"/>
          <p:cNvSpPr txBox="1"/>
          <p:nvPr/>
        </p:nvSpPr>
        <p:spPr>
          <a:xfrm>
            <a:off x="580350" y="1238150"/>
            <a:ext cx="7891500" cy="2004000"/>
          </a:xfrm>
          <a:prstGeom prst="rect">
            <a:avLst/>
          </a:prstGeom>
          <a:solidFill>
            <a:srgbClr val="F3F3F3"/>
          </a:solidFill>
          <a:ln>
            <a:noFill/>
          </a:ln>
        </p:spPr>
        <p:txBody>
          <a:bodyPr anchorCtr="0" anchor="t" bIns="34275" lIns="68575" spcFirstLastPara="1" rIns="68575" wrap="square" tIns="34275">
            <a:noAutofit/>
          </a:bodyPr>
          <a:lstStyle/>
          <a:p>
            <a:pPr indent="0" lvl="0" marL="0" marR="0" rtl="0" algn="just">
              <a:lnSpc>
                <a:spcPct val="100000"/>
              </a:lnSpc>
              <a:spcBef>
                <a:spcPts val="1000"/>
              </a:spcBef>
              <a:spcAft>
                <a:spcPts val="0"/>
              </a:spcAft>
              <a:buNone/>
            </a:pPr>
            <a:r>
              <a:rPr lang="es" sz="1800">
                <a:solidFill>
                  <a:schemeClr val="dk1"/>
                </a:solidFill>
                <a:latin typeface="Calibri"/>
                <a:ea typeface="Calibri"/>
                <a:cs typeface="Calibri"/>
                <a:sym typeface="Calibri"/>
              </a:rPr>
              <a:t>Una persona adulta se  toma una dosis de paracetamol de 500 mg, a las 9:00 am. </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 qué hora se reduce a la mitad la concentración (vida media) de este medicamento en el torrente sanguíneo?</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qué hora estimas que la concentración del medicamento descienda por debajo de 60 mg en el organismo, llegando al punto en el que posiblemente ya no produzca efecto alguno?</a:t>
            </a:r>
            <a:endParaRPr sz="1800">
              <a:solidFill>
                <a:schemeClr val="dk1"/>
              </a:solidFill>
              <a:latin typeface="Calibri"/>
              <a:ea typeface="Calibri"/>
              <a:cs typeface="Calibri"/>
              <a:sym typeface="Calibri"/>
            </a:endParaRPr>
          </a:p>
          <a:p>
            <a:pPr indent="0" lvl="0" marL="0" marR="0" rtl="0" algn="just">
              <a:lnSpc>
                <a:spcPct val="100000"/>
              </a:lnSpc>
              <a:spcBef>
                <a:spcPts val="1000"/>
              </a:spcBef>
              <a:spcAft>
                <a:spcPts val="1000"/>
              </a:spcAft>
              <a:buNone/>
            </a:pPr>
            <a:r>
              <a:t/>
            </a:r>
            <a:endParaRPr sz="1800">
              <a:solidFill>
                <a:schemeClr val="dk1"/>
              </a:solidFill>
              <a:latin typeface="Calibri"/>
              <a:ea typeface="Calibri"/>
              <a:cs typeface="Calibri"/>
              <a:sym typeface="Calibri"/>
            </a:endParaRPr>
          </a:p>
        </p:txBody>
      </p:sp>
      <p:pic>
        <p:nvPicPr>
          <p:cNvPr id="153" name="Google Shape;153;p29"/>
          <p:cNvPicPr preferRelativeResize="0"/>
          <p:nvPr/>
        </p:nvPicPr>
        <p:blipFill rotWithShape="1">
          <a:blip r:embed="rId3">
            <a:alphaModFix/>
          </a:blip>
          <a:srcRect b="0" l="23866" r="19884" t="46541"/>
          <a:stretch/>
        </p:blipFill>
        <p:spPr>
          <a:xfrm>
            <a:off x="4315750" y="3351775"/>
            <a:ext cx="2091876" cy="1491076"/>
          </a:xfrm>
          <a:prstGeom prst="rect">
            <a:avLst/>
          </a:prstGeom>
          <a:noFill/>
          <a:ln>
            <a:noFill/>
          </a:ln>
        </p:spPr>
      </p:pic>
      <p:pic>
        <p:nvPicPr>
          <p:cNvPr id="154" name="Google Shape;154;p29"/>
          <p:cNvPicPr preferRelativeResize="0"/>
          <p:nvPr/>
        </p:nvPicPr>
        <p:blipFill>
          <a:blip r:embed="rId4">
            <a:alphaModFix/>
          </a:blip>
          <a:stretch>
            <a:fillRect/>
          </a:stretch>
        </p:blipFill>
        <p:spPr>
          <a:xfrm>
            <a:off x="3592000" y="3595875"/>
            <a:ext cx="1086175" cy="108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0" name="Google Shape;160;p30"/>
          <p:cNvSpPr txBox="1"/>
          <p:nvPr/>
        </p:nvSpPr>
        <p:spPr>
          <a:xfrm>
            <a:off x="551375" y="1235675"/>
            <a:ext cx="7758600" cy="15414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Una persona adulta se toma una dosis de paracetamol de 500 mg a las 9:00 a. m. Considerando que, desde el momento que alcanza su concentración máxima en la sangre, el medicamento se elimina a una tasa del 30 % por hora, completa la siguiente tabla con la cantidad de paracetamol en el torrente sanguíneo.</a:t>
            </a:r>
            <a:endParaRPr b="1"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graphicFrame>
        <p:nvGraphicFramePr>
          <p:cNvPr id="166" name="Google Shape;166;p31"/>
          <p:cNvGraphicFramePr/>
          <p:nvPr/>
        </p:nvGraphicFramePr>
        <p:xfrm>
          <a:off x="1581113" y="1479363"/>
          <a:ext cx="3000000" cy="3000000"/>
        </p:xfrm>
        <a:graphic>
          <a:graphicData uri="http://schemas.openxmlformats.org/drawingml/2006/table">
            <a:tbl>
              <a:tblPr>
                <a:noFill/>
                <a:tableStyleId>{26FE3D32-2146-41E1-B86E-9968A903332B}</a:tableStyleId>
              </a:tblPr>
              <a:tblGrid>
                <a:gridCol w="1105925"/>
                <a:gridCol w="2509300"/>
                <a:gridCol w="2509300"/>
              </a:tblGrid>
              <a:tr h="12700">
                <a:tc>
                  <a:txBody>
                    <a:bodyPr/>
                    <a:lstStyle/>
                    <a:p>
                      <a:pPr indent="0" lvl="0" marL="0" rtl="0" algn="ctr">
                        <a:spcBef>
                          <a:spcPts val="0"/>
                        </a:spcBef>
                        <a:spcAft>
                          <a:spcPts val="0"/>
                        </a:spcAft>
                        <a:buNone/>
                      </a:pPr>
                      <a:r>
                        <a:rPr b="1" lang="es">
                          <a:latin typeface="Calibri"/>
                          <a:ea typeface="Calibri"/>
                          <a:cs typeface="Calibri"/>
                          <a:sym typeface="Calibri"/>
                        </a:rPr>
                        <a:t>Hora</a:t>
                      </a:r>
                      <a:endParaRPr b="1">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solidFill>
                      <a:srgbClr val="D8EDE6"/>
                    </a:solidFill>
                  </a:tcPr>
                </a:tc>
                <a:tc>
                  <a:txBody>
                    <a:bodyPr/>
                    <a:lstStyle/>
                    <a:p>
                      <a:pPr indent="0" lvl="0" marL="0" rtl="0" algn="ctr">
                        <a:spcBef>
                          <a:spcPts val="0"/>
                        </a:spcBef>
                        <a:spcAft>
                          <a:spcPts val="0"/>
                        </a:spcAft>
                        <a:buNone/>
                      </a:pPr>
                      <a:r>
                        <a:rPr b="1" lang="es">
                          <a:latin typeface="Calibri"/>
                          <a:ea typeface="Calibri"/>
                          <a:cs typeface="Calibri"/>
                          <a:sym typeface="Calibri"/>
                        </a:rPr>
                        <a:t>Tiempo desde la máximo concentración de la dosis (h)</a:t>
                      </a:r>
                      <a:endParaRPr b="1">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solidFill>
                      <a:srgbClr val="D8EDE6"/>
                    </a:solidFill>
                  </a:tcPr>
                </a:tc>
                <a:tc>
                  <a:txBody>
                    <a:bodyPr/>
                    <a:lstStyle/>
                    <a:p>
                      <a:pPr indent="0" lvl="0" marL="0" rtl="0" algn="ctr">
                        <a:spcBef>
                          <a:spcPts val="0"/>
                        </a:spcBef>
                        <a:spcAft>
                          <a:spcPts val="0"/>
                        </a:spcAft>
                        <a:buNone/>
                      </a:pPr>
                      <a:r>
                        <a:rPr b="1" lang="es">
                          <a:latin typeface="Calibri"/>
                          <a:ea typeface="Calibri"/>
                          <a:cs typeface="Calibri"/>
                          <a:sym typeface="Calibri"/>
                        </a:rPr>
                        <a:t>Medicamento activo en la sangre (mg)</a:t>
                      </a:r>
                      <a:endParaRPr b="1">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solidFill>
                      <a:srgbClr val="D8EDE6"/>
                    </a:solidFill>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10:00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450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11:00</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315</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12:00</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2</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220,5</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13:00</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3</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154,35</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14:00</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4</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108,05</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15:00</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5</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75,63</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16:00</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6</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lt1"/>
                          </a:solidFill>
                          <a:latin typeface="Calibri"/>
                          <a:ea typeface="Calibri"/>
                          <a:cs typeface="Calibri"/>
                          <a:sym typeface="Calibri"/>
                        </a:rPr>
                        <a:t>52,94</a:t>
                      </a:r>
                      <a:endParaRPr sz="1500">
                        <a:solidFill>
                          <a:schemeClr val="lt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graphicFrame>
        <p:nvGraphicFramePr>
          <p:cNvPr id="172" name="Google Shape;172;p32"/>
          <p:cNvGraphicFramePr/>
          <p:nvPr/>
        </p:nvGraphicFramePr>
        <p:xfrm>
          <a:off x="996213" y="1265813"/>
          <a:ext cx="3000000" cy="3000000"/>
        </p:xfrm>
        <a:graphic>
          <a:graphicData uri="http://schemas.openxmlformats.org/drawingml/2006/table">
            <a:tbl>
              <a:tblPr>
                <a:noFill/>
                <a:tableStyleId>{26FE3D32-2146-41E1-B86E-9968A903332B}</a:tableStyleId>
              </a:tblPr>
              <a:tblGrid>
                <a:gridCol w="1105925"/>
                <a:gridCol w="2509300"/>
                <a:gridCol w="2509300"/>
              </a:tblGrid>
              <a:tr h="12700">
                <a:tc>
                  <a:txBody>
                    <a:bodyPr/>
                    <a:lstStyle/>
                    <a:p>
                      <a:pPr indent="0" lvl="0" marL="0" rtl="0" algn="ctr">
                        <a:spcBef>
                          <a:spcPts val="0"/>
                        </a:spcBef>
                        <a:spcAft>
                          <a:spcPts val="0"/>
                        </a:spcAft>
                        <a:buNone/>
                      </a:pPr>
                      <a:r>
                        <a:rPr b="1" lang="es">
                          <a:latin typeface="Calibri"/>
                          <a:ea typeface="Calibri"/>
                          <a:cs typeface="Calibri"/>
                          <a:sym typeface="Calibri"/>
                        </a:rPr>
                        <a:t>Hora</a:t>
                      </a:r>
                      <a:endParaRPr b="1">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solidFill>
                      <a:srgbClr val="D8EDE6"/>
                    </a:solidFill>
                  </a:tcPr>
                </a:tc>
                <a:tc>
                  <a:txBody>
                    <a:bodyPr/>
                    <a:lstStyle/>
                    <a:p>
                      <a:pPr indent="0" lvl="0" marL="0" rtl="0" algn="ctr">
                        <a:spcBef>
                          <a:spcPts val="0"/>
                        </a:spcBef>
                        <a:spcAft>
                          <a:spcPts val="0"/>
                        </a:spcAft>
                        <a:buNone/>
                      </a:pPr>
                      <a:r>
                        <a:rPr b="1" lang="es">
                          <a:latin typeface="Calibri"/>
                          <a:ea typeface="Calibri"/>
                          <a:cs typeface="Calibri"/>
                          <a:sym typeface="Calibri"/>
                        </a:rPr>
                        <a:t>Tiempo desde la máximo concentración de la dosis (h)</a:t>
                      </a:r>
                      <a:endParaRPr b="1">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solidFill>
                      <a:srgbClr val="D8EDE6"/>
                    </a:solidFill>
                  </a:tcPr>
                </a:tc>
                <a:tc>
                  <a:txBody>
                    <a:bodyPr/>
                    <a:lstStyle/>
                    <a:p>
                      <a:pPr indent="0" lvl="0" marL="0" rtl="0" algn="ctr">
                        <a:spcBef>
                          <a:spcPts val="0"/>
                        </a:spcBef>
                        <a:spcAft>
                          <a:spcPts val="0"/>
                        </a:spcAft>
                        <a:buNone/>
                      </a:pPr>
                      <a:r>
                        <a:rPr b="1" lang="es">
                          <a:latin typeface="Calibri"/>
                          <a:ea typeface="Calibri"/>
                          <a:cs typeface="Calibri"/>
                          <a:sym typeface="Calibri"/>
                        </a:rPr>
                        <a:t>Medicamento activo en la sangre (mg)</a:t>
                      </a:r>
                      <a:endParaRPr b="1">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solidFill>
                      <a:srgbClr val="D8EDE6"/>
                    </a:solidFill>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10:00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450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11:00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315</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12:00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2</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220,5</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13:00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3</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154,35</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14:00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4</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108,05</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15:00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5</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75,63</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r h="12700">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16:00</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6</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c>
                  <a:txBody>
                    <a:bodyPr/>
                    <a:lstStyle/>
                    <a:p>
                      <a:pPr indent="0" lvl="0" marL="0" rtl="0" algn="ctr">
                        <a:spcBef>
                          <a:spcPts val="0"/>
                        </a:spcBef>
                        <a:spcAft>
                          <a:spcPts val="0"/>
                        </a:spcAft>
                        <a:buNone/>
                      </a:pPr>
                      <a:r>
                        <a:rPr lang="es" sz="1500">
                          <a:solidFill>
                            <a:schemeClr val="dk1"/>
                          </a:solidFill>
                          <a:latin typeface="Calibri"/>
                          <a:ea typeface="Calibri"/>
                          <a:cs typeface="Calibri"/>
                          <a:sym typeface="Calibri"/>
                        </a:rPr>
                        <a:t>52,94</a:t>
                      </a:r>
                      <a:endParaRPr sz="1500">
                        <a:solidFill>
                          <a:schemeClr val="dk1"/>
                        </a:solidFill>
                        <a:latin typeface="Calibri"/>
                        <a:ea typeface="Calibri"/>
                        <a:cs typeface="Calibri"/>
                        <a:sym typeface="Calibri"/>
                      </a:endParaRPr>
                    </a:p>
                  </a:txBody>
                  <a:tcPr marT="63500" marB="63500" marR="63500" marL="63500" anchor="ctr">
                    <a:lnL cap="flat" cmpd="sng" w="12700">
                      <a:solidFill>
                        <a:srgbClr val="72BFA4"/>
                      </a:solidFill>
                      <a:prstDash val="solid"/>
                      <a:round/>
                      <a:headEnd len="sm" w="sm" type="none"/>
                      <a:tailEnd len="sm" w="sm" type="none"/>
                    </a:lnL>
                    <a:lnR cap="flat" cmpd="sng" w="12700">
                      <a:solidFill>
                        <a:srgbClr val="72BFA4"/>
                      </a:solidFill>
                      <a:prstDash val="solid"/>
                      <a:round/>
                      <a:headEnd len="sm" w="sm" type="none"/>
                      <a:tailEnd len="sm" w="sm" type="none"/>
                    </a:lnR>
                    <a:lnT cap="flat" cmpd="sng" w="12700">
                      <a:solidFill>
                        <a:srgbClr val="72BFA4"/>
                      </a:solidFill>
                      <a:prstDash val="solid"/>
                      <a:round/>
                      <a:headEnd len="sm" w="sm" type="none"/>
                      <a:tailEnd len="sm" w="sm" type="none"/>
                    </a:lnT>
                    <a:lnB cap="flat" cmpd="sng" w="12700">
                      <a:solidFill>
                        <a:srgbClr val="72BFA4"/>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78" name="Google Shape;178;p33"/>
          <p:cNvSpPr txBox="1"/>
          <p:nvPr/>
        </p:nvSpPr>
        <p:spPr>
          <a:xfrm>
            <a:off x="551375" y="1235675"/>
            <a:ext cx="7758600" cy="6384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Gráfica la concentración de paracetamol en el organismo del problema anterior. Recuerda colocar los nombres de los ejes.</a:t>
            </a:r>
            <a:endParaRPr b="1"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184" name="Google Shape;184;p34"/>
          <p:cNvPicPr preferRelativeResize="0"/>
          <p:nvPr/>
        </p:nvPicPr>
        <p:blipFill>
          <a:blip r:embed="rId3">
            <a:alphaModFix/>
          </a:blip>
          <a:stretch>
            <a:fillRect/>
          </a:stretch>
        </p:blipFill>
        <p:spPr>
          <a:xfrm>
            <a:off x="2239325" y="2095000"/>
            <a:ext cx="4665357" cy="2814025"/>
          </a:xfrm>
          <a:prstGeom prst="rect">
            <a:avLst/>
          </a:prstGeom>
          <a:noFill/>
          <a:ln>
            <a:noFill/>
          </a:ln>
        </p:spPr>
      </p:pic>
      <p:sp>
        <p:nvSpPr>
          <p:cNvPr id="185" name="Google Shape;185;p34"/>
          <p:cNvSpPr txBox="1"/>
          <p:nvPr/>
        </p:nvSpPr>
        <p:spPr>
          <a:xfrm>
            <a:off x="551375" y="1235675"/>
            <a:ext cx="7758600" cy="638400"/>
          </a:xfrm>
          <a:prstGeom prst="rect">
            <a:avLst/>
          </a:prstGeom>
          <a:solidFill>
            <a:srgbClr val="F3F3F3"/>
          </a:solidFill>
          <a:ln>
            <a:noFill/>
          </a:ln>
        </p:spPr>
        <p:txBody>
          <a:bodyPr anchorCtr="0" anchor="t" bIns="34275" lIns="68575" spcFirstLastPara="1" rIns="68575" wrap="square" tIns="342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Gráfica la concentración de paracetamol en el organismo del problema anterior. Recuerda colocar los nombres de los ejes.</a:t>
            </a:r>
            <a:endParaRPr b="1"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