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1"/>
  </p:notesMasterIdLst>
  <p:sldIdLst>
    <p:sldId id="256" r:id="rId3"/>
    <p:sldId id="257" r:id="rId4"/>
    <p:sldId id="258" r:id="rId5"/>
    <p:sldId id="283" r:id="rId6"/>
    <p:sldId id="259" r:id="rId7"/>
    <p:sldId id="284" r:id="rId8"/>
    <p:sldId id="285" r:id="rId9"/>
    <p:sldId id="263" r:id="rId10"/>
    <p:sldId id="286" r:id="rId11"/>
    <p:sldId id="265" r:id="rId12"/>
    <p:sldId id="287" r:id="rId13"/>
    <p:sldId id="288" r:id="rId14"/>
    <p:sldId id="266" r:id="rId15"/>
    <p:sldId id="269" r:id="rId16"/>
    <p:sldId id="289" r:id="rId17"/>
    <p:sldId id="290" r:id="rId18"/>
    <p:sldId id="271" r:id="rId19"/>
    <p:sldId id="272" r:id="rId20"/>
    <p:sldId id="275" r:id="rId21"/>
    <p:sldId id="276" r:id="rId22"/>
    <p:sldId id="291" r:id="rId23"/>
    <p:sldId id="292" r:id="rId24"/>
    <p:sldId id="293" r:id="rId25"/>
    <p:sldId id="278" r:id="rId26"/>
    <p:sldId id="279" r:id="rId27"/>
    <p:sldId id="280" r:id="rId28"/>
    <p:sldId id="281" r:id="rId29"/>
    <p:sldId id="29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B71"/>
    <a:srgbClr val="62B799"/>
    <a:srgbClr val="EEB8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61CFB-FCF3-482C-AE61-25F49B79C45B}">
  <a:tblStyle styleId="{94961CFB-FCF3-482C-AE61-25F49B79C4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1fe5bcfa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91fe5bcf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1fe5bcfa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91fe5bcf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6369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b4607771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ab460777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92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b4607771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ab460777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4db0f2b44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64db0f2b4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4db0f2b44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64db0f2b4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01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4db0f2b44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64db0f2b4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9265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2428792bf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262428792b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46077715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ab4607771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4db0f2b44_0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264db0f2b4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4db0f2b4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2" name="Google Shape;132;g264db0f2b4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b46077715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ab4607771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2428792bf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262428792b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6698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2428792bf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262428792b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59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2428792bf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262428792b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6383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62428792bf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262428792b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4db0f2b44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264db0f2b4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4db0f2b44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264db0f2b4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bcab6b10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2abcab6b1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00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/>
              <a:t>Descargue la infografía de la sección de recursos de la situación. </a:t>
            </a:r>
            <a:endParaRPr/>
          </a:p>
        </p:txBody>
      </p:sp>
      <p:sp>
        <p:nvSpPr>
          <p:cNvPr id="140" name="Google Shape;14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4db0f2b44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264db0f2b4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366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b460777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dirty="0"/>
              <a:t>L</a:t>
            </a:r>
            <a:r>
              <a:rPr lang="es" dirty="0"/>
              <a:t>ink a recurso geogebra incrustado en la imagen</a:t>
            </a:r>
            <a:endParaRPr dirty="0"/>
          </a:p>
        </p:txBody>
      </p:sp>
      <p:sp>
        <p:nvSpPr>
          <p:cNvPr id="146" name="Google Shape;146;g2ab460777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b460777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dirty="0"/>
              <a:t>L</a:t>
            </a:r>
            <a:r>
              <a:rPr lang="es" dirty="0"/>
              <a:t>ink a recurso geogebra incrustado en la imagen</a:t>
            </a:r>
            <a:endParaRPr dirty="0"/>
          </a:p>
        </p:txBody>
      </p:sp>
      <p:sp>
        <p:nvSpPr>
          <p:cNvPr id="146" name="Google Shape;146;g2ab460777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046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b460777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dirty="0"/>
              <a:t>L</a:t>
            </a:r>
            <a:r>
              <a:rPr lang="es" dirty="0"/>
              <a:t>ink a recurso geogebra incrustado en la imagen</a:t>
            </a:r>
            <a:endParaRPr dirty="0"/>
          </a:p>
        </p:txBody>
      </p:sp>
      <p:sp>
        <p:nvSpPr>
          <p:cNvPr id="146" name="Google Shape;146;g2ab460777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183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7868e74e7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47868e74e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7868e74e7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47868e74e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38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dxqvg84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dxqvg84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dxqvg84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1813645" y="2248500"/>
            <a:ext cx="5516709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Antenas Fractales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/>
        </p:nvSpPr>
        <p:spPr>
          <a:xfrm>
            <a:off x="551375" y="1235675"/>
            <a:ext cx="7758600" cy="65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Observando la tabla conjetura una expresión que representa la longitud del fractal después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iteraciones.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2;p33">
            <a:extLst>
              <a:ext uri="{FF2B5EF4-FFF2-40B4-BE49-F238E27FC236}">
                <a16:creationId xmlns:a16="http://schemas.microsoft.com/office/drawing/2014/main" id="{A0CEF907-5453-50EF-F6E7-A99794583E39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/>
        </p:nvSpPr>
        <p:spPr>
          <a:xfrm>
            <a:off x="551375" y="1235675"/>
            <a:ext cx="7758600" cy="65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Observando la tabla conjetura una expresión que representa la longitud del fractal después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iteraciones.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5;p40">
            <a:extLst>
              <a:ext uri="{FF2B5EF4-FFF2-40B4-BE49-F238E27FC236}">
                <a16:creationId xmlns:a16="http://schemas.microsoft.com/office/drawing/2014/main" id="{16295C44-93F8-91F3-C134-A831020F8CCC}"/>
              </a:ext>
            </a:extLst>
          </p:cNvPr>
          <p:cNvSpPr txBox="1"/>
          <p:nvPr/>
        </p:nvSpPr>
        <p:spPr>
          <a:xfrm>
            <a:off x="1524621" y="2507456"/>
            <a:ext cx="2340148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Longitud </a:t>
            </a:r>
            <a:endParaRPr sz="21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del fractal después de </a:t>
            </a:r>
            <a:r>
              <a:rPr lang="es" sz="2100" i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21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iteraciones</a:t>
            </a:r>
            <a:endParaRPr sz="21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1B06443-C069-5243-A3D3-BAA0012788FD}"/>
                  </a:ext>
                </a:extLst>
              </p:cNvPr>
              <p:cNvSpPr txBox="1"/>
              <p:nvPr/>
            </p:nvSpPr>
            <p:spPr>
              <a:xfrm flipH="1">
                <a:off x="5860035" y="2476505"/>
                <a:ext cx="1328737" cy="1163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419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419" sz="3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1B06443-C069-5243-A3D3-BAA001278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60035" y="2476505"/>
                <a:ext cx="1328737" cy="1163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30;p36">
            <a:extLst>
              <a:ext uri="{FF2B5EF4-FFF2-40B4-BE49-F238E27FC236}">
                <a16:creationId xmlns:a16="http://schemas.microsoft.com/office/drawing/2014/main" id="{CEBA18C2-CAE3-B7AC-835E-A84DEB799FB4}"/>
              </a:ext>
            </a:extLst>
          </p:cNvPr>
          <p:cNvSpPr/>
          <p:nvPr/>
        </p:nvSpPr>
        <p:spPr>
          <a:xfrm>
            <a:off x="4521791" y="2795707"/>
            <a:ext cx="820800" cy="48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2;p33">
            <a:extLst>
              <a:ext uri="{FF2B5EF4-FFF2-40B4-BE49-F238E27FC236}">
                <a16:creationId xmlns:a16="http://schemas.microsoft.com/office/drawing/2014/main" id="{F9DE376B-8DB0-9442-F91A-6E2C4422A5C7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72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/>
        </p:nvSpPr>
        <p:spPr>
          <a:xfrm>
            <a:off x="897686" y="3373213"/>
            <a:ext cx="235271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1600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e divide el segmento de longitud igual a 1 unidad en tres partes iguales</a:t>
            </a:r>
            <a:endParaRPr sz="1600" dirty="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4161600" y="2766326"/>
            <a:ext cx="820800" cy="48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75BE31BF-D9A4-C4D3-F8B2-014E88681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0" t="89" b="94592"/>
          <a:stretch/>
        </p:blipFill>
        <p:spPr>
          <a:xfrm>
            <a:off x="681634" y="2959632"/>
            <a:ext cx="2890381" cy="157682"/>
          </a:xfrm>
          <a:prstGeom prst="rect">
            <a:avLst/>
          </a:prstGeom>
        </p:spPr>
      </p:pic>
      <p:pic>
        <p:nvPicPr>
          <p:cNvPr id="5" name="Imagen 4" descr="Forma, Gráfico de líneas&#10;&#10;Descripción generada automáticamente con confianza media">
            <a:extLst>
              <a:ext uri="{FF2B5EF4-FFF2-40B4-BE49-F238E27FC236}">
                <a16:creationId xmlns:a16="http://schemas.microsoft.com/office/drawing/2014/main" id="{FC901E22-E8DC-11DD-353C-E5C731048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40"/>
          <a:stretch/>
        </p:blipFill>
        <p:spPr>
          <a:xfrm>
            <a:off x="5341153" y="2274365"/>
            <a:ext cx="2968822" cy="109884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C6F54F9-E55A-F1DA-1E80-B9C04B62AF94}"/>
              </a:ext>
            </a:extLst>
          </p:cNvPr>
          <p:cNvCxnSpPr>
            <a:cxnSpLocks/>
          </p:cNvCxnSpPr>
          <p:nvPr/>
        </p:nvCxnSpPr>
        <p:spPr>
          <a:xfrm>
            <a:off x="1676357" y="2849095"/>
            <a:ext cx="0" cy="321469"/>
          </a:xfrm>
          <a:prstGeom prst="line">
            <a:avLst/>
          </a:prstGeom>
          <a:ln w="12700">
            <a:solidFill>
              <a:srgbClr val="433B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DFB19B5-F547-2AB2-219B-F0934E566995}"/>
              </a:ext>
            </a:extLst>
          </p:cNvPr>
          <p:cNvCxnSpPr>
            <a:cxnSpLocks/>
          </p:cNvCxnSpPr>
          <p:nvPr/>
        </p:nvCxnSpPr>
        <p:spPr>
          <a:xfrm>
            <a:off x="2624137" y="2849095"/>
            <a:ext cx="0" cy="321469"/>
          </a:xfrm>
          <a:prstGeom prst="line">
            <a:avLst/>
          </a:prstGeom>
          <a:ln w="12700">
            <a:solidFill>
              <a:srgbClr val="433B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41E1D8-9058-7AD2-4C5D-B025ACF15900}"/>
              </a:ext>
            </a:extLst>
          </p:cNvPr>
          <p:cNvSpPr txBox="1"/>
          <p:nvPr/>
        </p:nvSpPr>
        <p:spPr>
          <a:xfrm>
            <a:off x="5088240" y="3356813"/>
            <a:ext cx="3436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433B71"/>
                </a:solidFill>
                <a:latin typeface="Calibri"/>
                <a:cs typeface="Calibri"/>
              </a:rPr>
              <a:t>Se dibuja un triángulo equilátero sobre las porciones centrales y se eliminan dichas porciones</a:t>
            </a:r>
          </a:p>
        </p:txBody>
      </p:sp>
      <p:sp>
        <p:nvSpPr>
          <p:cNvPr id="3" name="Google Shape;239;p37">
            <a:extLst>
              <a:ext uri="{FF2B5EF4-FFF2-40B4-BE49-F238E27FC236}">
                <a16:creationId xmlns:a16="http://schemas.microsoft.com/office/drawing/2014/main" id="{FC60A439-5D2E-EF95-F2C4-F07DF5C87E45}"/>
              </a:ext>
            </a:extLst>
          </p:cNvPr>
          <p:cNvSpPr txBox="1"/>
          <p:nvPr/>
        </p:nvSpPr>
        <p:spPr>
          <a:xfrm>
            <a:off x="551375" y="1235675"/>
            <a:ext cx="7758600" cy="3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Justifica la conjetura anterior.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2;p33">
            <a:extLst>
              <a:ext uri="{FF2B5EF4-FFF2-40B4-BE49-F238E27FC236}">
                <a16:creationId xmlns:a16="http://schemas.microsoft.com/office/drawing/2014/main" id="{21A56AEF-9DBB-B0A5-024D-6C9C5901FF89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66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/>
        </p:nvSpPr>
        <p:spPr>
          <a:xfrm>
            <a:off x="833392" y="3099098"/>
            <a:ext cx="235271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1600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e divide el segmento de longitud igual a 1 unidad en tres partes iguales</a:t>
            </a:r>
            <a:endParaRPr sz="1600" dirty="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4097306" y="2492211"/>
            <a:ext cx="820800" cy="48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75BE31BF-D9A4-C4D3-F8B2-014E88681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0" t="89" b="94592"/>
          <a:stretch/>
        </p:blipFill>
        <p:spPr>
          <a:xfrm>
            <a:off x="617340" y="2685517"/>
            <a:ext cx="2890381" cy="157682"/>
          </a:xfrm>
          <a:prstGeom prst="rect">
            <a:avLst/>
          </a:prstGeom>
        </p:spPr>
      </p:pic>
      <p:pic>
        <p:nvPicPr>
          <p:cNvPr id="5" name="Imagen 4" descr="Forma, Gráfico de líneas&#10;&#10;Descripción generada automáticamente con confianza media">
            <a:extLst>
              <a:ext uri="{FF2B5EF4-FFF2-40B4-BE49-F238E27FC236}">
                <a16:creationId xmlns:a16="http://schemas.microsoft.com/office/drawing/2014/main" id="{FC901E22-E8DC-11DD-353C-E5C731048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9" y="1892375"/>
            <a:ext cx="2968822" cy="1206723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C6F54F9-E55A-F1DA-1E80-B9C04B62AF94}"/>
              </a:ext>
            </a:extLst>
          </p:cNvPr>
          <p:cNvCxnSpPr>
            <a:cxnSpLocks/>
          </p:cNvCxnSpPr>
          <p:nvPr/>
        </p:nvCxnSpPr>
        <p:spPr>
          <a:xfrm>
            <a:off x="1612063" y="2574980"/>
            <a:ext cx="0" cy="321469"/>
          </a:xfrm>
          <a:prstGeom prst="line">
            <a:avLst/>
          </a:prstGeom>
          <a:ln w="12700">
            <a:solidFill>
              <a:srgbClr val="433B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DFB19B5-F547-2AB2-219B-F0934E566995}"/>
              </a:ext>
            </a:extLst>
          </p:cNvPr>
          <p:cNvCxnSpPr>
            <a:cxnSpLocks/>
          </p:cNvCxnSpPr>
          <p:nvPr/>
        </p:nvCxnSpPr>
        <p:spPr>
          <a:xfrm>
            <a:off x="2559843" y="2574980"/>
            <a:ext cx="0" cy="321469"/>
          </a:xfrm>
          <a:prstGeom prst="line">
            <a:avLst/>
          </a:prstGeom>
          <a:ln w="12700">
            <a:solidFill>
              <a:srgbClr val="433B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41E1D8-9058-7AD2-4C5D-B025ACF15900}"/>
              </a:ext>
            </a:extLst>
          </p:cNvPr>
          <p:cNvSpPr txBox="1"/>
          <p:nvPr/>
        </p:nvSpPr>
        <p:spPr>
          <a:xfrm>
            <a:off x="5023946" y="3082698"/>
            <a:ext cx="3436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433B71"/>
                </a:solidFill>
                <a:latin typeface="Calibri"/>
                <a:cs typeface="Calibri"/>
              </a:rPr>
              <a:t>Se dibuja un triángulo equilátero sobre las porciones centrales y se eliminan dichas porciones</a:t>
            </a:r>
          </a:p>
        </p:txBody>
      </p:sp>
      <p:sp>
        <p:nvSpPr>
          <p:cNvPr id="12" name="Google Shape;228;p36">
            <a:extLst>
              <a:ext uri="{FF2B5EF4-FFF2-40B4-BE49-F238E27FC236}">
                <a16:creationId xmlns:a16="http://schemas.microsoft.com/office/drawing/2014/main" id="{32392DD1-5FAC-7ADF-07F2-71134CB91593}"/>
              </a:ext>
            </a:extLst>
          </p:cNvPr>
          <p:cNvSpPr txBox="1"/>
          <p:nvPr/>
        </p:nvSpPr>
        <p:spPr>
          <a:xfrm>
            <a:off x="483348" y="4205555"/>
            <a:ext cx="8496346" cy="677078"/>
          </a:xfrm>
          <a:prstGeom prst="rect">
            <a:avLst/>
          </a:prstGeom>
          <a:noFill/>
          <a:ln w="12700">
            <a:solidFill>
              <a:srgbClr val="62B799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 cada iteración, de un segmento anterior se forman 4 segmento de longitud igual a (1/3). Es decir, por cada segmento de longitud 1, se obtienen  4/3 de la longitud anterior en cada iteración 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39;p37">
            <a:extLst>
              <a:ext uri="{FF2B5EF4-FFF2-40B4-BE49-F238E27FC236}">
                <a16:creationId xmlns:a16="http://schemas.microsoft.com/office/drawing/2014/main" id="{227AC474-572E-DDA6-9AF4-965533E828FD}"/>
              </a:ext>
            </a:extLst>
          </p:cNvPr>
          <p:cNvSpPr txBox="1"/>
          <p:nvPr/>
        </p:nvSpPr>
        <p:spPr>
          <a:xfrm>
            <a:off x="551375" y="1235675"/>
            <a:ext cx="7758600" cy="3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Justifica la conjetura anterior.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2;p33">
            <a:extLst>
              <a:ext uri="{FF2B5EF4-FFF2-40B4-BE49-F238E27FC236}">
                <a16:creationId xmlns:a16="http://schemas.microsoft.com/office/drawing/2014/main" id="{77716600-D2EB-F968-3DB3-D98C97EB3FDF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/>
        </p:nvSpPr>
        <p:spPr>
          <a:xfrm>
            <a:off x="551375" y="1235675"/>
            <a:ext cx="7758600" cy="78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Si la longitud del segmento en la iteración 0 es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unidades, ¿cuál es la expresión que representa la longitud del fractal después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iteraciones?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0;p36">
            <a:extLst>
              <a:ext uri="{FF2B5EF4-FFF2-40B4-BE49-F238E27FC236}">
                <a16:creationId xmlns:a16="http://schemas.microsoft.com/office/drawing/2014/main" id="{1EF48AE5-C5CB-A854-A2ED-D41F10C32FDF}"/>
              </a:ext>
            </a:extLst>
          </p:cNvPr>
          <p:cNvSpPr/>
          <p:nvPr/>
        </p:nvSpPr>
        <p:spPr>
          <a:xfrm>
            <a:off x="4161600" y="2786217"/>
            <a:ext cx="820800" cy="48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7F1E58C4-0023-FA9B-19DF-49313DECC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0" t="89" b="94592"/>
          <a:stretch/>
        </p:blipFill>
        <p:spPr>
          <a:xfrm>
            <a:off x="681634" y="2979523"/>
            <a:ext cx="2890381" cy="157682"/>
          </a:xfrm>
          <a:prstGeom prst="rect">
            <a:avLst/>
          </a:prstGeom>
        </p:spPr>
      </p:pic>
      <p:pic>
        <p:nvPicPr>
          <p:cNvPr id="5" name="Imagen 4" descr="Forma, Gráfico de líneas&#10;&#10;Descripción generada automáticamente con confianza media">
            <a:extLst>
              <a:ext uri="{FF2B5EF4-FFF2-40B4-BE49-F238E27FC236}">
                <a16:creationId xmlns:a16="http://schemas.microsoft.com/office/drawing/2014/main" id="{E16B6D1F-BE2A-93C9-5EA2-376399821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153" y="2186381"/>
            <a:ext cx="2968822" cy="1206723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6A0A9D1-6C7B-56D3-734C-DF9C11543FBC}"/>
              </a:ext>
            </a:extLst>
          </p:cNvPr>
          <p:cNvCxnSpPr>
            <a:cxnSpLocks/>
          </p:cNvCxnSpPr>
          <p:nvPr/>
        </p:nvCxnSpPr>
        <p:spPr>
          <a:xfrm>
            <a:off x="1676357" y="2868986"/>
            <a:ext cx="0" cy="321469"/>
          </a:xfrm>
          <a:prstGeom prst="line">
            <a:avLst/>
          </a:prstGeom>
          <a:ln w="12700">
            <a:solidFill>
              <a:srgbClr val="433B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10ECBD0-5EDE-2DDE-6D16-8B9DA7A20589}"/>
              </a:ext>
            </a:extLst>
          </p:cNvPr>
          <p:cNvCxnSpPr>
            <a:cxnSpLocks/>
          </p:cNvCxnSpPr>
          <p:nvPr/>
        </p:nvCxnSpPr>
        <p:spPr>
          <a:xfrm>
            <a:off x="2624137" y="2868986"/>
            <a:ext cx="0" cy="321469"/>
          </a:xfrm>
          <a:prstGeom prst="line">
            <a:avLst/>
          </a:prstGeom>
          <a:ln w="12700">
            <a:solidFill>
              <a:srgbClr val="433B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errar llave 8">
            <a:extLst>
              <a:ext uri="{FF2B5EF4-FFF2-40B4-BE49-F238E27FC236}">
                <a16:creationId xmlns:a16="http://schemas.microsoft.com/office/drawing/2014/main" id="{917A37DA-40E3-D5AA-EA50-91B101A9ECA7}"/>
              </a:ext>
            </a:extLst>
          </p:cNvPr>
          <p:cNvSpPr/>
          <p:nvPr/>
        </p:nvSpPr>
        <p:spPr>
          <a:xfrm rot="5400000">
            <a:off x="1918315" y="2072791"/>
            <a:ext cx="442913" cy="2773352"/>
          </a:xfrm>
          <a:prstGeom prst="rightBrace">
            <a:avLst/>
          </a:prstGeom>
          <a:ln>
            <a:solidFill>
              <a:srgbClr val="433B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7A99D9-37B8-87D7-2BBB-6549AAC01236}"/>
              </a:ext>
            </a:extLst>
          </p:cNvPr>
          <p:cNvSpPr txBox="1"/>
          <p:nvPr/>
        </p:nvSpPr>
        <p:spPr>
          <a:xfrm flipH="1">
            <a:off x="1612063" y="3393104"/>
            <a:ext cx="13287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s-419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8F90B0-0062-F0D0-A55F-5EC74CF11C99}"/>
                  </a:ext>
                </a:extLst>
              </p:cNvPr>
              <p:cNvSpPr txBox="1"/>
              <p:nvPr/>
            </p:nvSpPr>
            <p:spPr>
              <a:xfrm>
                <a:off x="1967885" y="3838703"/>
                <a:ext cx="3085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419" sz="28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8F90B0-0062-F0D0-A55F-5EC74CF11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885" y="3838703"/>
                <a:ext cx="30854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082FF7B-66C0-B245-CE70-5F3C49647E45}"/>
                  </a:ext>
                </a:extLst>
              </p:cNvPr>
              <p:cNvSpPr txBox="1"/>
              <p:nvPr/>
            </p:nvSpPr>
            <p:spPr>
              <a:xfrm>
                <a:off x="6524404" y="3906052"/>
                <a:ext cx="767839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419" sz="28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082FF7B-66C0-B245-CE70-5F3C4964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404" y="3906052"/>
                <a:ext cx="767839" cy="807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errar llave 15">
            <a:extLst>
              <a:ext uri="{FF2B5EF4-FFF2-40B4-BE49-F238E27FC236}">
                <a16:creationId xmlns:a16="http://schemas.microsoft.com/office/drawing/2014/main" id="{095D02EA-F5A9-56C8-66A3-58227D69A8DD}"/>
              </a:ext>
            </a:extLst>
          </p:cNvPr>
          <p:cNvSpPr/>
          <p:nvPr/>
        </p:nvSpPr>
        <p:spPr>
          <a:xfrm rot="5400000">
            <a:off x="6604108" y="2126575"/>
            <a:ext cx="442913" cy="2773352"/>
          </a:xfrm>
          <a:prstGeom prst="rightBrace">
            <a:avLst/>
          </a:prstGeom>
          <a:ln>
            <a:solidFill>
              <a:srgbClr val="433B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Google Shape;202;p33">
            <a:extLst>
              <a:ext uri="{FF2B5EF4-FFF2-40B4-BE49-F238E27FC236}">
                <a16:creationId xmlns:a16="http://schemas.microsoft.com/office/drawing/2014/main" id="{A1A6AC4F-FD82-2B83-3EDC-C1637C0792D1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/>
        </p:nvSpPr>
        <p:spPr>
          <a:xfrm>
            <a:off x="551375" y="1235675"/>
            <a:ext cx="7758600" cy="78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Si la longitud del segmento en la iteración 0 es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unidades, ¿cuál es la expresión que representa la longitud del fractal después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iteraciones?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0;p36">
            <a:extLst>
              <a:ext uri="{FF2B5EF4-FFF2-40B4-BE49-F238E27FC236}">
                <a16:creationId xmlns:a16="http://schemas.microsoft.com/office/drawing/2014/main" id="{1EF48AE5-C5CB-A854-A2ED-D41F10C32FDF}"/>
              </a:ext>
            </a:extLst>
          </p:cNvPr>
          <p:cNvSpPr/>
          <p:nvPr/>
        </p:nvSpPr>
        <p:spPr>
          <a:xfrm>
            <a:off x="3545410" y="2804057"/>
            <a:ext cx="669403" cy="3891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Forma, Gráfico de líneas&#10;&#10;Descripción generada automáticamente con confianza media">
            <a:extLst>
              <a:ext uri="{FF2B5EF4-FFF2-40B4-BE49-F238E27FC236}">
                <a16:creationId xmlns:a16="http://schemas.microsoft.com/office/drawing/2014/main" id="{E16B6D1F-BE2A-93C9-5EA2-37639982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13" y="2231964"/>
            <a:ext cx="2418082" cy="982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082FF7B-66C0-B245-CE70-5F3C49647E45}"/>
                  </a:ext>
                </a:extLst>
              </p:cNvPr>
              <p:cNvSpPr txBox="1"/>
              <p:nvPr/>
            </p:nvSpPr>
            <p:spPr>
              <a:xfrm>
                <a:off x="1595217" y="3657026"/>
                <a:ext cx="767839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419" sz="28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082FF7B-66C0-B245-CE70-5F3C4964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17" y="3657026"/>
                <a:ext cx="767839" cy="807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errar llave 15">
            <a:extLst>
              <a:ext uri="{FF2B5EF4-FFF2-40B4-BE49-F238E27FC236}">
                <a16:creationId xmlns:a16="http://schemas.microsoft.com/office/drawing/2014/main" id="{095D02EA-F5A9-56C8-66A3-58227D69A8DD}"/>
              </a:ext>
            </a:extLst>
          </p:cNvPr>
          <p:cNvSpPr/>
          <p:nvPr/>
        </p:nvSpPr>
        <p:spPr>
          <a:xfrm rot="5400000">
            <a:off x="1720005" y="2181038"/>
            <a:ext cx="245618" cy="2313202"/>
          </a:xfrm>
          <a:prstGeom prst="rightBrace">
            <a:avLst/>
          </a:prstGeom>
          <a:ln>
            <a:solidFill>
              <a:srgbClr val="433B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Imagen 7" descr="Forma, Polígono&#10;&#10;Descripción generada automáticamente">
            <a:extLst>
              <a:ext uri="{FF2B5EF4-FFF2-40B4-BE49-F238E27FC236}">
                <a16:creationId xmlns:a16="http://schemas.microsoft.com/office/drawing/2014/main" id="{1DDFDC29-52B6-6D3B-1A1E-A6129905E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852" y="2176300"/>
            <a:ext cx="3363104" cy="1109825"/>
          </a:xfrm>
          <a:prstGeom prst="rect">
            <a:avLst/>
          </a:prstGeom>
        </p:spPr>
      </p:pic>
      <p:sp>
        <p:nvSpPr>
          <p:cNvPr id="11" name="Cerrar llave 10">
            <a:extLst>
              <a:ext uri="{FF2B5EF4-FFF2-40B4-BE49-F238E27FC236}">
                <a16:creationId xmlns:a16="http://schemas.microsoft.com/office/drawing/2014/main" id="{BB31FDF9-3CA7-F5CC-FB3B-434BC93C4B8C}"/>
              </a:ext>
            </a:extLst>
          </p:cNvPr>
          <p:cNvSpPr/>
          <p:nvPr/>
        </p:nvSpPr>
        <p:spPr>
          <a:xfrm rot="5400000">
            <a:off x="6431872" y="1931982"/>
            <a:ext cx="245618" cy="3302549"/>
          </a:xfrm>
          <a:prstGeom prst="rightBrace">
            <a:avLst/>
          </a:prstGeom>
          <a:ln>
            <a:solidFill>
              <a:srgbClr val="433B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CEB4137-9172-C2EB-F9F3-5A15456E46B1}"/>
                  </a:ext>
                </a:extLst>
              </p:cNvPr>
              <p:cNvSpPr txBox="1"/>
              <p:nvPr/>
            </p:nvSpPr>
            <p:spPr>
              <a:xfrm>
                <a:off x="5620087" y="3831564"/>
                <a:ext cx="2321718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419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CEB4137-9172-C2EB-F9F3-5A15456E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87" y="3831564"/>
                <a:ext cx="2321718" cy="902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202;p33">
            <a:extLst>
              <a:ext uri="{FF2B5EF4-FFF2-40B4-BE49-F238E27FC236}">
                <a16:creationId xmlns:a16="http://schemas.microsoft.com/office/drawing/2014/main" id="{929331C2-1D28-6131-4883-DBC27187B0B3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51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/>
        </p:nvSpPr>
        <p:spPr>
          <a:xfrm>
            <a:off x="551375" y="1235675"/>
            <a:ext cx="7758600" cy="78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Si la longitud del segmento en la iteración 0 es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unidades, ¿cuál es la expresión que representa la longitud del fractal después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iteraciones?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CEB4137-9172-C2EB-F9F3-5A15456E46B1}"/>
                  </a:ext>
                </a:extLst>
              </p:cNvPr>
              <p:cNvSpPr txBox="1"/>
              <p:nvPr/>
            </p:nvSpPr>
            <p:spPr>
              <a:xfrm>
                <a:off x="5039916" y="2571750"/>
                <a:ext cx="2321718" cy="872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419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CEB4137-9172-C2EB-F9F3-5A15456E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16" y="2571750"/>
                <a:ext cx="2321718" cy="872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265;p40">
            <a:extLst>
              <a:ext uri="{FF2B5EF4-FFF2-40B4-BE49-F238E27FC236}">
                <a16:creationId xmlns:a16="http://schemas.microsoft.com/office/drawing/2014/main" id="{825DB1D6-0372-58EC-94B2-DBEA0B0C2636}"/>
              </a:ext>
            </a:extLst>
          </p:cNvPr>
          <p:cNvSpPr txBox="1"/>
          <p:nvPr/>
        </p:nvSpPr>
        <p:spPr>
          <a:xfrm>
            <a:off x="1881808" y="2507456"/>
            <a:ext cx="2340148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Longitud </a:t>
            </a:r>
            <a:endParaRPr sz="21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del fractal después de </a:t>
            </a:r>
            <a:r>
              <a:rPr lang="es" sz="2100" i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21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iteraciones</a:t>
            </a:r>
            <a:endParaRPr sz="21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30;p36">
            <a:extLst>
              <a:ext uri="{FF2B5EF4-FFF2-40B4-BE49-F238E27FC236}">
                <a16:creationId xmlns:a16="http://schemas.microsoft.com/office/drawing/2014/main" id="{C3179C9C-F3BE-4EBD-368F-56804A9E8DD1}"/>
              </a:ext>
            </a:extLst>
          </p:cNvPr>
          <p:cNvSpPr/>
          <p:nvPr/>
        </p:nvSpPr>
        <p:spPr>
          <a:xfrm>
            <a:off x="4408059" y="2765719"/>
            <a:ext cx="820800" cy="48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2;p33">
            <a:extLst>
              <a:ext uri="{FF2B5EF4-FFF2-40B4-BE49-F238E27FC236}">
                <a16:creationId xmlns:a16="http://schemas.microsoft.com/office/drawing/2014/main" id="{A6CB90E7-6708-87EA-642E-4305C4902EF9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75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/>
        </p:nvSpPr>
        <p:spPr>
          <a:xfrm>
            <a:off x="551375" y="1235675"/>
            <a:ext cx="7758600" cy="97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el modelo que determina la longitud del fractal es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L(n) = (4/3)</a:t>
            </a:r>
            <a:r>
              <a:rPr lang="es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5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longitud del fractal después de 20 iteraciones.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2;p33">
            <a:extLst>
              <a:ext uri="{FF2B5EF4-FFF2-40B4-BE49-F238E27FC236}">
                <a16:creationId xmlns:a16="http://schemas.microsoft.com/office/drawing/2014/main" id="{CCB75135-11B1-49BE-5644-5B3BCCC1A8C0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/>
        </p:nvSpPr>
        <p:spPr>
          <a:xfrm>
            <a:off x="551375" y="1235675"/>
            <a:ext cx="7758600" cy="97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el modelo que determina la longitud del fractal es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L(n) = (4/3)</a:t>
            </a:r>
            <a:r>
              <a:rPr lang="es" sz="1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5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longitud del fractal después de 20 iteraciones.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2579407-6C15-0230-9233-84641EE2C764}"/>
                  </a:ext>
                </a:extLst>
              </p:cNvPr>
              <p:cNvSpPr txBox="1"/>
              <p:nvPr/>
            </p:nvSpPr>
            <p:spPr>
              <a:xfrm>
                <a:off x="2469693" y="2879125"/>
                <a:ext cx="4352588" cy="872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419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⋅5=1576,68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2579407-6C15-0230-9233-84641EE2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93" y="2879125"/>
                <a:ext cx="4352588" cy="872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02;p33">
            <a:extLst>
              <a:ext uri="{FF2B5EF4-FFF2-40B4-BE49-F238E27FC236}">
                <a16:creationId xmlns:a16="http://schemas.microsoft.com/office/drawing/2014/main" id="{B0B0452B-966C-1456-183E-7CDC68CFD350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/>
          <p:nvPr/>
        </p:nvSpPr>
        <p:spPr>
          <a:xfrm>
            <a:off x="551375" y="1235675"/>
            <a:ext cx="7758600" cy="127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el modelo que determina la longitud del fractal es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L(n) = (4/3)</a:t>
            </a:r>
            <a:r>
              <a:rPr lang="es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5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lphaLcParenR" startAt="2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antena requiere una longitud de 37 000 unidades o más ¿cuántas iteraciones son necesarias como mínimo?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2;p33">
            <a:extLst>
              <a:ext uri="{FF2B5EF4-FFF2-40B4-BE49-F238E27FC236}">
                <a16:creationId xmlns:a16="http://schemas.microsoft.com/office/drawing/2014/main" id="{E14B44DB-A1C8-6AAB-D965-03A39745D704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3">
            <a:extLst>
              <a:ext uri="{FF2B5EF4-FFF2-40B4-BE49-F238E27FC236}">
                <a16:creationId xmlns:a16="http://schemas.microsoft.com/office/drawing/2014/main" id="{4BA9E9B0-FEE1-7048-10B3-7A1845BBE3BE}"/>
              </a:ext>
            </a:extLst>
          </p:cNvPr>
          <p:cNvSpPr txBox="1"/>
          <p:nvPr/>
        </p:nvSpPr>
        <p:spPr>
          <a:xfrm>
            <a:off x="253394" y="549631"/>
            <a:ext cx="6977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</a:t>
            </a:r>
            <a:r>
              <a:rPr lang="es-MX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700" b="1" i="0" u="sng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de esta situación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8;p3">
            <a:extLst>
              <a:ext uri="{FF2B5EF4-FFF2-40B4-BE49-F238E27FC236}">
                <a16:creationId xmlns:a16="http://schemas.microsoft.com/office/drawing/2014/main" id="{F146D4D8-5CD2-C7D2-9527-08F087F27FB6}"/>
              </a:ext>
            </a:extLst>
          </p:cNvPr>
          <p:cNvSpPr txBox="1"/>
          <p:nvPr/>
        </p:nvSpPr>
        <p:spPr>
          <a:xfrm>
            <a:off x="1211706" y="1317369"/>
            <a:ext cx="625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0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“Antenas Fractales”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DF0B63-755B-8996-3636-21F0F87E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265" y="2041801"/>
            <a:ext cx="2817881" cy="2113792"/>
          </a:xfrm>
          <a:prstGeom prst="rect">
            <a:avLst/>
          </a:prstGeom>
        </p:spPr>
      </p:pic>
      <p:sp>
        <p:nvSpPr>
          <p:cNvPr id="8" name="Google Shape;89;p3">
            <a:extLst>
              <a:ext uri="{FF2B5EF4-FFF2-40B4-BE49-F238E27FC236}">
                <a16:creationId xmlns:a16="http://schemas.microsoft.com/office/drawing/2014/main" id="{A325A962-3527-EF00-E9FF-6D404D14E286}"/>
              </a:ext>
            </a:extLst>
          </p:cNvPr>
          <p:cNvSpPr txBox="1"/>
          <p:nvPr/>
        </p:nvSpPr>
        <p:spPr>
          <a:xfrm>
            <a:off x="2639288" y="4279725"/>
            <a:ext cx="35565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-MX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B4D96D-0206-2B46-5C70-46C01FF8BAE8}"/>
                  </a:ext>
                </a:extLst>
              </p:cNvPr>
              <p:cNvSpPr txBox="1"/>
              <p:nvPr/>
            </p:nvSpPr>
            <p:spPr>
              <a:xfrm>
                <a:off x="2395706" y="2709662"/>
                <a:ext cx="4352588" cy="935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d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419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⋅5=27998,33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B4D96D-0206-2B46-5C70-46C01FF8B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6" y="2709662"/>
                <a:ext cx="4352588" cy="935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7E2632F-E351-8BE8-4ADF-6A4F47426F6E}"/>
                  </a:ext>
                </a:extLst>
              </p:cNvPr>
              <p:cNvSpPr txBox="1"/>
              <p:nvPr/>
            </p:nvSpPr>
            <p:spPr>
              <a:xfrm>
                <a:off x="2397866" y="3844762"/>
                <a:ext cx="4352588" cy="935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e>
                          </m:d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419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⋅5=37331,10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7E2632F-E351-8BE8-4ADF-6A4F4742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866" y="3844762"/>
                <a:ext cx="4352588" cy="935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299;p45">
            <a:extLst>
              <a:ext uri="{FF2B5EF4-FFF2-40B4-BE49-F238E27FC236}">
                <a16:creationId xmlns:a16="http://schemas.microsoft.com/office/drawing/2014/main" id="{71F1A6E9-C4BB-B1E2-F3B5-6BE0ECC9FED8}"/>
              </a:ext>
            </a:extLst>
          </p:cNvPr>
          <p:cNvSpPr txBox="1"/>
          <p:nvPr/>
        </p:nvSpPr>
        <p:spPr>
          <a:xfrm>
            <a:off x="551375" y="1235675"/>
            <a:ext cx="7758600" cy="127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el modelo que determina la longitud del fractal es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L(n) = (4/3)</a:t>
            </a:r>
            <a:r>
              <a:rPr lang="es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5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lphaLcParenR" startAt="2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antena requiere una longitud de 37 000 unidades o más ¿cuántas iteraciones son necesarias como mínimo?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/>
        </p:nvSpPr>
        <p:spPr>
          <a:xfrm>
            <a:off x="551375" y="1235675"/>
            <a:ext cx="7758600" cy="48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indent="-342900" algn="just"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Grafiquen el modelo 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L(n) = (4/3)</a:t>
            </a:r>
            <a:r>
              <a:rPr lang="pt-BR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5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F74D73-BFF8-35FA-9D5F-C03FFB73E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50" y="1881230"/>
            <a:ext cx="2613309" cy="27569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979905-4EC4-C292-61A6-55F2D773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903" y="1837172"/>
            <a:ext cx="2702047" cy="2845097"/>
          </a:xfrm>
          <a:prstGeom prst="rect">
            <a:avLst/>
          </a:prstGeom>
        </p:spPr>
      </p:pic>
      <p:sp>
        <p:nvSpPr>
          <p:cNvPr id="6" name="Google Shape;304;p46">
            <a:extLst>
              <a:ext uri="{FF2B5EF4-FFF2-40B4-BE49-F238E27FC236}">
                <a16:creationId xmlns:a16="http://schemas.microsoft.com/office/drawing/2014/main" id="{4567E23C-0D8A-9604-76DF-BCB9E714D6CA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46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/>
        </p:nvSpPr>
        <p:spPr>
          <a:xfrm>
            <a:off x="551375" y="1235675"/>
            <a:ext cx="7758600" cy="48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indent="-342900" algn="just"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Grafiquen el modelo 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L(n) = (4/3)</a:t>
            </a:r>
            <a:r>
              <a:rPr lang="pt-BR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5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F74D73-BFF8-35FA-9D5F-C03FFB73E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50" y="1881230"/>
            <a:ext cx="2613309" cy="2756982"/>
          </a:xfrm>
          <a:prstGeom prst="rect">
            <a:avLst/>
          </a:prstGeom>
        </p:spPr>
      </p:pic>
      <p:sp>
        <p:nvSpPr>
          <p:cNvPr id="2" name="Google Shape;304;p46">
            <a:extLst>
              <a:ext uri="{FF2B5EF4-FFF2-40B4-BE49-F238E27FC236}">
                <a16:creationId xmlns:a16="http://schemas.microsoft.com/office/drawing/2014/main" id="{6482FDA3-D9E1-9709-40AF-5C2F3F6745B7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30;p36">
            <a:extLst>
              <a:ext uri="{FF2B5EF4-FFF2-40B4-BE49-F238E27FC236}">
                <a16:creationId xmlns:a16="http://schemas.microsoft.com/office/drawing/2014/main" id="{6EE0D953-A6A1-4E75-0DE5-43A24A7A560F}"/>
              </a:ext>
            </a:extLst>
          </p:cNvPr>
          <p:cNvSpPr/>
          <p:nvPr/>
        </p:nvSpPr>
        <p:spPr>
          <a:xfrm>
            <a:off x="4329478" y="2930138"/>
            <a:ext cx="592566" cy="32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4A42E4C-6BB9-AC4E-F1C8-95509E611D43}"/>
              </a:ext>
            </a:extLst>
          </p:cNvPr>
          <p:cNvGrpSpPr/>
          <p:nvPr/>
        </p:nvGrpSpPr>
        <p:grpSpPr>
          <a:xfrm>
            <a:off x="5084643" y="2247358"/>
            <a:ext cx="3517386" cy="1685940"/>
            <a:chOff x="10805069" y="1372977"/>
            <a:chExt cx="5450681" cy="25717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02B597C-4954-7170-34EC-2B3A5AAFAB5E}"/>
                </a:ext>
              </a:extLst>
            </p:cNvPr>
            <p:cNvSpPr/>
            <p:nvPr/>
          </p:nvSpPr>
          <p:spPr>
            <a:xfrm>
              <a:off x="10805069" y="1372977"/>
              <a:ext cx="5450681" cy="2571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8" name="Google Shape;142;p28">
              <a:extLst>
                <a:ext uri="{FF2B5EF4-FFF2-40B4-BE49-F238E27FC236}">
                  <a16:creationId xmlns:a16="http://schemas.microsoft.com/office/drawing/2014/main" id="{262ACD22-0049-3635-AC32-94328C2AA804}"/>
                </a:ext>
              </a:extLst>
            </p:cNvPr>
            <p:cNvSpPr txBox="1"/>
            <p:nvPr/>
          </p:nvSpPr>
          <p:spPr>
            <a:xfrm>
              <a:off x="10912867" y="1940126"/>
              <a:ext cx="5235084" cy="1607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algn="just" rtl="0" fontAlgn="base">
                <a:spcBef>
                  <a:spcPts val="0"/>
                </a:spcBef>
                <a:spcAft>
                  <a:spcPts val="0"/>
                </a:spcAft>
                <a:buSzPct val="110000"/>
              </a:pPr>
              <a:r>
                <a:rPr lang="es-ES" sz="16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 gráfica corresponde a una colección discreta de puntos, dado el contexto del problema (las iteraciones van de 1 en 1)</a:t>
              </a:r>
              <a:endPara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10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/>
        </p:nvSpPr>
        <p:spPr>
          <a:xfrm>
            <a:off x="551375" y="1235675"/>
            <a:ext cx="7758600" cy="48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indent="-342900" algn="just"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Grafiquen el modelo 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L(n) = (4/3)</a:t>
            </a:r>
            <a:r>
              <a:rPr lang="pt-BR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5 </a:t>
            </a:r>
          </a:p>
        </p:txBody>
      </p:sp>
      <p:sp>
        <p:nvSpPr>
          <p:cNvPr id="2" name="Google Shape;304;p46">
            <a:extLst>
              <a:ext uri="{FF2B5EF4-FFF2-40B4-BE49-F238E27FC236}">
                <a16:creationId xmlns:a16="http://schemas.microsoft.com/office/drawing/2014/main" id="{6482FDA3-D9E1-9709-40AF-5C2F3F6745B7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30;p36">
            <a:extLst>
              <a:ext uri="{FF2B5EF4-FFF2-40B4-BE49-F238E27FC236}">
                <a16:creationId xmlns:a16="http://schemas.microsoft.com/office/drawing/2014/main" id="{6EE0D953-A6A1-4E75-0DE5-43A24A7A560F}"/>
              </a:ext>
            </a:extLst>
          </p:cNvPr>
          <p:cNvSpPr/>
          <p:nvPr/>
        </p:nvSpPr>
        <p:spPr>
          <a:xfrm>
            <a:off x="4329478" y="2930138"/>
            <a:ext cx="592566" cy="32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4A42E4C-6BB9-AC4E-F1C8-95509E611D43}"/>
              </a:ext>
            </a:extLst>
          </p:cNvPr>
          <p:cNvGrpSpPr/>
          <p:nvPr/>
        </p:nvGrpSpPr>
        <p:grpSpPr>
          <a:xfrm>
            <a:off x="5084643" y="2247358"/>
            <a:ext cx="3517386" cy="1685940"/>
            <a:chOff x="10805069" y="1372977"/>
            <a:chExt cx="5450681" cy="25717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02B597C-4954-7170-34EC-2B3A5AAFAB5E}"/>
                </a:ext>
              </a:extLst>
            </p:cNvPr>
            <p:cNvSpPr/>
            <p:nvPr/>
          </p:nvSpPr>
          <p:spPr>
            <a:xfrm>
              <a:off x="10805069" y="1372977"/>
              <a:ext cx="5450681" cy="2571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Google Shape;142;p28">
                  <a:extLst>
                    <a:ext uri="{FF2B5EF4-FFF2-40B4-BE49-F238E27FC236}">
                      <a16:creationId xmlns:a16="http://schemas.microsoft.com/office/drawing/2014/main" id="{262ACD22-0049-3635-AC32-94328C2AA804}"/>
                    </a:ext>
                  </a:extLst>
                </p:cNvPr>
                <p:cNvSpPr txBox="1"/>
                <p:nvPr/>
              </p:nvSpPr>
              <p:spPr>
                <a:xfrm>
                  <a:off x="10912867" y="1813322"/>
                  <a:ext cx="5235084" cy="1901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spAutoFit/>
                </a:bodyPr>
                <a:lstStyle/>
                <a:p>
                  <a:pPr algn="just" rtl="0" fontAlgn="base">
                    <a:spcBef>
                      <a:spcPts val="0"/>
                    </a:spcBef>
                    <a:spcAft>
                      <a:spcPts val="0"/>
                    </a:spcAft>
                    <a:buSzPct val="110000"/>
                  </a:pPr>
                  <a:r>
                    <a:rPr lang="es-ES" sz="16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La función </a:t>
                  </a:r>
                  <a14:m>
                    <m:oMath xmlns:m="http://schemas.openxmlformats.org/officeDocument/2006/math">
                      <m:r>
                        <a:rPr lang="es-E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16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s-E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⋅5</m:t>
                      </m:r>
                    </m:oMath>
                  </a14:m>
                  <a:r>
                    <a:rPr lang="es-419" sz="16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</a:t>
                  </a:r>
                  <a:r>
                    <a:rPr lang="es-419" sz="1600" dirty="0">
                      <a:latin typeface="Calibri" panose="020F0502020204030204" pitchFamily="34" charset="0"/>
                    </a:rPr>
                    <a:t>con </a:t>
                  </a:r>
                  <a:r>
                    <a:rPr lang="es-419" sz="1600" i="1" dirty="0">
                      <a:latin typeface="Calibri" panose="020F0502020204030204" pitchFamily="34" charset="0"/>
                    </a:rPr>
                    <a:t>x</a:t>
                  </a:r>
                  <a:r>
                    <a:rPr lang="es-419" sz="1600" dirty="0">
                      <a:latin typeface="Calibri" panose="020F0502020204030204" pitchFamily="34" charset="0"/>
                    </a:rPr>
                    <a:t> en los números reales, da lugar a una curva continua que contiene a los puntos de las iteraciones.</a:t>
                  </a:r>
                  <a:endParaRPr lang="es-419" sz="16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Google Shape;142;p28">
                  <a:extLst>
                    <a:ext uri="{FF2B5EF4-FFF2-40B4-BE49-F238E27FC236}">
                      <a16:creationId xmlns:a16="http://schemas.microsoft.com/office/drawing/2014/main" id="{262ACD22-0049-3635-AC32-94328C2AA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2867" y="1813322"/>
                  <a:ext cx="5235084" cy="1901860"/>
                </a:xfrm>
                <a:prstGeom prst="rect">
                  <a:avLst/>
                </a:prstGeom>
                <a:blipFill>
                  <a:blip r:embed="rId3"/>
                  <a:stretch>
                    <a:fillRect l="-1805" r="-1625" b="-29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A68E416-476E-D2DD-1414-1C0343B4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41" y="2017410"/>
            <a:ext cx="2846917" cy="28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0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/>
          <p:nvPr/>
        </p:nvSpPr>
        <p:spPr>
          <a:xfrm>
            <a:off x="601389" y="2052436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trabajo exploratorio con tablas de valores facilita la identificación de un modelo asociado a un contexto específico. Una vez conjeturada la expresión a partir de una tabla es importante intentar dar un argumento general que justifique la fórmula propuesta.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/>
          <p:nvPr/>
        </p:nvSpPr>
        <p:spPr>
          <a:xfrm>
            <a:off x="551383" y="1388067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representación gráfica  brinda una visualización del comportamiento de la longitud a medida que se incrementan las iteraciones. Considerando nuestro contexto, la gráfica debe ser una colección discreta de puntos dada por los valores de cada iteración.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568" y="3059709"/>
            <a:ext cx="3683351" cy="12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2D21F21-16F6-D1A0-70E5-5B6A26D30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098" y="2565567"/>
            <a:ext cx="2024611" cy="21359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/>
        </p:nvSpPr>
        <p:spPr>
          <a:xfrm>
            <a:off x="551383" y="1388067"/>
            <a:ext cx="7761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modelo que describe la longitud del fractal de la situación es un </a:t>
            </a:r>
            <a:r>
              <a:rPr lang="es" sz="1800" b="1" dirty="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modelo exponencial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evidenciando un crecimiento no acotado a medida que aumenta el número de iteraciones.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B43DF9-67A1-EAE0-E662-CEF1DFA8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52" y="2357344"/>
            <a:ext cx="2253158" cy="2377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93DF0CC-A09D-6A95-324F-D7E9C3DA77B4}"/>
                  </a:ext>
                </a:extLst>
              </p:cNvPr>
              <p:cNvSpPr txBox="1"/>
              <p:nvPr/>
            </p:nvSpPr>
            <p:spPr>
              <a:xfrm>
                <a:off x="5118497" y="2907506"/>
                <a:ext cx="2321718" cy="872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419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419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93DF0CC-A09D-6A95-324F-D7E9C3DA7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497" y="2907506"/>
                <a:ext cx="2321718" cy="872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/>
          <p:nvPr/>
        </p:nvSpPr>
        <p:spPr>
          <a:xfrm>
            <a:off x="558526" y="1245192"/>
            <a:ext cx="77613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distintas iteraciones del fractal se mantienen dentro de una región acotada del plano. Esta característica resulta beneficiosa en el contexto de antenas fractales, ya que una longitud mayor contribuye a una mayor capacidad para recibir señales e independientemente de la longitud, la antena puede ocupar espacios pequeños como los espacios disponibles en aparatos móviles.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7B3CB9-84B7-8722-7EA9-6E6DAD015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91" y="3119667"/>
            <a:ext cx="1707814" cy="1731600"/>
          </a:xfrm>
          <a:prstGeom prst="rect">
            <a:avLst/>
          </a:prstGeom>
        </p:spPr>
      </p:pic>
      <p:sp>
        <p:nvSpPr>
          <p:cNvPr id="4" name="Google Shape;230;p36">
            <a:extLst>
              <a:ext uri="{FF2B5EF4-FFF2-40B4-BE49-F238E27FC236}">
                <a16:creationId xmlns:a16="http://schemas.microsoft.com/office/drawing/2014/main" id="{D1E39814-ED73-25AB-F55B-040DF3BF5067}"/>
              </a:ext>
            </a:extLst>
          </p:cNvPr>
          <p:cNvSpPr/>
          <p:nvPr/>
        </p:nvSpPr>
        <p:spPr>
          <a:xfrm>
            <a:off x="4572000" y="3979179"/>
            <a:ext cx="592566" cy="32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B8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0296F5-7824-44A0-DB80-115D48219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173" y="3086210"/>
            <a:ext cx="1598942" cy="178593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1813645" y="2248500"/>
            <a:ext cx="5516709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Antenas Fractales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2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10D55AB7-E54A-0F6F-5DDE-F357AA88FC76}"/>
              </a:ext>
            </a:extLst>
          </p:cNvPr>
          <p:cNvGrpSpPr/>
          <p:nvPr/>
        </p:nvGrpSpPr>
        <p:grpSpPr>
          <a:xfrm>
            <a:off x="357188" y="1285875"/>
            <a:ext cx="4643437" cy="2978944"/>
            <a:chOff x="357188" y="1285875"/>
            <a:chExt cx="5450681" cy="257175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4FACFBAC-B907-B059-F9D6-E34BB7C8A3B3}"/>
                </a:ext>
              </a:extLst>
            </p:cNvPr>
            <p:cNvSpPr/>
            <p:nvPr/>
          </p:nvSpPr>
          <p:spPr>
            <a:xfrm>
              <a:off x="357188" y="1285875"/>
              <a:ext cx="5450681" cy="2571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42" name="Google Shape;142;p28"/>
            <p:cNvSpPr txBox="1"/>
            <p:nvPr/>
          </p:nvSpPr>
          <p:spPr>
            <a:xfrm>
              <a:off x="520426" y="1454850"/>
              <a:ext cx="5073130" cy="2172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●"/>
              </a:pPr>
              <a:r>
                <a:rPr lang="es" sz="2000" dirty="0">
                  <a:latin typeface="Calibri"/>
                  <a:ea typeface="Calibri"/>
                  <a:cs typeface="Calibri"/>
                  <a:sym typeface="Calibri"/>
                </a:rPr>
                <a:t>¿Qué significa que los fractales tengan autosimilaridad?</a:t>
              </a:r>
              <a:endParaRPr sz="20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●"/>
              </a:pPr>
              <a:r>
                <a:rPr lang="es" sz="2000" dirty="0">
                  <a:latin typeface="Calibri"/>
                  <a:ea typeface="Calibri"/>
                  <a:cs typeface="Calibri"/>
                  <a:sym typeface="Calibri"/>
                </a:rPr>
                <a:t>¿Por qué  se dice que las estructuras fractales optimizan la superficie o el espacio que ocupan? Justifica tu respuesta usando el ejemplo de las antenas. </a:t>
              </a:r>
            </a:p>
          </p:txBody>
        </p:sp>
      </p:grpSp>
      <p:sp>
        <p:nvSpPr>
          <p:cNvPr id="143" name="Google Shape;143;p2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del video, </a:t>
            </a:r>
            <a:r>
              <a:rPr lang="es" sz="27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respondamos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E7F0B2-8A5B-FFE4-BD00-EEA6A21A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89" y="1689167"/>
            <a:ext cx="3506023" cy="21723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65" name="Google Shape;165;p3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4CAFEA7-B07A-A454-5268-8A0C9511560B}"/>
              </a:ext>
            </a:extLst>
          </p:cNvPr>
          <p:cNvGrpSpPr/>
          <p:nvPr/>
        </p:nvGrpSpPr>
        <p:grpSpPr>
          <a:xfrm>
            <a:off x="4707274" y="1569966"/>
            <a:ext cx="4021929" cy="2692736"/>
            <a:chOff x="5145402" y="1454850"/>
            <a:chExt cx="5450681" cy="257175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F3382B1-7843-FE47-5ACD-888CE67E3482}"/>
                </a:ext>
              </a:extLst>
            </p:cNvPr>
            <p:cNvSpPr/>
            <p:nvPr/>
          </p:nvSpPr>
          <p:spPr>
            <a:xfrm>
              <a:off x="5145402" y="1454850"/>
              <a:ext cx="5450681" cy="2571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" name="Google Shape;142;p28">
              <a:extLst>
                <a:ext uri="{FF2B5EF4-FFF2-40B4-BE49-F238E27FC236}">
                  <a16:creationId xmlns:a16="http://schemas.microsoft.com/office/drawing/2014/main" id="{E36B7533-BC99-CD4C-6A6E-9B76BCB5474B}"/>
                </a:ext>
              </a:extLst>
            </p:cNvPr>
            <p:cNvSpPr txBox="1"/>
            <p:nvPr/>
          </p:nvSpPr>
          <p:spPr>
            <a:xfrm>
              <a:off x="5216398" y="1654547"/>
              <a:ext cx="5235085" cy="2064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Para abordar el desarrollo de antenas fractales en una empresa, es necesario examinar la longitud de las primeras iteraciones para el siguiente fractal:</a:t>
              </a: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br>
                <a:rPr lang="es-419" sz="28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419" sz="1800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¿Cuál es la longitud de la iteración </a:t>
              </a:r>
              <a:r>
                <a:rPr lang="es-419" sz="1800" b="1" i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s-419" sz="1800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del fractal?</a:t>
              </a:r>
              <a:endParaRPr lang="e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256BEC37-88CE-349A-788C-724DE3F6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342890"/>
            <a:ext cx="3457575" cy="30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334131" y="312700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b="1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B67662FF-0F6C-8940-2BD1-4F9186765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20" y="1577266"/>
            <a:ext cx="3228898" cy="2712940"/>
          </a:xfrm>
          <a:prstGeom prst="rect">
            <a:avLst/>
          </a:prstGeom>
        </p:spPr>
      </p:pic>
      <p:sp>
        <p:nvSpPr>
          <p:cNvPr id="4" name="Google Shape;89;p3">
            <a:extLst>
              <a:ext uri="{FF2B5EF4-FFF2-40B4-BE49-F238E27FC236}">
                <a16:creationId xmlns:a16="http://schemas.microsoft.com/office/drawing/2014/main" id="{4FA0DCD7-DF28-E5B2-6813-D38844B87D12}"/>
              </a:ext>
            </a:extLst>
          </p:cNvPr>
          <p:cNvSpPr txBox="1"/>
          <p:nvPr/>
        </p:nvSpPr>
        <p:spPr>
          <a:xfrm>
            <a:off x="1463125" y="1207964"/>
            <a:ext cx="159748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i="1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Recurso GeoGebra</a:t>
            </a:r>
            <a:endParaRPr b="0" i="0" u="none" strike="noStrike" cap="none" dirty="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573C90-CCD1-733C-458C-6A7A9EDD8E61}"/>
              </a:ext>
            </a:extLst>
          </p:cNvPr>
          <p:cNvGrpSpPr/>
          <p:nvPr/>
        </p:nvGrpSpPr>
        <p:grpSpPr>
          <a:xfrm>
            <a:off x="4474651" y="1608043"/>
            <a:ext cx="4021929" cy="2506772"/>
            <a:chOff x="10805069" y="1372977"/>
            <a:chExt cx="5450681" cy="257175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73D4364-3DF2-5C72-BDD0-B7E6DC4EEF65}"/>
                </a:ext>
              </a:extLst>
            </p:cNvPr>
            <p:cNvSpPr/>
            <p:nvPr/>
          </p:nvSpPr>
          <p:spPr>
            <a:xfrm>
              <a:off x="10805069" y="1372977"/>
              <a:ext cx="5450681" cy="2571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9" name="Google Shape;142;p28">
              <a:extLst>
                <a:ext uri="{FF2B5EF4-FFF2-40B4-BE49-F238E27FC236}">
                  <a16:creationId xmlns:a16="http://schemas.microsoft.com/office/drawing/2014/main" id="{283129E5-EF21-67E3-9253-37FCBD01455A}"/>
                </a:ext>
              </a:extLst>
            </p:cNvPr>
            <p:cNvSpPr txBox="1"/>
            <p:nvPr/>
          </p:nvSpPr>
          <p:spPr>
            <a:xfrm>
              <a:off x="10912866" y="1645902"/>
              <a:ext cx="5235085" cy="2138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Char char="●"/>
              </a:pPr>
              <a:r>
                <a:rPr lang="es-419" sz="1600" dirty="0">
                  <a:latin typeface="Calibri"/>
                  <a:ea typeface="Calibri"/>
                  <a:cs typeface="Calibri"/>
                  <a:sym typeface="Calibri"/>
                </a:rPr>
                <a:t>¿Qué acciones se realizan a la iteración 0 para generar la iteración 1?</a:t>
              </a:r>
            </a:p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Char char="●"/>
              </a:pPr>
              <a:r>
                <a:rPr lang="es-419" sz="1600" dirty="0">
                  <a:latin typeface="Calibri"/>
                  <a:ea typeface="Calibri"/>
                  <a:cs typeface="Calibri"/>
                  <a:sym typeface="Calibri"/>
                </a:rPr>
                <a:t>¿Qué acciones se realizan a la iteración 1 para generar la iteración 2?</a:t>
              </a:r>
            </a:p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Char char="●"/>
              </a:pPr>
              <a:r>
                <a:rPr lang="es-419" sz="1600" dirty="0">
                  <a:latin typeface="Calibri"/>
                  <a:ea typeface="Calibri"/>
                  <a:cs typeface="Calibri"/>
                  <a:sym typeface="Calibri"/>
                </a:rPr>
                <a:t>¿Cuál es la regla de conformación del fractal?</a:t>
              </a:r>
            </a:p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endParaRPr lang="e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341275" y="251718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b="1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B67662FF-0F6C-8940-2BD1-4F9186765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1" y="1215280"/>
            <a:ext cx="3228898" cy="2712940"/>
          </a:xfrm>
          <a:prstGeom prst="rect">
            <a:avLst/>
          </a:prstGeom>
        </p:spPr>
      </p:pic>
      <p:sp>
        <p:nvSpPr>
          <p:cNvPr id="4" name="Google Shape;89;p3">
            <a:extLst>
              <a:ext uri="{FF2B5EF4-FFF2-40B4-BE49-F238E27FC236}">
                <a16:creationId xmlns:a16="http://schemas.microsoft.com/office/drawing/2014/main" id="{4FA0DCD7-DF28-E5B2-6813-D38844B87D12}"/>
              </a:ext>
            </a:extLst>
          </p:cNvPr>
          <p:cNvSpPr txBox="1"/>
          <p:nvPr/>
        </p:nvSpPr>
        <p:spPr>
          <a:xfrm>
            <a:off x="1521236" y="845978"/>
            <a:ext cx="159748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i="1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Recurso GeoGebra</a:t>
            </a:r>
            <a:endParaRPr b="0" i="0" u="none" strike="noStrike" cap="none" dirty="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573C90-CCD1-733C-458C-6A7A9EDD8E61}"/>
              </a:ext>
            </a:extLst>
          </p:cNvPr>
          <p:cNvGrpSpPr/>
          <p:nvPr/>
        </p:nvGrpSpPr>
        <p:grpSpPr>
          <a:xfrm>
            <a:off x="4496082" y="1285182"/>
            <a:ext cx="4021929" cy="2506772"/>
            <a:chOff x="10805069" y="1372977"/>
            <a:chExt cx="5450681" cy="257175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73D4364-3DF2-5C72-BDD0-B7E6DC4EEF65}"/>
                </a:ext>
              </a:extLst>
            </p:cNvPr>
            <p:cNvSpPr/>
            <p:nvPr/>
          </p:nvSpPr>
          <p:spPr>
            <a:xfrm>
              <a:off x="10805069" y="1372977"/>
              <a:ext cx="5450681" cy="2571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9" name="Google Shape;142;p28">
              <a:extLst>
                <a:ext uri="{FF2B5EF4-FFF2-40B4-BE49-F238E27FC236}">
                  <a16:creationId xmlns:a16="http://schemas.microsoft.com/office/drawing/2014/main" id="{283129E5-EF21-67E3-9253-37FCBD01455A}"/>
                </a:ext>
              </a:extLst>
            </p:cNvPr>
            <p:cNvSpPr txBox="1"/>
            <p:nvPr/>
          </p:nvSpPr>
          <p:spPr>
            <a:xfrm>
              <a:off x="10912866" y="1645902"/>
              <a:ext cx="5235085" cy="1981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Char char="●"/>
              </a:pPr>
              <a:r>
                <a:rPr lang="es-419" sz="1600" dirty="0">
                  <a:latin typeface="Calibri"/>
                  <a:ea typeface="Calibri"/>
                  <a:cs typeface="Calibri"/>
                  <a:sym typeface="Calibri"/>
                </a:rPr>
                <a:t>¿Qué acciones se realizan a la iteración 0 para generar la iteración 1?</a:t>
              </a:r>
            </a:p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Char char="●"/>
              </a:pPr>
              <a:r>
                <a:rPr lang="es-419" sz="1600" dirty="0">
                  <a:latin typeface="Calibri"/>
                  <a:ea typeface="Calibri"/>
                  <a:cs typeface="Calibri"/>
                  <a:sym typeface="Calibri"/>
                </a:rPr>
                <a:t>¿Qué acciones se realizan a la iteración 1 para generar la iteración 2?</a:t>
              </a:r>
            </a:p>
            <a:p>
              <a:pPr marL="457200" marR="0" lvl="0" indent="-355600" algn="just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Char char="●"/>
              </a:pPr>
              <a:r>
                <a:rPr lang="es-419" sz="1600" dirty="0">
                  <a:latin typeface="Calibri"/>
                  <a:ea typeface="Calibri"/>
                  <a:cs typeface="Calibri"/>
                  <a:sym typeface="Calibri"/>
                </a:rPr>
                <a:t>¿Cuál es la regla de conformación del fractal?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C3DECFC6-C649-1193-7AD9-A3C88F558842}"/>
              </a:ext>
            </a:extLst>
          </p:cNvPr>
          <p:cNvSpPr/>
          <p:nvPr/>
        </p:nvSpPr>
        <p:spPr>
          <a:xfrm>
            <a:off x="633130" y="4116001"/>
            <a:ext cx="8072438" cy="600300"/>
          </a:xfrm>
          <a:prstGeom prst="rect">
            <a:avLst/>
          </a:prstGeom>
          <a:solidFill>
            <a:srgbClr val="62B7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Se divide cada segmento en tres partes iguales, se dibuja un triángulo equilátero sobre las porciones centrales y se eliminan dichas porciones.</a:t>
            </a:r>
            <a:endParaRPr lang="es-419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0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334131" y="312700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b="1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B67662FF-0F6C-8940-2BD1-4F9186765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20" y="1577266"/>
            <a:ext cx="3228898" cy="2712940"/>
          </a:xfrm>
          <a:prstGeom prst="rect">
            <a:avLst/>
          </a:prstGeom>
        </p:spPr>
      </p:pic>
      <p:sp>
        <p:nvSpPr>
          <p:cNvPr id="4" name="Google Shape;89;p3">
            <a:extLst>
              <a:ext uri="{FF2B5EF4-FFF2-40B4-BE49-F238E27FC236}">
                <a16:creationId xmlns:a16="http://schemas.microsoft.com/office/drawing/2014/main" id="{4FA0DCD7-DF28-E5B2-6813-D38844B87D12}"/>
              </a:ext>
            </a:extLst>
          </p:cNvPr>
          <p:cNvSpPr txBox="1"/>
          <p:nvPr/>
        </p:nvSpPr>
        <p:spPr>
          <a:xfrm>
            <a:off x="1463125" y="1207964"/>
            <a:ext cx="159748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i="1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Recurso GeoGebra</a:t>
            </a:r>
            <a:endParaRPr b="0" i="0" u="none" strike="noStrike" cap="none" dirty="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573C90-CCD1-733C-458C-6A7A9EDD8E61}"/>
              </a:ext>
            </a:extLst>
          </p:cNvPr>
          <p:cNvGrpSpPr/>
          <p:nvPr/>
        </p:nvGrpSpPr>
        <p:grpSpPr>
          <a:xfrm>
            <a:off x="4474651" y="1608043"/>
            <a:ext cx="4021929" cy="2506772"/>
            <a:chOff x="10805069" y="1372977"/>
            <a:chExt cx="5450681" cy="257175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73D4364-3DF2-5C72-BDD0-B7E6DC4EEF65}"/>
                </a:ext>
              </a:extLst>
            </p:cNvPr>
            <p:cNvSpPr/>
            <p:nvPr/>
          </p:nvSpPr>
          <p:spPr>
            <a:xfrm>
              <a:off x="10805069" y="1372977"/>
              <a:ext cx="5450681" cy="2571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9" name="Google Shape;142;p28">
              <a:extLst>
                <a:ext uri="{FF2B5EF4-FFF2-40B4-BE49-F238E27FC236}">
                  <a16:creationId xmlns:a16="http://schemas.microsoft.com/office/drawing/2014/main" id="{283129E5-EF21-67E3-9253-37FCBD01455A}"/>
                </a:ext>
              </a:extLst>
            </p:cNvPr>
            <p:cNvSpPr txBox="1"/>
            <p:nvPr/>
          </p:nvSpPr>
          <p:spPr>
            <a:xfrm>
              <a:off x="10912866" y="1645902"/>
              <a:ext cx="5235085" cy="1839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285750" indent="-285750" algn="just" rtl="0" fontAlgn="base">
                <a:spcBef>
                  <a:spcPts val="0"/>
                </a:spcBef>
                <a:spcAft>
                  <a:spcPts val="0"/>
                </a:spcAft>
                <a:buSzPct val="110000"/>
                <a:buFont typeface="Arial" panose="020B0604020202020204" pitchFamily="34" charset="0"/>
                <a:buChar char="•"/>
              </a:pPr>
              <a:r>
                <a:rPr lang="es-419" sz="16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¿Qué sucede con la longitud del fractal a medida que aumenta el número de iteraciones? 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  <a:buSzPct val="110000"/>
              </a:pPr>
              <a:endPara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285750" indent="-285750" algn="just" rtl="0" fontAlgn="base">
                <a:spcBef>
                  <a:spcPts val="0"/>
                </a:spcBef>
                <a:spcAft>
                  <a:spcPts val="0"/>
                </a:spcAft>
                <a:buSzPct val="110000"/>
                <a:buFont typeface="Arial" panose="020B0604020202020204" pitchFamily="34" charset="0"/>
                <a:buChar char="•"/>
              </a:pPr>
              <a:r>
                <a:rPr lang="es-419" sz="16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 continúa aumentando el número de iteraciones, ¿se mantendrán dentro de la misma región rectangular? Argumenta.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40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551375" y="1235675"/>
            <a:ext cx="7758600" cy="37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4" name="Google Shape;204;p33"/>
          <p:cNvGraphicFramePr/>
          <p:nvPr>
            <p:extLst>
              <p:ext uri="{D42A27DB-BD31-4B8C-83A1-F6EECF244321}">
                <p14:modId xmlns:p14="http://schemas.microsoft.com/office/powerpoint/2010/main" val="2393252527"/>
              </p:ext>
            </p:extLst>
          </p:nvPr>
        </p:nvGraphicFramePr>
        <p:xfrm>
          <a:off x="677975" y="2730709"/>
          <a:ext cx="7632000" cy="1333500"/>
        </p:xfrm>
        <a:graphic>
          <a:graphicData uri="http://schemas.openxmlformats.org/drawingml/2006/table">
            <a:tbl>
              <a:tblPr>
                <a:noFill/>
                <a:tableStyleId>{94961CFB-FCF3-482C-AE61-25F49B79C45B}</a:tableStyleId>
              </a:tblPr>
              <a:tblGrid>
                <a:gridCol w="18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iteración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Longitud del fractal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E90C2A97-207D-A4C6-15E9-ABC970DC6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592"/>
          <a:stretch/>
        </p:blipFill>
        <p:spPr>
          <a:xfrm>
            <a:off x="614675" y="1987762"/>
            <a:ext cx="5028887" cy="2393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12C78B-6FDB-12D9-FDD3-C6E50A6C5174}"/>
              </a:ext>
            </a:extLst>
          </p:cNvPr>
          <p:cNvSpPr txBox="1"/>
          <p:nvPr/>
        </p:nvSpPr>
        <p:spPr>
          <a:xfrm>
            <a:off x="5815012" y="1832502"/>
            <a:ext cx="27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*Considera que a la iteración 0 tiene una longitud igual a 1 unidad</a:t>
            </a:r>
            <a:endParaRPr lang="es-41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/>
        </p:nvSpPr>
        <p:spPr>
          <a:xfrm>
            <a:off x="551375" y="1235675"/>
            <a:ext cx="7758600" cy="37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E90C2A97-207D-A4C6-15E9-ABC970DC6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592"/>
          <a:stretch/>
        </p:blipFill>
        <p:spPr>
          <a:xfrm>
            <a:off x="614675" y="1987762"/>
            <a:ext cx="5028887" cy="2393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12C78B-6FDB-12D9-FDD3-C6E50A6C5174}"/>
              </a:ext>
            </a:extLst>
          </p:cNvPr>
          <p:cNvSpPr txBox="1"/>
          <p:nvPr/>
        </p:nvSpPr>
        <p:spPr>
          <a:xfrm>
            <a:off x="5815012" y="1832502"/>
            <a:ext cx="27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*Considera que a la iteración 0 tiene una longitud igual a 1 unidad</a:t>
            </a:r>
            <a:endParaRPr lang="es-41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oogle Shape;211;p34">
            <a:extLst>
              <a:ext uri="{FF2B5EF4-FFF2-40B4-BE49-F238E27FC236}">
                <a16:creationId xmlns:a16="http://schemas.microsoft.com/office/drawing/2014/main" id="{326AB58B-9A65-18A9-A68C-EF3D3FBC3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503810"/>
              </p:ext>
            </p:extLst>
          </p:nvPr>
        </p:nvGraphicFramePr>
        <p:xfrm>
          <a:off x="677975" y="2762906"/>
          <a:ext cx="7632000" cy="1525270"/>
        </p:xfrm>
        <a:graphic>
          <a:graphicData uri="http://schemas.openxmlformats.org/drawingml/2006/table">
            <a:tbl>
              <a:tblPr>
                <a:noFill/>
                <a:tableStyleId>{94961CFB-FCF3-482C-AE61-25F49B79C45B}</a:tableStyleId>
              </a:tblPr>
              <a:tblGrid>
                <a:gridCol w="18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iteración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Longitud del fractal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4/3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64/27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256/81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1024/243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2BF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202;p33">
            <a:extLst>
              <a:ext uri="{FF2B5EF4-FFF2-40B4-BE49-F238E27FC236}">
                <a16:creationId xmlns:a16="http://schemas.microsoft.com/office/drawing/2014/main" id="{EECAB658-B626-4FC3-1635-D84983E59A24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8300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1085</Words>
  <Application>Microsoft Office PowerPoint</Application>
  <PresentationFormat>Presentación en pantalla (16:9)</PresentationFormat>
  <Paragraphs>126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Ricardo Felipe Fredes Silva (ricardo.fredes)</cp:lastModifiedBy>
  <cp:revision>6</cp:revision>
  <dcterms:modified xsi:type="dcterms:W3CDTF">2024-01-31T01:10:07Z</dcterms:modified>
</cp:coreProperties>
</file>