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Cambria Math"/>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hyN0t+ozWGdqottPUkrMpllgnu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037DCC-A9DF-4BBA-9FFF-27EEBFADAEF8}">
  <a:tblStyle styleId="{FC037DCC-A9DF-4BBA-9FFF-27EEBFADAEF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ambriaMath-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f9457184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1f9457184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Colores para tabla en presentación / hoja de actividades / Guía práctica y otros docs / tamaño de letra en tablas</a:t>
            </a:r>
            <a:endParaRPr/>
          </a:p>
        </p:txBody>
      </p:sp>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Colores para tabla en presentación / hoja de actividades / Guía práctica y otros docs / tamaño de letra en tablas</a:t>
            </a:r>
            <a:endParaRPr/>
          </a:p>
        </p:txBody>
      </p:sp>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Colores para tabla en presentación / hoja de actividades / Guía práctica y otros docs / tamaño de letra en tablas</a:t>
            </a:r>
            <a:endParaRPr/>
          </a:p>
        </p:txBody>
      </p:sp>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Colores para tabla en presentación / hoja de actividades / Guía práctica y otros docs / tamaño de letra en tablas</a:t>
            </a:r>
            <a:endParaRPr/>
          </a:p>
        </p:txBody>
      </p:sp>
      <p:sp>
        <p:nvSpPr>
          <p:cNvPr id="185" name="Google Shape;1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tabla un poco más chica para destacar la pregunta</a:t>
            </a:r>
            <a:endParaRPr/>
          </a:p>
        </p:txBody>
      </p:sp>
      <p:sp>
        <p:nvSpPr>
          <p:cNvPr id="193" name="Google Shape;1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tabla un poco más chica para destacar la pregunta</a:t>
            </a:r>
            <a:endParaRPr/>
          </a:p>
        </p:txBody>
      </p:sp>
      <p:sp>
        <p:nvSpPr>
          <p:cNvPr id="199" name="Google Shape;1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tabla un poco más chica para destacar la pregunta</a:t>
            </a:r>
            <a:endParaRPr/>
          </a:p>
        </p:txBody>
      </p:sp>
      <p:sp>
        <p:nvSpPr>
          <p:cNvPr id="204" name="Google Shape;2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Página 1, </a:t>
            </a:r>
            <a:r>
              <a:rPr b="1" lang="es"/>
              <a:t>Hoja de Actividades</a:t>
            </a:r>
            <a:endParaRPr b="1"/>
          </a:p>
        </p:txBody>
      </p:sp>
      <p:sp>
        <p:nvSpPr>
          <p:cNvPr id="210" name="Google Shape;2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235" name="Google Shape;2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36"/>
          <p:cNvSpPr/>
          <p:nvPr>
            <p:ph idx="2" type="pic"/>
          </p:nvPr>
        </p:nvSpPr>
        <p:spPr>
          <a:xfrm>
            <a:off x="3887391" y="740569"/>
            <a:ext cx="4629300" cy="3655200"/>
          </a:xfrm>
          <a:prstGeom prst="rect">
            <a:avLst/>
          </a:prstGeom>
          <a:noFill/>
          <a:ln>
            <a:noFill/>
          </a:ln>
        </p:spPr>
      </p:sp>
      <p:sp>
        <p:nvSpPr>
          <p:cNvPr id="61" name="Google Shape;61;p3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3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3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38"/>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3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28"/>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29"/>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3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3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32"/>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3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33"/>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3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3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3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3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3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3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3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3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82" name="Google Shape;82;p1"/>
          <p:cNvSpPr txBox="1"/>
          <p:nvPr/>
        </p:nvSpPr>
        <p:spPr>
          <a:xfrm>
            <a:off x="483935" y="2297504"/>
            <a:ext cx="8175900" cy="646321"/>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La Población de los castores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f945718487_0_0"/>
          <p:cNvSpPr txBox="1"/>
          <p:nvPr/>
        </p:nvSpPr>
        <p:spPr>
          <a:xfrm>
            <a:off x="276039" y="250312"/>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Construcción-Parte 2 </a:t>
            </a:r>
            <a:endParaRPr b="1" i="0" sz="2700" u="none" cap="none" strike="noStrike">
              <a:solidFill>
                <a:srgbClr val="423B71"/>
              </a:solidFill>
              <a:latin typeface="Calibri"/>
              <a:ea typeface="Calibri"/>
              <a:cs typeface="Calibri"/>
              <a:sym typeface="Calibri"/>
            </a:endParaRPr>
          </a:p>
        </p:txBody>
      </p:sp>
      <p:sp>
        <p:nvSpPr>
          <p:cNvPr id="138" name="Google Shape;138;g1f945718487_0_0"/>
          <p:cNvSpPr txBox="1"/>
          <p:nvPr/>
        </p:nvSpPr>
        <p:spPr>
          <a:xfrm>
            <a:off x="176147" y="1032610"/>
            <a:ext cx="8268600" cy="44022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SzPts val="1400"/>
              <a:buAutoNum type="arabicParenR"/>
            </a:pPr>
            <a:r>
              <a:rPr lang="es" sz="2000">
                <a:latin typeface="Calibri"/>
                <a:ea typeface="Calibri"/>
                <a:cs typeface="Calibri"/>
                <a:sym typeface="Calibri"/>
              </a:rPr>
              <a:t>Se sabe que la población fue 110 000 el año 2010 / diferencia con el modelo ¿Porque crees que ocurre esto?</a:t>
            </a:r>
            <a:endParaRPr sz="2000">
              <a:latin typeface="Calibri"/>
              <a:ea typeface="Calibri"/>
              <a:cs typeface="Calibri"/>
              <a:sym typeface="Calibri"/>
            </a:endParaRPr>
          </a:p>
          <a:p>
            <a:pPr indent="0" lvl="0" marL="0" marR="0" rtl="0" algn="l">
              <a:lnSpc>
                <a:spcPct val="100000"/>
              </a:lnSpc>
              <a:spcBef>
                <a:spcPts val="0"/>
              </a:spcBef>
              <a:spcAft>
                <a:spcPts val="0"/>
              </a:spcAft>
              <a:buNone/>
            </a:pPr>
            <a:r>
              <a:t/>
            </a:r>
            <a:endParaRPr sz="2000">
              <a:latin typeface="Calibri"/>
              <a:ea typeface="Calibri"/>
              <a:cs typeface="Calibri"/>
              <a:sym typeface="Calibri"/>
            </a:endParaRPr>
          </a:p>
          <a:p>
            <a:pPr indent="-355600" lvl="0" marL="457200" marR="0" rtl="0" algn="l">
              <a:lnSpc>
                <a:spcPct val="100000"/>
              </a:lnSpc>
              <a:spcBef>
                <a:spcPts val="0"/>
              </a:spcBef>
              <a:spcAft>
                <a:spcPts val="0"/>
              </a:spcAft>
              <a:buSzPts val="2000"/>
              <a:buFont typeface="Calibri"/>
              <a:buAutoNum type="arabicParenR"/>
            </a:pPr>
            <a:r>
              <a:rPr lang="es" sz="2000">
                <a:latin typeface="Calibri"/>
                <a:ea typeface="Calibri"/>
                <a:cs typeface="Calibri"/>
                <a:sym typeface="Calibri"/>
              </a:rPr>
              <a:t>Si no hay acciones de mitigación, cuando la población de castores se espera que se superen el millón </a:t>
            </a:r>
            <a:endParaRPr sz="2000">
              <a:latin typeface="Calibri"/>
              <a:ea typeface="Calibri"/>
              <a:cs typeface="Calibri"/>
              <a:sym typeface="Calibri"/>
            </a:endParaRPr>
          </a:p>
          <a:p>
            <a:pPr indent="0" lvl="0" marL="457200" marR="0" rtl="0" algn="l">
              <a:lnSpc>
                <a:spcPct val="100000"/>
              </a:lnSpc>
              <a:spcBef>
                <a:spcPts val="0"/>
              </a:spcBef>
              <a:spcAft>
                <a:spcPts val="0"/>
              </a:spcAft>
              <a:buNone/>
            </a:pPr>
            <a:r>
              <a:t/>
            </a:r>
            <a:endParaRPr sz="2000">
              <a:latin typeface="Calibri"/>
              <a:ea typeface="Calibri"/>
              <a:cs typeface="Calibri"/>
              <a:sym typeface="Calibri"/>
            </a:endParaRPr>
          </a:p>
          <a:p>
            <a:pPr indent="0" lvl="0" marL="0" marR="0" rtl="0" algn="l">
              <a:lnSpc>
                <a:spcPct val="100000"/>
              </a:lnSpc>
              <a:spcBef>
                <a:spcPts val="0"/>
              </a:spcBef>
              <a:spcAft>
                <a:spcPts val="0"/>
              </a:spcAft>
              <a:buNone/>
            </a:pPr>
            <a:r>
              <a:rPr lang="es" sz="2000">
                <a:latin typeface="Calibri"/>
                <a:ea typeface="Calibri"/>
                <a:cs typeface="Calibri"/>
                <a:sym typeface="Calibri"/>
              </a:rPr>
              <a:t>+cual es el </a:t>
            </a:r>
            <a:r>
              <a:rPr lang="es" sz="2000">
                <a:latin typeface="Calibri"/>
                <a:ea typeface="Calibri"/>
                <a:cs typeface="Calibri"/>
                <a:sym typeface="Calibri"/>
              </a:rPr>
              <a:t>beneficio</a:t>
            </a:r>
            <a:r>
              <a:rPr lang="es" sz="2000">
                <a:latin typeface="Calibri"/>
                <a:ea typeface="Calibri"/>
                <a:cs typeface="Calibri"/>
                <a:sym typeface="Calibri"/>
              </a:rPr>
              <a:t> de la mitigación </a:t>
            </a:r>
            <a:endParaRPr sz="2000">
              <a:latin typeface="Calibri"/>
              <a:ea typeface="Calibri"/>
              <a:cs typeface="Calibri"/>
              <a:sym typeface="Calibri"/>
            </a:endParaRPr>
          </a:p>
          <a:p>
            <a:pPr indent="0" lvl="0" marL="0" marR="0" rtl="0" algn="l">
              <a:lnSpc>
                <a:spcPct val="100000"/>
              </a:lnSpc>
              <a:spcBef>
                <a:spcPts val="0"/>
              </a:spcBef>
              <a:spcAft>
                <a:spcPts val="0"/>
              </a:spcAft>
              <a:buNone/>
            </a:pPr>
            <a:r>
              <a:rPr lang="es" sz="2000">
                <a:latin typeface="Calibri"/>
                <a:ea typeface="Calibri"/>
                <a:cs typeface="Calibri"/>
                <a:sym typeface="Calibri"/>
              </a:rPr>
              <a:t>infográfia</a:t>
            </a:r>
            <a:r>
              <a:rPr lang="es" sz="2000">
                <a:latin typeface="Calibri"/>
                <a:ea typeface="Calibri"/>
                <a:cs typeface="Calibri"/>
                <a:sym typeface="Calibri"/>
              </a:rPr>
              <a:t> de la mitigación </a:t>
            </a:r>
            <a:endParaRPr sz="2000">
              <a:latin typeface="Calibri"/>
              <a:ea typeface="Calibri"/>
              <a:cs typeface="Calibri"/>
              <a:sym typeface="Calibri"/>
            </a:endParaRPr>
          </a:p>
          <a:p>
            <a:pPr indent="0" lvl="0" marL="0" marR="0" rtl="0" algn="l">
              <a:lnSpc>
                <a:spcPct val="100000"/>
              </a:lnSpc>
              <a:spcBef>
                <a:spcPts val="0"/>
              </a:spcBef>
              <a:spcAft>
                <a:spcPts val="0"/>
              </a:spcAft>
              <a:buNone/>
            </a:pPr>
            <a:r>
              <a:rPr lang="es" sz="2000">
                <a:latin typeface="Calibri"/>
                <a:ea typeface="Calibri"/>
                <a:cs typeface="Calibri"/>
                <a:sym typeface="Calibri"/>
              </a:rPr>
              <a:t>hacer dos actividades, </a:t>
            </a:r>
            <a:endParaRPr sz="2000">
              <a:latin typeface="Calibri"/>
              <a:ea typeface="Calibri"/>
              <a:cs typeface="Calibri"/>
              <a:sym typeface="Calibri"/>
            </a:endParaRPr>
          </a:p>
          <a:p>
            <a:pPr indent="0" lvl="0" marL="0" marR="0" rtl="0" algn="l">
              <a:lnSpc>
                <a:spcPct val="100000"/>
              </a:lnSpc>
              <a:spcBef>
                <a:spcPts val="0"/>
              </a:spcBef>
              <a:spcAft>
                <a:spcPts val="0"/>
              </a:spcAft>
              <a:buNone/>
            </a:pPr>
            <a:r>
              <a:rPr lang="es" sz="2000"/>
              <a:t>de donde sale la tasa, hacer una parte adicional?</a:t>
            </a:r>
            <a:endParaRPr sz="2000"/>
          </a:p>
          <a:p>
            <a:pPr indent="0" lvl="0" marL="0" marR="0" rtl="0" algn="l">
              <a:lnSpc>
                <a:spcPct val="100000"/>
              </a:lnSpc>
              <a:spcBef>
                <a:spcPts val="0"/>
              </a:spcBef>
              <a:spcAft>
                <a:spcPts val="0"/>
              </a:spcAft>
              <a:buNone/>
            </a:pPr>
            <a:r>
              <a:rPr lang="es" sz="2000"/>
              <a:t>que cambie el modelo , que ajusten la curva </a:t>
            </a:r>
            <a:endParaRPr sz="2000"/>
          </a:p>
          <a:p>
            <a:pPr indent="0" lvl="0" marL="0" marR="0" rtl="0" algn="l">
              <a:lnSpc>
                <a:spcPct val="100000"/>
              </a:lnSpc>
              <a:spcBef>
                <a:spcPts val="0"/>
              </a:spcBef>
              <a:spcAft>
                <a:spcPts val="0"/>
              </a:spcAft>
              <a:buNone/>
            </a:pPr>
            <a:r>
              <a:rPr lang="es" sz="2000"/>
              <a:t>partan del 10 y sigan desde ahi y estimen el efecto de las medidas de mitigación.  ese 1,13 no esta tan claro. ¿modelar,  estimar?</a:t>
            </a:r>
            <a:endParaRPr sz="2000"/>
          </a:p>
          <a:p>
            <a:pPr indent="0" lvl="0" marL="0" marR="0" rtl="0" algn="l">
              <a:lnSpc>
                <a:spcPct val="100000"/>
              </a:lnSpc>
              <a:spcBef>
                <a:spcPts val="0"/>
              </a:spcBef>
              <a:spcAft>
                <a:spcPts val="0"/>
              </a:spcAft>
              <a:buNone/>
            </a:pPr>
            <a:r>
              <a:t/>
            </a:r>
            <a:endParaRPr sz="2000"/>
          </a:p>
        </p:txBody>
      </p:sp>
      <p:sp>
        <p:nvSpPr>
          <p:cNvPr id="139" name="Google Shape;139;g1f945718487_0_0"/>
          <p:cNvSpPr/>
          <p:nvPr/>
        </p:nvSpPr>
        <p:spPr>
          <a:xfrm>
            <a:off x="6319295" y="3437669"/>
            <a:ext cx="2658600" cy="861600"/>
          </a:xfrm>
          <a:prstGeom prst="wave">
            <a:avLst>
              <a:gd fmla="val 12500" name="adj1"/>
              <a:gd fmla="val 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 sz="1400" u="none" cap="none" strike="noStrike">
                <a:solidFill>
                  <a:schemeClr val="lt1"/>
                </a:solidFill>
                <a:latin typeface="Arial"/>
                <a:ea typeface="Arial"/>
                <a:cs typeface="Arial"/>
                <a:sym typeface="Arial"/>
              </a:rPr>
              <a:t>Las dos preguntas , o solo una se les pide estimar primero y luego calcular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p:nvPr/>
        </p:nvSpPr>
        <p:spPr>
          <a:xfrm>
            <a:off x="3471863" y="1919288"/>
            <a:ext cx="2200275" cy="1304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5" name="Google Shape;145;p10"/>
          <p:cNvPicPr preferRelativeResize="0"/>
          <p:nvPr/>
        </p:nvPicPr>
        <p:blipFill rotWithShape="1">
          <a:blip r:embed="rId3">
            <a:alphaModFix/>
          </a:blip>
          <a:srcRect b="0" l="0" r="0" t="0"/>
          <a:stretch/>
        </p:blipFill>
        <p:spPr>
          <a:xfrm>
            <a:off x="1306285" y="871149"/>
            <a:ext cx="5734873" cy="34012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problema (Calibri 36) - Ejemplo 2</a:t>
            </a:r>
            <a:endParaRPr b="1" i="0" sz="2700" u="none" cap="none" strike="noStrike">
              <a:solidFill>
                <a:srgbClr val="423B71"/>
              </a:solidFill>
              <a:latin typeface="Calibri"/>
              <a:ea typeface="Calibri"/>
              <a:cs typeface="Calibri"/>
              <a:sym typeface="Calibri"/>
            </a:endParaRPr>
          </a:p>
        </p:txBody>
      </p:sp>
      <p:pic>
        <p:nvPicPr>
          <p:cNvPr id="151" name="Google Shape;151;p11"/>
          <p:cNvPicPr preferRelativeResize="0"/>
          <p:nvPr/>
        </p:nvPicPr>
        <p:blipFill rotWithShape="1">
          <a:blip r:embed="rId3">
            <a:alphaModFix/>
          </a:blip>
          <a:srcRect b="0" l="0" r="0" t="0"/>
          <a:stretch/>
        </p:blipFill>
        <p:spPr>
          <a:xfrm>
            <a:off x="5709153" y="1308093"/>
            <a:ext cx="3026752" cy="3192419"/>
          </a:xfrm>
          <a:prstGeom prst="rect">
            <a:avLst/>
          </a:prstGeom>
          <a:noFill/>
          <a:ln>
            <a:noFill/>
          </a:ln>
        </p:spPr>
      </p:pic>
      <p:sp>
        <p:nvSpPr>
          <p:cNvPr id="152" name="Google Shape;152;p11"/>
          <p:cNvSpPr txBox="1"/>
          <p:nvPr/>
        </p:nvSpPr>
        <p:spPr>
          <a:xfrm>
            <a:off x="5957162" y="4142762"/>
            <a:ext cx="2530800" cy="3540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Calibri"/>
                <a:ea typeface="Calibri"/>
                <a:cs typeface="Calibri"/>
                <a:sym typeface="Calibri"/>
              </a:rPr>
              <a:t>Acá insertar imagen</a:t>
            </a:r>
            <a:endParaRPr b="0" i="0" sz="1400" u="none" cap="none" strike="noStrike">
              <a:solidFill>
                <a:srgbClr val="000000"/>
              </a:solidFill>
              <a:latin typeface="Calibri"/>
              <a:ea typeface="Calibri"/>
              <a:cs typeface="Calibri"/>
              <a:sym typeface="Calibri"/>
            </a:endParaRPr>
          </a:p>
        </p:txBody>
      </p:sp>
      <p:sp>
        <p:nvSpPr>
          <p:cNvPr id="153" name="Google Shape;153;p11"/>
          <p:cNvSpPr/>
          <p:nvPr/>
        </p:nvSpPr>
        <p:spPr>
          <a:xfrm>
            <a:off x="622294" y="1308094"/>
            <a:ext cx="4912500" cy="1566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chemeClr val="dk1"/>
                </a:solidFill>
                <a:latin typeface="Calibri"/>
                <a:ea typeface="Calibri"/>
                <a:cs typeface="Calibri"/>
                <a:sym typeface="Calibri"/>
              </a:rPr>
              <a:t>Cuerpo de texto (Calibri 24, justificado a la derecha)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chemeClr val="dk1"/>
                </a:solidFill>
                <a:latin typeface="Calibri"/>
                <a:ea typeface="Calibri"/>
                <a:cs typeface="Calibri"/>
                <a:sym typeface="Calibri"/>
              </a:rPr>
              <a:t>Ajustar tamaño del rectángulo gris en relación a la cantidad de texto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problema (Calibri 36) - Ejemplo 3 </a:t>
            </a:r>
            <a:endParaRPr b="1" i="0" sz="2700" u="none" cap="none" strike="noStrike">
              <a:solidFill>
                <a:srgbClr val="423B71"/>
              </a:solidFill>
              <a:latin typeface="Calibri"/>
              <a:ea typeface="Calibri"/>
              <a:cs typeface="Calibri"/>
              <a:sym typeface="Calibri"/>
            </a:endParaRPr>
          </a:p>
        </p:txBody>
      </p:sp>
      <p:sp>
        <p:nvSpPr>
          <p:cNvPr id="159" name="Google Shape;159;p12"/>
          <p:cNvSpPr txBox="1"/>
          <p:nvPr/>
        </p:nvSpPr>
        <p:spPr>
          <a:xfrm>
            <a:off x="622294" y="2921138"/>
            <a:ext cx="60225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0" i="0" lang="es" sz="2100" u="none" cap="none" strike="noStrike">
                <a:solidFill>
                  <a:srgbClr val="423B71"/>
                </a:solidFill>
                <a:latin typeface="Calibri"/>
                <a:ea typeface="Calibri"/>
                <a:cs typeface="Calibri"/>
                <a:sym typeface="Calibri"/>
              </a:rPr>
              <a:t>Pregunta (Calibri 28, justificada al centro)</a:t>
            </a:r>
            <a:endParaRPr b="0" i="0" sz="2100" u="none" cap="none" strike="noStrike">
              <a:solidFill>
                <a:srgbClr val="423B71"/>
              </a:solidFill>
              <a:latin typeface="Calibri"/>
              <a:ea typeface="Calibri"/>
              <a:cs typeface="Calibri"/>
              <a:sym typeface="Calibri"/>
            </a:endParaRPr>
          </a:p>
        </p:txBody>
      </p:sp>
      <p:sp>
        <p:nvSpPr>
          <p:cNvPr id="160" name="Google Shape;160;p12"/>
          <p:cNvSpPr/>
          <p:nvPr/>
        </p:nvSpPr>
        <p:spPr>
          <a:xfrm>
            <a:off x="622294" y="1308094"/>
            <a:ext cx="6022500" cy="1263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chemeClr val="dk1"/>
                </a:solidFill>
                <a:latin typeface="Calibri"/>
                <a:ea typeface="Calibri"/>
                <a:cs typeface="Calibri"/>
                <a:sym typeface="Calibri"/>
              </a:rPr>
              <a:t>Cuerpo de texto (Calibri 24, justificado a la derecha)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chemeClr val="dk1"/>
                </a:solidFill>
                <a:latin typeface="Calibri"/>
                <a:ea typeface="Calibri"/>
                <a:cs typeface="Calibri"/>
                <a:sym typeface="Calibri"/>
              </a:rPr>
              <a:t>Ajustar tamaño del rectángulo gris en relación a la cantidad de texto</a:t>
            </a:r>
            <a:endParaRPr b="0" i="0" sz="1100" u="none" cap="none" strike="noStrike">
              <a:solidFill>
                <a:srgbClr val="000000"/>
              </a:solidFill>
              <a:latin typeface="Arial"/>
              <a:ea typeface="Arial"/>
              <a:cs typeface="Arial"/>
              <a:sym typeface="Arial"/>
            </a:endParaRPr>
          </a:p>
        </p:txBody>
      </p:sp>
      <p:pic>
        <p:nvPicPr>
          <p:cNvPr id="161" name="Google Shape;161;p12"/>
          <p:cNvPicPr preferRelativeResize="0"/>
          <p:nvPr/>
        </p:nvPicPr>
        <p:blipFill rotWithShape="1">
          <a:blip r:embed="rId3">
            <a:alphaModFix/>
          </a:blip>
          <a:srcRect b="0" l="0" r="0" t="0"/>
          <a:stretch/>
        </p:blipFill>
        <p:spPr>
          <a:xfrm>
            <a:off x="6837218" y="1308094"/>
            <a:ext cx="1820950" cy="3226088"/>
          </a:xfrm>
          <a:prstGeom prst="rect">
            <a:avLst/>
          </a:prstGeom>
          <a:noFill/>
          <a:ln>
            <a:noFill/>
          </a:ln>
        </p:spPr>
      </p:pic>
      <p:sp>
        <p:nvSpPr>
          <p:cNvPr id="162" name="Google Shape;162;p12"/>
          <p:cNvSpPr txBox="1"/>
          <p:nvPr/>
        </p:nvSpPr>
        <p:spPr>
          <a:xfrm>
            <a:off x="7005158" y="4176431"/>
            <a:ext cx="1485000" cy="3540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Calibri"/>
                <a:ea typeface="Calibri"/>
                <a:cs typeface="Calibri"/>
                <a:sym typeface="Calibri"/>
              </a:rPr>
              <a:t>Imagen</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nvSpPr>
        <p:spPr>
          <a:xfrm>
            <a:off x="520428" y="335385"/>
            <a:ext cx="513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tabla (calibri 36) – Ejemplo 1 </a:t>
            </a:r>
            <a:endParaRPr b="1" i="0" sz="2700" u="none" cap="none" strike="noStrike">
              <a:solidFill>
                <a:srgbClr val="423B71"/>
              </a:solidFill>
              <a:latin typeface="Calibri"/>
              <a:ea typeface="Calibri"/>
              <a:cs typeface="Calibri"/>
              <a:sym typeface="Calibri"/>
            </a:endParaRPr>
          </a:p>
        </p:txBody>
      </p:sp>
      <p:graphicFrame>
        <p:nvGraphicFramePr>
          <p:cNvPr id="168" name="Google Shape;168;p13"/>
          <p:cNvGraphicFramePr/>
          <p:nvPr/>
        </p:nvGraphicFramePr>
        <p:xfrm>
          <a:off x="647966" y="1650774"/>
          <a:ext cx="3000000" cy="3000000"/>
        </p:xfrm>
        <a:graphic>
          <a:graphicData uri="http://schemas.openxmlformats.org/drawingml/2006/table">
            <a:tbl>
              <a:tblPr bandRow="1" firstRow="1">
                <a:noFill/>
                <a:tableStyleId>{FC037DCC-A9DF-4BBA-9FFF-27EEBFADAEF8}</a:tableStyleId>
              </a:tblPr>
              <a:tblGrid>
                <a:gridCol w="2677850"/>
                <a:gridCol w="2677850"/>
                <a:gridCol w="2677850"/>
              </a:tblGrid>
              <a:tr h="536500">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1 (Calibri bold 18) </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2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3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chemeClr val="lt1"/>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nvSpPr>
        <p:spPr>
          <a:xfrm>
            <a:off x="520428" y="335385"/>
            <a:ext cx="5623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tabla (calibri 36) – Ejemplo 2</a:t>
            </a:r>
            <a:endParaRPr b="1" i="0" sz="2700" u="none" cap="none" strike="noStrike">
              <a:solidFill>
                <a:srgbClr val="423B71"/>
              </a:solidFill>
              <a:latin typeface="Calibri"/>
              <a:ea typeface="Calibri"/>
              <a:cs typeface="Calibri"/>
              <a:sym typeface="Calibri"/>
            </a:endParaRPr>
          </a:p>
        </p:txBody>
      </p:sp>
      <p:graphicFrame>
        <p:nvGraphicFramePr>
          <p:cNvPr id="174" name="Google Shape;174;p14"/>
          <p:cNvGraphicFramePr/>
          <p:nvPr/>
        </p:nvGraphicFramePr>
        <p:xfrm>
          <a:off x="1406744" y="1335677"/>
          <a:ext cx="3000000" cy="3000000"/>
        </p:xfrm>
        <a:graphic>
          <a:graphicData uri="http://schemas.openxmlformats.org/drawingml/2006/table">
            <a:tbl>
              <a:tblPr bandRow="1" firstRow="1">
                <a:noFill/>
                <a:tableStyleId>{FC037DCC-A9DF-4BBA-9FFF-27EEBFADAEF8}</a:tableStyleId>
              </a:tblPr>
              <a:tblGrid>
                <a:gridCol w="3114975"/>
                <a:gridCol w="1206875"/>
                <a:gridCol w="1004325"/>
                <a:gridCol w="1004325"/>
              </a:tblGrid>
              <a:tr h="536500">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Calibri"/>
                          <a:ea typeface="Calibri"/>
                          <a:cs typeface="Calibri"/>
                          <a:sym typeface="Calibri"/>
                        </a:rPr>
                        <a:t>Título 1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2</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3</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4</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nvSpPr>
        <p:spPr>
          <a:xfrm>
            <a:off x="520428" y="3353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tabla (calibri 36) – Ejemplo 2</a:t>
            </a:r>
            <a:endParaRPr b="1" i="0" sz="2700" u="none" cap="none" strike="noStrike">
              <a:solidFill>
                <a:srgbClr val="423B71"/>
              </a:solidFill>
              <a:latin typeface="Calibri"/>
              <a:ea typeface="Calibri"/>
              <a:cs typeface="Calibri"/>
              <a:sym typeface="Calibri"/>
            </a:endParaRPr>
          </a:p>
        </p:txBody>
      </p:sp>
      <p:graphicFrame>
        <p:nvGraphicFramePr>
          <p:cNvPr id="180" name="Google Shape;180;p15"/>
          <p:cNvGraphicFramePr/>
          <p:nvPr/>
        </p:nvGraphicFramePr>
        <p:xfrm>
          <a:off x="520429" y="1335677"/>
          <a:ext cx="3000000" cy="3000000"/>
        </p:xfrm>
        <a:graphic>
          <a:graphicData uri="http://schemas.openxmlformats.org/drawingml/2006/table">
            <a:tbl>
              <a:tblPr bandRow="1" firstRow="1">
                <a:noFill/>
                <a:tableStyleId>{FC037DCC-A9DF-4BBA-9FFF-27EEBFADAEF8}</a:tableStyleId>
              </a:tblPr>
              <a:tblGrid>
                <a:gridCol w="3114975"/>
                <a:gridCol w="1206875"/>
                <a:gridCol w="1004325"/>
                <a:gridCol w="1004325"/>
              </a:tblGrid>
              <a:tr h="536500">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Calibri"/>
                          <a:ea typeface="Calibri"/>
                          <a:cs typeface="Calibri"/>
                          <a:sym typeface="Calibri"/>
                        </a:rPr>
                        <a:t>Título 1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2</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3</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4</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
        <p:nvSpPr>
          <p:cNvPr id="181" name="Google Shape;181;p15"/>
          <p:cNvSpPr txBox="1"/>
          <p:nvPr/>
        </p:nvSpPr>
        <p:spPr>
          <a:xfrm>
            <a:off x="7427897" y="1978135"/>
            <a:ext cx="16113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s" sz="1200" u="none" cap="none" strike="noStrike">
                <a:solidFill>
                  <a:schemeClr val="dk1"/>
                </a:solidFill>
                <a:latin typeface="Calibri"/>
                <a:ea typeface="Calibri"/>
                <a:cs typeface="Calibri"/>
                <a:sym typeface="Calibri"/>
              </a:rPr>
              <a:t>Descripción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 sz="1200" u="none" cap="none" strike="noStrike">
                <a:solidFill>
                  <a:schemeClr val="dk1"/>
                </a:solidFill>
                <a:latin typeface="Calibri"/>
                <a:ea typeface="Calibri"/>
                <a:cs typeface="Calibri"/>
                <a:sym typeface="Calibri"/>
              </a:rPr>
              <a:t>(Calibri Light 16)</a:t>
            </a:r>
            <a:endParaRPr b="0" i="0" sz="1200" u="none" cap="none" strike="noStrike">
              <a:solidFill>
                <a:schemeClr val="dk1"/>
              </a:solidFill>
              <a:latin typeface="Calibri"/>
              <a:ea typeface="Calibri"/>
              <a:cs typeface="Calibri"/>
              <a:sym typeface="Calibri"/>
            </a:endParaRPr>
          </a:p>
        </p:txBody>
      </p:sp>
      <p:cxnSp>
        <p:nvCxnSpPr>
          <p:cNvPr id="182" name="Google Shape;182;p15"/>
          <p:cNvCxnSpPr/>
          <p:nvPr/>
        </p:nvCxnSpPr>
        <p:spPr>
          <a:xfrm rot="10800000">
            <a:off x="6989944" y="2197412"/>
            <a:ext cx="299100" cy="0"/>
          </a:xfrm>
          <a:prstGeom prst="straightConnector1">
            <a:avLst/>
          </a:prstGeom>
          <a:noFill/>
          <a:ln cap="flat" cmpd="sng" w="38100">
            <a:solidFill>
              <a:srgbClr val="423B71"/>
            </a:solidFill>
            <a:prstDash val="solid"/>
            <a:round/>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tabla (calibri 36) – Ejemplo 2</a:t>
            </a:r>
            <a:endParaRPr b="1" i="0" sz="2700" u="none" cap="none" strike="noStrike">
              <a:solidFill>
                <a:srgbClr val="423B71"/>
              </a:solidFill>
              <a:latin typeface="Calibri"/>
              <a:ea typeface="Calibri"/>
              <a:cs typeface="Calibri"/>
              <a:sym typeface="Calibri"/>
            </a:endParaRPr>
          </a:p>
        </p:txBody>
      </p:sp>
      <p:graphicFrame>
        <p:nvGraphicFramePr>
          <p:cNvPr id="188" name="Google Shape;188;p16"/>
          <p:cNvGraphicFramePr/>
          <p:nvPr/>
        </p:nvGraphicFramePr>
        <p:xfrm>
          <a:off x="520429" y="1335677"/>
          <a:ext cx="3000000" cy="3000000"/>
        </p:xfrm>
        <a:graphic>
          <a:graphicData uri="http://schemas.openxmlformats.org/drawingml/2006/table">
            <a:tbl>
              <a:tblPr bandRow="1" firstRow="1">
                <a:noFill/>
                <a:tableStyleId>{FC037DCC-A9DF-4BBA-9FFF-27EEBFADAEF8}</a:tableStyleId>
              </a:tblPr>
              <a:tblGrid>
                <a:gridCol w="3114975"/>
                <a:gridCol w="1206875"/>
                <a:gridCol w="1004325"/>
                <a:gridCol w="1004325"/>
              </a:tblGrid>
              <a:tr h="536500">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Calibri"/>
                          <a:ea typeface="Calibri"/>
                          <a:cs typeface="Calibri"/>
                          <a:sym typeface="Calibri"/>
                        </a:rPr>
                        <a:t>Título 1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2</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3</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4</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F2F2F2"/>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
        <p:nvSpPr>
          <p:cNvPr id="189" name="Google Shape;189;p16"/>
          <p:cNvSpPr txBox="1"/>
          <p:nvPr/>
        </p:nvSpPr>
        <p:spPr>
          <a:xfrm>
            <a:off x="7427897" y="3284862"/>
            <a:ext cx="16113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s" sz="1200" u="none" cap="none" strike="noStrike">
                <a:solidFill>
                  <a:schemeClr val="dk1"/>
                </a:solidFill>
                <a:latin typeface="Calibri"/>
                <a:ea typeface="Calibri"/>
                <a:cs typeface="Calibri"/>
                <a:sym typeface="Calibri"/>
              </a:rPr>
              <a:t>Descripción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 sz="1200" u="none" cap="none" strike="noStrike">
                <a:solidFill>
                  <a:schemeClr val="dk1"/>
                </a:solidFill>
                <a:latin typeface="Calibri"/>
                <a:ea typeface="Calibri"/>
                <a:cs typeface="Calibri"/>
                <a:sym typeface="Calibri"/>
              </a:rPr>
              <a:t>(Calibri Light 16)</a:t>
            </a:r>
            <a:endParaRPr b="0" i="0" sz="1200" u="none" cap="none" strike="noStrike">
              <a:solidFill>
                <a:schemeClr val="dk1"/>
              </a:solidFill>
              <a:latin typeface="Calibri"/>
              <a:ea typeface="Calibri"/>
              <a:cs typeface="Calibri"/>
              <a:sym typeface="Calibri"/>
            </a:endParaRPr>
          </a:p>
        </p:txBody>
      </p:sp>
      <p:cxnSp>
        <p:nvCxnSpPr>
          <p:cNvPr id="190" name="Google Shape;190;p16"/>
          <p:cNvCxnSpPr/>
          <p:nvPr/>
        </p:nvCxnSpPr>
        <p:spPr>
          <a:xfrm rot="10800000">
            <a:off x="6989944" y="3504139"/>
            <a:ext cx="299100" cy="0"/>
          </a:xfrm>
          <a:prstGeom prst="straightConnector1">
            <a:avLst/>
          </a:prstGeom>
          <a:noFill/>
          <a:ln cap="flat" cmpd="sng" w="38100">
            <a:solidFill>
              <a:srgbClr val="423B71"/>
            </a:solidFill>
            <a:prstDash val="solid"/>
            <a:round/>
            <a:headEnd len="sm" w="sm"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nvSpPr>
        <p:spPr>
          <a:xfrm>
            <a:off x="240188" y="4392617"/>
            <a:ext cx="866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chemeClr val="dk1"/>
                </a:solidFill>
                <a:latin typeface="Calibri"/>
                <a:ea typeface="Calibri"/>
                <a:cs typeface="Calibri"/>
                <a:sym typeface="Calibri"/>
              </a:rPr>
              <a:t>Ejemplo pregunta o conclusión (Calibri bold 20)</a:t>
            </a:r>
            <a:endParaRPr b="1" i="0" sz="1500" u="none" cap="none" strike="noStrike">
              <a:solidFill>
                <a:schemeClr val="dk1"/>
              </a:solidFill>
              <a:latin typeface="Calibri"/>
              <a:ea typeface="Calibri"/>
              <a:cs typeface="Calibri"/>
              <a:sym typeface="Calibri"/>
            </a:endParaRPr>
          </a:p>
        </p:txBody>
      </p:sp>
      <p:graphicFrame>
        <p:nvGraphicFramePr>
          <p:cNvPr id="196" name="Google Shape;196;p17"/>
          <p:cNvGraphicFramePr/>
          <p:nvPr/>
        </p:nvGraphicFramePr>
        <p:xfrm>
          <a:off x="1406744" y="998044"/>
          <a:ext cx="3000000" cy="3000000"/>
        </p:xfrm>
        <a:graphic>
          <a:graphicData uri="http://schemas.openxmlformats.org/drawingml/2006/table">
            <a:tbl>
              <a:tblPr bandRow="1" firstRow="1">
                <a:noFill/>
                <a:tableStyleId>{FC037DCC-A9DF-4BBA-9FFF-27EEBFADAEF8}</a:tableStyleId>
              </a:tblPr>
              <a:tblGrid>
                <a:gridCol w="3114975"/>
                <a:gridCol w="1206875"/>
                <a:gridCol w="1004325"/>
                <a:gridCol w="1004325"/>
              </a:tblGrid>
              <a:tr h="536500">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Calibri"/>
                          <a:ea typeface="Calibri"/>
                          <a:cs typeface="Calibri"/>
                          <a:sym typeface="Calibri"/>
                        </a:rPr>
                        <a:t>Título 1 (Calibri bold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2</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3</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lt1"/>
                          </a:solidFill>
                          <a:latin typeface="Calibri"/>
                          <a:ea typeface="Calibri"/>
                          <a:cs typeface="Calibri"/>
                          <a:sym typeface="Calibri"/>
                        </a:rPr>
                        <a:t>Título 4</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6527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chemeClr val="dk1"/>
                          </a:solidFill>
                          <a:latin typeface="Calibri"/>
                          <a:ea typeface="Calibri"/>
                          <a:cs typeface="Calibri"/>
                          <a:sym typeface="Calibri"/>
                        </a:rPr>
                        <a:t>Texto cuerpo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18"/>
          <p:cNvGraphicFramePr/>
          <p:nvPr/>
        </p:nvGraphicFramePr>
        <p:xfrm>
          <a:off x="1849137" y="735759"/>
          <a:ext cx="3000000" cy="3000000"/>
        </p:xfrm>
        <a:graphic>
          <a:graphicData uri="http://schemas.openxmlformats.org/drawingml/2006/table">
            <a:tbl>
              <a:tblPr bandRow="1" firstRow="1">
                <a:noFill/>
                <a:tableStyleId>{FC037DCC-A9DF-4BBA-9FFF-27EEBFADAEF8}</a:tableStyleId>
              </a:tblPr>
              <a:tblGrid>
                <a:gridCol w="2722850"/>
                <a:gridCol w="2722850"/>
              </a:tblGrid>
              <a:tr h="524575">
                <a:tc gridSpan="2">
                  <a:txBody>
                    <a:bodyPr/>
                    <a:lstStyle/>
                    <a:p>
                      <a:pPr indent="0" lvl="0" marL="0" marR="0" rtl="0" algn="ctr">
                        <a:lnSpc>
                          <a:spcPct val="100000"/>
                        </a:lnSpc>
                        <a:spcBef>
                          <a:spcPts val="0"/>
                        </a:spcBef>
                        <a:spcAft>
                          <a:spcPts val="0"/>
                        </a:spcAft>
                        <a:buClr>
                          <a:srgbClr val="000000"/>
                        </a:buClr>
                        <a:buSzPts val="1500"/>
                        <a:buFont typeface="Arial"/>
                        <a:buNone/>
                      </a:pPr>
                      <a:r>
                        <a:rPr b="1" lang="es" sz="1500" u="none" cap="none" strike="noStrike">
                          <a:solidFill>
                            <a:schemeClr val="lt1"/>
                          </a:solidFill>
                          <a:latin typeface="Calibri"/>
                          <a:ea typeface="Calibri"/>
                          <a:cs typeface="Calibri"/>
                          <a:sym typeface="Calibri"/>
                        </a:rPr>
                        <a:t>Título tema tabla comparativa (Calibri bold 20)</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hMerge="1"/>
              </a:tr>
              <a:tr h="524575">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latin typeface="Calibri"/>
                          <a:ea typeface="Calibri"/>
                          <a:cs typeface="Calibri"/>
                          <a:sym typeface="Calibri"/>
                        </a:rPr>
                        <a:t>Título 1 (Calibri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latin typeface="Calibri"/>
                          <a:ea typeface="Calibri"/>
                          <a:cs typeface="Calibri"/>
                          <a:sym typeface="Calibri"/>
                        </a:rPr>
                        <a:t>Título 1 (Calibri 18)</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r>
              <a:tr h="5245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5245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5245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5245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5245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326570" y="279097"/>
            <a:ext cx="7641771" cy="37753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1400" u="none" cap="none" strike="noStrike">
                <a:solidFill>
                  <a:srgbClr val="000000"/>
                </a:solidFill>
                <a:latin typeface="Calibri"/>
                <a:ea typeface="Calibri"/>
                <a:cs typeface="Calibri"/>
                <a:sym typeface="Calibri"/>
              </a:rPr>
              <a:t>OA2: </a:t>
            </a:r>
            <a:r>
              <a:rPr b="1" i="0" lang="es" sz="1400" u="none" cap="none" strike="noStrike">
                <a:solidFill>
                  <a:srgbClr val="000000"/>
                </a:solidFill>
                <a:latin typeface="Calibri"/>
                <a:ea typeface="Calibri"/>
                <a:cs typeface="Calibri"/>
                <a:sym typeface="Calibri"/>
              </a:rPr>
              <a:t>Mostrar que comprenden las relaciones entre potencias, raíces enésimas y logaritmos:</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s" sz="1400" u="none" cap="none" strike="noStrike">
                <a:solidFill>
                  <a:srgbClr val="000000"/>
                </a:solidFill>
                <a:latin typeface="Calibri"/>
                <a:ea typeface="Calibri"/>
                <a:cs typeface="Calibri"/>
                <a:sym typeface="Calibri"/>
              </a:rPr>
              <a:t>Comparando representaciones de potencias de exponente racional con raíces enésimas en la recta numérica.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88900" lvl="0" marL="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Calibri"/>
                <a:ea typeface="Calibri"/>
                <a:cs typeface="Calibri"/>
                <a:sym typeface="Calibri"/>
              </a:rPr>
              <a:t>Convirtiendo raíces enésimas a potencias de exponente racional y viceversa.</a:t>
            </a:r>
            <a:endParaRPr/>
          </a:p>
          <a:p>
            <a:pPr indent="-88900" lvl="0" marL="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Calibri"/>
                <a:ea typeface="Calibri"/>
                <a:cs typeface="Calibri"/>
                <a:sym typeface="Calibri"/>
              </a:rPr>
              <a:t>Describiendo la relación entre potencias y logaritmos.</a:t>
            </a:r>
            <a:endParaRPr/>
          </a:p>
          <a:p>
            <a:pPr indent="-88900" lvl="0" marL="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Calibri"/>
                <a:ea typeface="Calibri"/>
                <a:cs typeface="Calibri"/>
                <a:sym typeface="Calibri"/>
              </a:rPr>
              <a:t>Resolviendo problemas rutinarios y no rutinarios que involucren potencias, logaritmos y raíces enésimas.</a:t>
            </a:r>
            <a:endParaRPr/>
          </a:p>
          <a:p>
            <a:pPr indent="0" lvl="0" marL="0" marR="0" rtl="0" algn="l">
              <a:lnSpc>
                <a:spcPct val="100000"/>
              </a:lnSpc>
              <a:spcBef>
                <a:spcPts val="80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800"/>
              </a:spcBef>
              <a:spcAft>
                <a:spcPts val="0"/>
              </a:spcAft>
              <a:buNone/>
            </a:pPr>
            <a:r>
              <a:rPr b="1" i="0" lang="es" sz="1800" u="none" cap="none" strike="noStrike">
                <a:solidFill>
                  <a:srgbClr val="000000"/>
                </a:solidFill>
                <a:latin typeface="Calibri"/>
                <a:ea typeface="Calibri"/>
                <a:cs typeface="Calibri"/>
                <a:sym typeface="Calibri"/>
              </a:rPr>
              <a:t>Propósito: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 sz="1800" u="none" cap="none" strike="noStrike">
                <a:solidFill>
                  <a:srgbClr val="000000"/>
                </a:solidFill>
                <a:latin typeface="Calibri"/>
                <a:ea typeface="Calibri"/>
                <a:cs typeface="Calibri"/>
                <a:sym typeface="Calibri"/>
              </a:rPr>
              <a:t>Comprender la relación entre potencia y logaritmo, mediante  la necesidad de encontrar el exponente en un modelo de crecimiento exponencial de poblaciones.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19"/>
          <p:cNvGraphicFramePr/>
          <p:nvPr/>
        </p:nvGraphicFramePr>
        <p:xfrm>
          <a:off x="1183416" y="1485928"/>
          <a:ext cx="3000000" cy="3000000"/>
        </p:xfrm>
        <a:graphic>
          <a:graphicData uri="http://schemas.openxmlformats.org/drawingml/2006/table">
            <a:tbl>
              <a:tblPr bandRow="1" firstRow="1">
                <a:noFill/>
                <a:tableStyleId>{FC037DCC-A9DF-4BBA-9FFF-27EEBFADAEF8}</a:tableStyleId>
              </a:tblPr>
              <a:tblGrid>
                <a:gridCol w="3223500"/>
                <a:gridCol w="1184550"/>
                <a:gridCol w="1184550"/>
                <a:gridCol w="1184550"/>
              </a:tblGrid>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1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 </a:t>
                      </a:r>
                      <a:endParaRPr sz="1100" u="none" cap="none" strike="noStrike"/>
                    </a:p>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(Calibri 16)</a:t>
                      </a:r>
                      <a:endParaRPr sz="1100" u="none" cap="none" strike="noStrike"/>
                    </a:p>
                  </a:txBody>
                  <a:tcPr marT="34300" marB="34300" marR="68600" marL="68600">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2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3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4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5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463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Título 6 (Calibri 16)</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alpha val="24705"/>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latin typeface="Calibri"/>
                          <a:ea typeface="Calibri"/>
                          <a:cs typeface="Calibri"/>
                          <a:sym typeface="Calibri"/>
                        </a:rPr>
                        <a:t>Texto</a:t>
                      </a:r>
                      <a:endParaRPr sz="1100" u="none" cap="none" strike="noStrike"/>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
        <p:nvSpPr>
          <p:cNvPr id="207" name="Google Shape;207;p19"/>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tabla (calibri 36) – Ejemplo 5</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nvSpPr>
        <p:spPr>
          <a:xfrm>
            <a:off x="520429" y="1828563"/>
            <a:ext cx="8103900" cy="392400"/>
          </a:xfrm>
          <a:prstGeom prst="rect">
            <a:avLst/>
          </a:prstGeom>
          <a:noFill/>
          <a:ln>
            <a:noFill/>
          </a:ln>
        </p:spPr>
        <p:txBody>
          <a:bodyPr anchorCtr="0" anchor="t" bIns="34275" lIns="68575" spcFirstLastPara="1" rIns="68575" wrap="square" tIns="34275">
            <a:spAutoFit/>
          </a:bodyPr>
          <a:lstStyle/>
          <a:p>
            <a:pPr indent="-374650" lvl="0" marL="419100" marR="0" rtl="0" algn="l">
              <a:lnSpc>
                <a:spcPct val="100000"/>
              </a:lnSpc>
              <a:spcBef>
                <a:spcPts val="0"/>
              </a:spcBef>
              <a:spcAft>
                <a:spcPts val="0"/>
              </a:spcAft>
              <a:buClr>
                <a:schemeClr val="dk1"/>
              </a:buClr>
              <a:buSzPts val="2100"/>
              <a:buFont typeface="Arial"/>
              <a:buAutoNum type="arabicPeriod"/>
            </a:pPr>
            <a:r>
              <a:rPr b="1" i="0" lang="es" sz="2100" u="none" cap="none" strike="noStrike">
                <a:solidFill>
                  <a:schemeClr val="dk1"/>
                </a:solidFill>
                <a:latin typeface="Calibri"/>
                <a:ea typeface="Calibri"/>
                <a:cs typeface="Calibri"/>
                <a:sym typeface="Calibri"/>
              </a:rPr>
              <a:t>Descripción actividad </a:t>
            </a:r>
            <a:endParaRPr b="0" i="0" sz="2100" u="none" cap="none" strike="noStrike">
              <a:solidFill>
                <a:schemeClr val="dk1"/>
              </a:solidFill>
              <a:latin typeface="Calibri"/>
              <a:ea typeface="Calibri"/>
              <a:cs typeface="Calibri"/>
              <a:sym typeface="Calibri"/>
            </a:endParaRPr>
          </a:p>
        </p:txBody>
      </p:sp>
      <p:sp>
        <p:nvSpPr>
          <p:cNvPr id="213" name="Google Shape;213;p2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actividad (Calibri 36)</a:t>
            </a:r>
            <a:endParaRPr b="1" i="0" sz="2700" u="none" cap="none" strike="noStrike">
              <a:solidFill>
                <a:srgbClr val="423B71"/>
              </a:solidFill>
              <a:latin typeface="Calibri"/>
              <a:ea typeface="Calibri"/>
              <a:cs typeface="Calibri"/>
              <a:sym typeface="Calibri"/>
            </a:endParaRPr>
          </a:p>
        </p:txBody>
      </p:sp>
      <p:sp>
        <p:nvSpPr>
          <p:cNvPr id="214" name="Google Shape;214;p20"/>
          <p:cNvSpPr txBox="1"/>
          <p:nvPr/>
        </p:nvSpPr>
        <p:spPr>
          <a:xfrm>
            <a:off x="520429" y="1293073"/>
            <a:ext cx="76257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0" i="0" lang="es" sz="2100" u="none" cap="none" strike="noStrike">
                <a:solidFill>
                  <a:schemeClr val="dk1"/>
                </a:solidFill>
                <a:latin typeface="Calibri"/>
                <a:ea typeface="Calibri"/>
                <a:cs typeface="Calibri"/>
                <a:sym typeface="Calibri"/>
              </a:rPr>
              <a:t>Subtítulo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Título actividad (Calibri 36 bold)</a:t>
            </a:r>
            <a:endParaRPr b="1" i="0" sz="2700" u="none" cap="none" strike="noStrike">
              <a:solidFill>
                <a:srgbClr val="423B71"/>
              </a:solidFill>
              <a:latin typeface="Calibri"/>
              <a:ea typeface="Calibri"/>
              <a:cs typeface="Calibri"/>
              <a:sym typeface="Calibri"/>
            </a:endParaRPr>
          </a:p>
        </p:txBody>
      </p:sp>
      <p:sp>
        <p:nvSpPr>
          <p:cNvPr id="220" name="Google Shape;220;p21"/>
          <p:cNvSpPr txBox="1"/>
          <p:nvPr/>
        </p:nvSpPr>
        <p:spPr>
          <a:xfrm>
            <a:off x="520429" y="1293073"/>
            <a:ext cx="8103900" cy="2978400"/>
          </a:xfrm>
          <a:prstGeom prst="rect">
            <a:avLst/>
          </a:prstGeom>
          <a:noFill/>
          <a:ln>
            <a:noFill/>
          </a:ln>
        </p:spPr>
        <p:txBody>
          <a:bodyPr anchorCtr="0" anchor="t" bIns="34275" lIns="68575" spcFirstLastPara="1" rIns="68575" wrap="square" tIns="34275">
            <a:spAutoFit/>
          </a:bodyPr>
          <a:lstStyle/>
          <a:p>
            <a:pPr indent="-374650" lvl="0" marL="419100" marR="0" rtl="0" algn="l">
              <a:lnSpc>
                <a:spcPct val="100000"/>
              </a:lnSpc>
              <a:spcBef>
                <a:spcPts val="0"/>
              </a:spcBef>
              <a:spcAft>
                <a:spcPts val="0"/>
              </a:spcAft>
              <a:buClr>
                <a:schemeClr val="dk1"/>
              </a:buClr>
              <a:buSzPts val="2100"/>
              <a:buFont typeface="Arial"/>
              <a:buAutoNum type="arabicPeriod"/>
            </a:pPr>
            <a:r>
              <a:rPr b="1" i="0" lang="es" sz="2100" u="none" cap="none" strike="noStrike">
                <a:solidFill>
                  <a:schemeClr val="dk1"/>
                </a:solidFill>
                <a:latin typeface="Calibri"/>
                <a:ea typeface="Calibri"/>
                <a:cs typeface="Calibri"/>
                <a:sym typeface="Calibri"/>
              </a:rPr>
              <a:t>Texto actividad (Calibri 28 bold)</a:t>
            </a:r>
            <a:endParaRPr b="0" i="0" sz="1100" u="none" cap="none" strike="noStrike">
              <a:solidFill>
                <a:srgbClr val="000000"/>
              </a:solidFill>
              <a:latin typeface="Arial"/>
              <a:ea typeface="Arial"/>
              <a:cs typeface="Arial"/>
              <a:sym typeface="Arial"/>
            </a:endParaRPr>
          </a:p>
          <a:p>
            <a:pPr indent="0" lvl="0" marL="3810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Calibri"/>
              <a:ea typeface="Calibri"/>
              <a:cs typeface="Calibri"/>
              <a:sym typeface="Calibri"/>
            </a:endParaRPr>
          </a:p>
          <a:p>
            <a:pPr indent="-336550" lvl="0" marL="381000" marR="0" rtl="0" algn="l">
              <a:lnSpc>
                <a:spcPct val="100000"/>
              </a:lnSpc>
              <a:spcBef>
                <a:spcPts val="0"/>
              </a:spcBef>
              <a:spcAft>
                <a:spcPts val="0"/>
              </a:spcAft>
              <a:buClr>
                <a:schemeClr val="dk1"/>
              </a:buClr>
              <a:buSzPts val="2100"/>
              <a:buFont typeface="Arial"/>
              <a:buChar char="•"/>
            </a:pPr>
            <a:r>
              <a:rPr b="0" i="0" lang="es" sz="2100" u="none" cap="none" strike="noStrike">
                <a:solidFill>
                  <a:schemeClr val="dk1"/>
                </a:solidFill>
                <a:latin typeface="Calibri"/>
                <a:ea typeface="Calibri"/>
                <a:cs typeface="Calibri"/>
                <a:sym typeface="Calibri"/>
              </a:rPr>
              <a:t>Texto actividad (Calibri 28)</a:t>
            </a:r>
            <a:endParaRPr b="0" i="0" sz="1100" u="none" cap="none" strike="noStrike">
              <a:solidFill>
                <a:srgbClr val="000000"/>
              </a:solidFill>
              <a:latin typeface="Arial"/>
              <a:ea typeface="Arial"/>
              <a:cs typeface="Arial"/>
              <a:sym typeface="Arial"/>
            </a:endParaRPr>
          </a:p>
          <a:p>
            <a:pPr indent="0" lvl="0" marL="381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336550" lvl="0" marL="381000" marR="0" rtl="0" algn="l">
              <a:lnSpc>
                <a:spcPct val="100000"/>
              </a:lnSpc>
              <a:spcBef>
                <a:spcPts val="0"/>
              </a:spcBef>
              <a:spcAft>
                <a:spcPts val="0"/>
              </a:spcAft>
              <a:buClr>
                <a:schemeClr val="dk1"/>
              </a:buClr>
              <a:buSzPts val="2100"/>
              <a:buFont typeface="Arial"/>
              <a:buChar char="•"/>
            </a:pPr>
            <a:r>
              <a:rPr b="0" i="0" lang="es" sz="2100" u="none" cap="none" strike="noStrike">
                <a:solidFill>
                  <a:schemeClr val="dk1"/>
                </a:solidFill>
                <a:latin typeface="Calibri"/>
                <a:ea typeface="Calibri"/>
                <a:cs typeface="Calibri"/>
                <a:sym typeface="Calibri"/>
              </a:rPr>
              <a:t>Texto actividad (Calibri 28)</a:t>
            </a:r>
            <a:endParaRPr b="0" i="0" sz="1100" u="none" cap="none" strike="noStrike">
              <a:solidFill>
                <a:srgbClr val="000000"/>
              </a:solidFill>
              <a:latin typeface="Arial"/>
              <a:ea typeface="Arial"/>
              <a:cs typeface="Arial"/>
              <a:sym typeface="Arial"/>
            </a:endParaRPr>
          </a:p>
          <a:p>
            <a:pPr indent="-203200" lvl="0" marL="381000" marR="0" rtl="0" algn="l">
              <a:lnSpc>
                <a:spcPct val="100000"/>
              </a:lnSpc>
              <a:spcBef>
                <a:spcPts val="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36550" lvl="0" marL="381000" marR="0" rtl="0" algn="l">
              <a:lnSpc>
                <a:spcPct val="100000"/>
              </a:lnSpc>
              <a:spcBef>
                <a:spcPts val="0"/>
              </a:spcBef>
              <a:spcAft>
                <a:spcPts val="0"/>
              </a:spcAft>
              <a:buClr>
                <a:schemeClr val="dk1"/>
              </a:buClr>
              <a:buSzPts val="2100"/>
              <a:buFont typeface="Arial"/>
              <a:buChar char="•"/>
            </a:pPr>
            <a:r>
              <a:rPr b="0" i="0" lang="es" sz="2100" u="none" cap="none" strike="noStrike">
                <a:solidFill>
                  <a:schemeClr val="dk1"/>
                </a:solidFill>
                <a:latin typeface="Calibri"/>
                <a:ea typeface="Calibri"/>
                <a:cs typeface="Calibri"/>
                <a:sym typeface="Calibri"/>
              </a:rPr>
              <a:t>Texto actividad (Calibri 28)</a:t>
            </a:r>
            <a:endParaRPr b="0" i="0" sz="1100" u="none" cap="none" strike="noStrike">
              <a:solidFill>
                <a:srgbClr val="000000"/>
              </a:solidFill>
              <a:latin typeface="Arial"/>
              <a:ea typeface="Arial"/>
              <a:cs typeface="Arial"/>
              <a:sym typeface="Arial"/>
            </a:endParaRPr>
          </a:p>
          <a:p>
            <a:pPr indent="-203200" lvl="0" marL="381000" marR="0" rtl="0" algn="l">
              <a:lnSpc>
                <a:spcPct val="100000"/>
              </a:lnSpc>
              <a:spcBef>
                <a:spcPts val="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241300" lvl="0" marL="419100" marR="0" rtl="0" algn="l">
              <a:lnSpc>
                <a:spcPct val="100000"/>
              </a:lnSpc>
              <a:spcBef>
                <a:spcPts val="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2"/>
          <p:cNvSpPr txBox="1"/>
          <p:nvPr/>
        </p:nvSpPr>
        <p:spPr>
          <a:xfrm>
            <a:off x="595031" y="1559306"/>
            <a:ext cx="81039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0" i="0" lang="es" sz="2100" u="none" cap="none" strike="noStrike">
                <a:solidFill>
                  <a:schemeClr val="dk1"/>
                </a:solidFill>
                <a:latin typeface="Calibri"/>
                <a:ea typeface="Calibri"/>
                <a:cs typeface="Calibri"/>
                <a:sym typeface="Calibri"/>
              </a:rPr>
              <a:t>Cuerpo de texto (Calibri 24)</a:t>
            </a:r>
            <a:endParaRPr b="0" i="0" sz="1100" u="none" cap="none" strike="noStrike">
              <a:solidFill>
                <a:srgbClr val="000000"/>
              </a:solidFill>
              <a:latin typeface="Arial"/>
              <a:ea typeface="Arial"/>
              <a:cs typeface="Arial"/>
              <a:sym typeface="Arial"/>
            </a:endParaRPr>
          </a:p>
        </p:txBody>
      </p:sp>
      <p:sp>
        <p:nvSpPr>
          <p:cNvPr id="226" name="Google Shape;226;p22"/>
          <p:cNvSpPr txBox="1"/>
          <p:nvPr/>
        </p:nvSpPr>
        <p:spPr>
          <a:xfrm>
            <a:off x="520429" y="6652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 (Calibri 36)</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3"/>
          <p:cNvSpPr txBox="1"/>
          <p:nvPr/>
        </p:nvSpPr>
        <p:spPr>
          <a:xfrm>
            <a:off x="595031" y="1559306"/>
            <a:ext cx="81039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0" i="0" lang="es" sz="2100" u="none" cap="none" strike="noStrike">
                <a:solidFill>
                  <a:schemeClr val="dk1"/>
                </a:solidFill>
                <a:latin typeface="Calibri"/>
                <a:ea typeface="Calibri"/>
                <a:cs typeface="Calibri"/>
                <a:sym typeface="Calibri"/>
              </a:rPr>
              <a:t>Si es necesario destacar palabras o frases hacerlo con </a:t>
            </a:r>
            <a:r>
              <a:rPr b="1" i="0" lang="es" sz="2100" u="none" cap="none" strike="noStrike">
                <a:solidFill>
                  <a:schemeClr val="dk1"/>
                </a:solidFill>
                <a:latin typeface="Calibri"/>
                <a:ea typeface="Calibri"/>
                <a:cs typeface="Calibri"/>
                <a:sym typeface="Calibri"/>
              </a:rPr>
              <a:t>bold</a:t>
            </a:r>
            <a:r>
              <a:rPr b="0" i="0" lang="es" sz="2100" u="none" cap="none" strike="noStrike">
                <a:solidFill>
                  <a:schemeClr val="dk1"/>
                </a:solidFill>
                <a:latin typeface="Calibri"/>
                <a:ea typeface="Calibri"/>
                <a:cs typeface="Calibri"/>
                <a:sym typeface="Calibri"/>
              </a:rPr>
              <a:t> en este </a:t>
            </a:r>
            <a:r>
              <a:rPr b="1" i="0" lang="es" sz="2100" u="none" cap="none" strike="noStrike">
                <a:solidFill>
                  <a:srgbClr val="7EC0CE"/>
                </a:solidFill>
                <a:latin typeface="Calibri"/>
                <a:ea typeface="Calibri"/>
                <a:cs typeface="Calibri"/>
                <a:sym typeface="Calibri"/>
              </a:rPr>
              <a:t>color</a:t>
            </a:r>
            <a:r>
              <a:rPr b="0" i="0" lang="es" sz="2100" u="none" cap="none" strike="noStrike">
                <a:solidFill>
                  <a:schemeClr val="dk1"/>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p:txBody>
      </p:sp>
      <p:sp>
        <p:nvSpPr>
          <p:cNvPr id="232" name="Google Shape;232;p23"/>
          <p:cNvSpPr txBox="1"/>
          <p:nvPr/>
        </p:nvSpPr>
        <p:spPr>
          <a:xfrm>
            <a:off x="520429" y="6652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 (Calibri 36)</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Paleta de colores</a:t>
            </a:r>
            <a:endParaRPr b="1" i="0" sz="2700" u="none" cap="none" strike="noStrike">
              <a:solidFill>
                <a:srgbClr val="423B71"/>
              </a:solidFill>
              <a:latin typeface="Calibri"/>
              <a:ea typeface="Calibri"/>
              <a:cs typeface="Calibri"/>
              <a:sym typeface="Calibri"/>
            </a:endParaRPr>
          </a:p>
        </p:txBody>
      </p:sp>
      <p:sp>
        <p:nvSpPr>
          <p:cNvPr id="238" name="Google Shape;238;p24"/>
          <p:cNvSpPr/>
          <p:nvPr/>
        </p:nvSpPr>
        <p:spPr>
          <a:xfrm>
            <a:off x="1510831" y="2029598"/>
            <a:ext cx="1075200" cy="1075200"/>
          </a:xfrm>
          <a:prstGeom prst="rect">
            <a:avLst/>
          </a:prstGeom>
          <a:solidFill>
            <a:srgbClr val="423B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423B71"/>
              </a:solidFill>
              <a:latin typeface="Arial"/>
              <a:ea typeface="Arial"/>
              <a:cs typeface="Arial"/>
              <a:sym typeface="Arial"/>
            </a:endParaRPr>
          </a:p>
        </p:txBody>
      </p:sp>
      <p:sp>
        <p:nvSpPr>
          <p:cNvPr id="239" name="Google Shape;239;p24"/>
          <p:cNvSpPr/>
          <p:nvPr/>
        </p:nvSpPr>
        <p:spPr>
          <a:xfrm>
            <a:off x="3178993" y="2034231"/>
            <a:ext cx="1075200" cy="1075200"/>
          </a:xfrm>
          <a:prstGeom prst="rect">
            <a:avLst/>
          </a:prstGeom>
          <a:solidFill>
            <a:srgbClr val="7EC0C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0" name="Google Shape;240;p24"/>
          <p:cNvSpPr/>
          <p:nvPr/>
        </p:nvSpPr>
        <p:spPr>
          <a:xfrm>
            <a:off x="4847155" y="2034231"/>
            <a:ext cx="1075200" cy="1075200"/>
          </a:xfrm>
          <a:prstGeom prst="rect">
            <a:avLst/>
          </a:prstGeom>
          <a:solidFill>
            <a:srgbClr val="63B7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1" name="Google Shape;241;p24"/>
          <p:cNvSpPr/>
          <p:nvPr/>
        </p:nvSpPr>
        <p:spPr>
          <a:xfrm>
            <a:off x="6515317" y="2029598"/>
            <a:ext cx="1075200" cy="1075200"/>
          </a:xfrm>
          <a:prstGeom prst="rect">
            <a:avLst/>
          </a:prstGeom>
          <a:solidFill>
            <a:srgbClr val="D6566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5"/>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247" name="Google Shape;247;p25"/>
          <p:cNvSpPr txBox="1"/>
          <p:nvPr/>
        </p:nvSpPr>
        <p:spPr>
          <a:xfrm>
            <a:off x="483935" y="22975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Título temática presentación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(Calibri 44)</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3"/>
          <p:cNvPicPr preferRelativeResize="0"/>
          <p:nvPr/>
        </p:nvPicPr>
        <p:blipFill rotWithShape="1">
          <a:blip r:embed="rId3">
            <a:alphaModFix/>
          </a:blip>
          <a:srcRect b="0" l="0" r="0" t="0"/>
          <a:stretch/>
        </p:blipFill>
        <p:spPr>
          <a:xfrm>
            <a:off x="583105" y="835120"/>
            <a:ext cx="7674193" cy="3352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nvSpPr>
        <p:spPr>
          <a:xfrm>
            <a:off x="499461" y="445674"/>
            <a:ext cx="8337177"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 sz="2700" u="none" cap="none" strike="noStrike">
                <a:solidFill>
                  <a:srgbClr val="423B71"/>
                </a:solidFill>
                <a:latin typeface="Calibri"/>
                <a:ea typeface="Calibri"/>
                <a:cs typeface="Calibri"/>
                <a:sym typeface="Calibri"/>
              </a:rPr>
              <a:t>Gestión</a:t>
            </a:r>
            <a:r>
              <a:rPr b="1" i="0" lang="es" sz="4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es" sz="2800" u="none" cap="none" strike="noStrike">
                <a:solidFill>
                  <a:srgbClr val="000000"/>
                </a:solidFill>
                <a:latin typeface="Arial"/>
                <a:ea typeface="Arial"/>
                <a:cs typeface="Arial"/>
                <a:sym typeface="Arial"/>
              </a:rPr>
              <a:t>-</a:t>
            </a:r>
            <a:r>
              <a:rPr b="1" i="0" lang="es" sz="1800" u="none" cap="none" strike="noStrike">
                <a:solidFill>
                  <a:srgbClr val="000000"/>
                </a:solidFill>
                <a:latin typeface="Arial"/>
                <a:ea typeface="Arial"/>
                <a:cs typeface="Arial"/>
                <a:sym typeface="Arial"/>
              </a:rPr>
              <a:t>Enganche</a:t>
            </a:r>
            <a:endParaRPr/>
          </a:p>
          <a:p>
            <a:pPr indent="0" lvl="0" marL="0" marR="0" rtl="0" algn="l">
              <a:lnSpc>
                <a:spcPct val="100000"/>
              </a:lnSpc>
              <a:spcBef>
                <a:spcPts val="0"/>
              </a:spcBef>
              <a:spcAft>
                <a:spcPts val="0"/>
              </a:spcAft>
              <a:buNone/>
            </a:pPr>
            <a:r>
              <a:rPr b="1" i="0" lang="es" sz="1600" u="none" cap="none" strike="noStrike">
                <a:solidFill>
                  <a:srgbClr val="000000"/>
                </a:solidFill>
                <a:latin typeface="Arial"/>
                <a:ea typeface="Arial"/>
                <a:cs typeface="Arial"/>
                <a:sym typeface="Arial"/>
              </a:rPr>
              <a:t>Video</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Char char="•"/>
            </a:pPr>
            <a:r>
              <a:rPr b="0" i="0" lang="es" sz="2000" u="none" cap="none" strike="noStrike">
                <a:solidFill>
                  <a:srgbClr val="3C4043"/>
                </a:solidFill>
                <a:latin typeface="Calibri"/>
                <a:ea typeface="Calibri"/>
                <a:cs typeface="Calibri"/>
                <a:sym typeface="Calibri"/>
              </a:rPr>
              <a:t>¿Cuáles son los problemas que conlleva el rápido crecimiento de los castores? </a:t>
            </a:r>
            <a:endParaRPr/>
          </a:p>
          <a:p>
            <a:pPr indent="-127000" lvl="0" marL="0" marR="0" rtl="0" algn="just">
              <a:lnSpc>
                <a:spcPct val="100000"/>
              </a:lnSpc>
              <a:spcBef>
                <a:spcPts val="0"/>
              </a:spcBef>
              <a:spcAft>
                <a:spcPts val="0"/>
              </a:spcAft>
              <a:buClr>
                <a:srgbClr val="000000"/>
              </a:buClr>
              <a:buSzPts val="2000"/>
              <a:buFont typeface="Arial"/>
              <a:buChar char="•"/>
            </a:pPr>
            <a:r>
              <a:rPr b="0" i="0" lang="es" sz="2000" u="none" cap="none" strike="noStrike">
                <a:solidFill>
                  <a:srgbClr val="3C4043"/>
                </a:solidFill>
                <a:latin typeface="Calibri"/>
                <a:ea typeface="Calibri"/>
                <a:cs typeface="Calibri"/>
                <a:sym typeface="Calibri"/>
              </a:rPr>
              <a:t>¿A qué especies nativas puede afectar la acción del castor? </a:t>
            </a:r>
            <a:endParaRPr/>
          </a:p>
          <a:p>
            <a:pPr indent="-127000" lvl="0" marL="0" marR="0" rtl="0" algn="just">
              <a:lnSpc>
                <a:spcPct val="100000"/>
              </a:lnSpc>
              <a:spcBef>
                <a:spcPts val="0"/>
              </a:spcBef>
              <a:spcAft>
                <a:spcPts val="0"/>
              </a:spcAft>
              <a:buClr>
                <a:srgbClr val="000000"/>
              </a:buClr>
              <a:buSzPts val="2000"/>
              <a:buFont typeface="Arial"/>
              <a:buChar char="•"/>
            </a:pPr>
            <a:r>
              <a:rPr b="0" i="0" lang="es" sz="2000" u="none" cap="none" strike="noStrike">
                <a:solidFill>
                  <a:srgbClr val="3C4043"/>
                </a:solidFill>
                <a:latin typeface="Calibri"/>
                <a:ea typeface="Calibri"/>
                <a:cs typeface="Calibri"/>
                <a:sym typeface="Calibri"/>
              </a:rPr>
              <a:t>¿Qué se puede hacer para detener el crecimiento de los castores?</a:t>
            </a:r>
            <a:endParaRPr/>
          </a:p>
          <a:p>
            <a:pPr indent="-127000" lvl="0" marL="0" marR="0" rtl="0" algn="just">
              <a:lnSpc>
                <a:spcPct val="100000"/>
              </a:lnSpc>
              <a:spcBef>
                <a:spcPts val="0"/>
              </a:spcBef>
              <a:spcAft>
                <a:spcPts val="0"/>
              </a:spcAft>
              <a:buClr>
                <a:srgbClr val="000000"/>
              </a:buClr>
              <a:buSzPts val="2000"/>
              <a:buFont typeface="Arial"/>
              <a:buChar char="•"/>
            </a:pPr>
            <a:r>
              <a:rPr b="0" i="0" lang="es" sz="2000" u="none" cap="none" strike="noStrike">
                <a:solidFill>
                  <a:srgbClr val="3C4043"/>
                </a:solidFill>
                <a:latin typeface="Calibri"/>
                <a:ea typeface="Calibri"/>
                <a:cs typeface="Calibri"/>
                <a:sym typeface="Calibri"/>
              </a:rPr>
              <a:t>¿Sabes de otra especie introducida en Chile que ha causado problemas en el ecosistema? </a:t>
            </a:r>
            <a:endParaRPr/>
          </a:p>
          <a:p>
            <a:pPr indent="0" lvl="0" marL="0" marR="0" rtl="0" algn="l">
              <a:lnSpc>
                <a:spcPct val="100000"/>
              </a:lnSpc>
              <a:spcBef>
                <a:spcPts val="0"/>
              </a:spcBef>
              <a:spcAft>
                <a:spcPts val="0"/>
              </a:spcAft>
              <a:buNone/>
            </a:pPr>
            <a:r>
              <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nvSpPr>
        <p:spPr>
          <a:xfrm>
            <a:off x="266856" y="150420"/>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Problema</a:t>
            </a:r>
            <a:endParaRPr b="1" i="0" sz="2700" u="none" cap="none" strike="noStrike">
              <a:solidFill>
                <a:srgbClr val="423B71"/>
              </a:solidFill>
              <a:latin typeface="Calibri"/>
              <a:ea typeface="Calibri"/>
              <a:cs typeface="Calibri"/>
              <a:sym typeface="Calibri"/>
            </a:endParaRPr>
          </a:p>
        </p:txBody>
      </p:sp>
      <p:sp>
        <p:nvSpPr>
          <p:cNvPr id="103" name="Google Shape;103;p5"/>
          <p:cNvSpPr txBox="1"/>
          <p:nvPr/>
        </p:nvSpPr>
        <p:spPr>
          <a:xfrm>
            <a:off x="273203" y="1145117"/>
            <a:ext cx="8275705" cy="36830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 sz="1600" u="none" cap="none" strike="noStrike">
                <a:solidFill>
                  <a:srgbClr val="000000"/>
                </a:solidFill>
                <a:latin typeface="Calibri"/>
                <a:ea typeface="Calibri"/>
                <a:cs typeface="Calibri"/>
                <a:sym typeface="Calibri"/>
              </a:rPr>
              <a:t>Se dice que la población inicial en 1946 eran 20 castores y aumentaron rápidamente a lo largo del tiempo estimándose que la población de castores crece año a año un 13%, por lo tanto se proyecta que el modelo que estudia este crecimiento se puede escribir de la siguiente forma:</a:t>
            </a:r>
            <a:r>
              <a:rPr b="1" i="0" lang="e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es" sz="1600" u="none" cap="none" strike="noStrike">
                <a:solidFill>
                  <a:srgbClr val="000000"/>
                </a:solidFill>
                <a:latin typeface="Arial"/>
                <a:ea typeface="Arial"/>
                <a:cs typeface="Arial"/>
                <a:sym typeface="Arial"/>
              </a:rPr>
            </a:br>
            <a:r>
              <a:rPr b="0" i="0" lang="es" sz="1600" u="none" cap="none" strike="noStrike">
                <a:solidFill>
                  <a:srgbClr val="000000"/>
                </a:solidFill>
                <a:latin typeface="Cambria Math"/>
                <a:ea typeface="Cambria Math"/>
                <a:cs typeface="Cambria Math"/>
                <a:sym typeface="Cambria Math"/>
              </a:rPr>
              <a:t>C=P∙(1,13)^n</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None/>
            </a:pPr>
            <a:r>
              <a:rPr b="0" i="0" lang="es" sz="1600" u="none" cap="none" strike="noStrike">
                <a:solidFill>
                  <a:srgbClr val="000000"/>
                </a:solidFill>
                <a:latin typeface="Calibri"/>
                <a:ea typeface="Calibri"/>
                <a:cs typeface="Calibri"/>
                <a:sym typeface="Calibri"/>
              </a:rPr>
              <a:t>C: Cantidad de Castores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s" sz="1600" u="none" cap="none" strike="noStrike">
                <a:solidFill>
                  <a:srgbClr val="000000"/>
                </a:solidFill>
                <a:latin typeface="Calibri"/>
                <a:ea typeface="Calibri"/>
                <a:cs typeface="Calibri"/>
                <a:sym typeface="Calibri"/>
              </a:rPr>
              <a:t>P: Población inicial de Castores</a:t>
            </a:r>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 sz="1600" u="none" cap="none" strike="noStrike">
                <a:solidFill>
                  <a:srgbClr val="000000"/>
                </a:solidFill>
                <a:latin typeface="Calibri"/>
                <a:ea typeface="Calibri"/>
                <a:cs typeface="Calibri"/>
                <a:sym typeface="Calibri"/>
              </a:rPr>
              <a:t>Dé un tiempo para que las y los estudiantes comprendan la fórmula e identifiquen que P se reemplaza por 20 ya que corresponde a la cantidad inicial de castores. Así, la fórmula queda: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es" sz="1600" u="none" cap="none" strike="noStrike">
                <a:solidFill>
                  <a:srgbClr val="000000"/>
                </a:solidFill>
                <a:latin typeface="Arial"/>
                <a:ea typeface="Arial"/>
                <a:cs typeface="Arial"/>
                <a:sym typeface="Arial"/>
              </a:rPr>
            </a:br>
            <a:r>
              <a:rPr b="0" i="0" lang="es" sz="1600" u="none" cap="none" strike="noStrike">
                <a:solidFill>
                  <a:srgbClr val="000000"/>
                </a:solidFill>
                <a:latin typeface="Cambria Math"/>
                <a:ea typeface="Cambria Math"/>
                <a:cs typeface="Cambria Math"/>
                <a:sym typeface="Cambria Math"/>
              </a:rPr>
              <a:t>C=20∙(1,13)^n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br>
              <a:rPr b="0" i="0" lang="e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txBox="1"/>
          <p:nvPr/>
        </p:nvSpPr>
        <p:spPr>
          <a:xfrm>
            <a:off x="276039" y="250312"/>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Construcción-Parte 1 </a:t>
            </a:r>
            <a:endParaRPr b="1" i="0" sz="2700" u="none" cap="none" strike="noStrike">
              <a:solidFill>
                <a:srgbClr val="423B71"/>
              </a:solidFill>
              <a:latin typeface="Calibri"/>
              <a:ea typeface="Calibri"/>
              <a:cs typeface="Calibri"/>
              <a:sym typeface="Calibri"/>
            </a:endParaRPr>
          </a:p>
        </p:txBody>
      </p:sp>
      <p:sp>
        <p:nvSpPr>
          <p:cNvPr id="109" name="Google Shape;109;p6"/>
          <p:cNvSpPr txBox="1"/>
          <p:nvPr/>
        </p:nvSpPr>
        <p:spPr>
          <a:xfrm>
            <a:off x="411094" y="492712"/>
            <a:ext cx="8125867" cy="52322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Luego de leer la situación,</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Pídales que estimen la cantidad de castores que había después de 40 años, esto es, el año 1986.</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es" sz="2000" u="none" cap="none" strike="noStrike">
                <a:solidFill>
                  <a:srgbClr val="000000"/>
                </a:solidFill>
                <a:latin typeface="Arial"/>
                <a:ea typeface="Arial"/>
                <a:cs typeface="Arial"/>
                <a:sym typeface="Arial"/>
              </a:rPr>
            </a:br>
            <a:r>
              <a:rPr b="0" i="1" lang="es" sz="2000" u="none" cap="none" strike="noStrike">
                <a:solidFill>
                  <a:srgbClr val="000000"/>
                </a:solidFill>
                <a:latin typeface="Calibri"/>
                <a:ea typeface="Calibri"/>
                <a:cs typeface="Calibri"/>
                <a:sym typeface="Calibri"/>
              </a:rPr>
              <a:t>¿cuántos castores creen que había en el año 1986?</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s" sz="1800" u="none" cap="none" strike="noStrike">
                <a:solidFill>
                  <a:srgbClr val="000000"/>
                </a:solidFill>
                <a:latin typeface="Calibri"/>
                <a:ea typeface="Calibri"/>
                <a:cs typeface="Calibri"/>
                <a:sym typeface="Calibri"/>
              </a:rPr>
              <a:t>Ahora respondan, según el modelo propuesto: </a:t>
            </a:r>
            <a:endParaRPr/>
          </a:p>
          <a:p>
            <a:pPr indent="0" lvl="0" marL="0" marR="0" rtl="0" algn="l">
              <a:lnSpc>
                <a:spcPct val="100000"/>
              </a:lnSpc>
              <a:spcBef>
                <a:spcPts val="0"/>
              </a:spcBef>
              <a:spcAft>
                <a:spcPts val="0"/>
              </a:spcAft>
              <a:buNone/>
            </a:pPr>
            <a:r>
              <a:rPr b="0" i="0" lang="es" sz="1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s" sz="1800" u="none" cap="none" strike="noStrike">
                <a:solidFill>
                  <a:srgbClr val="000000"/>
                </a:solidFill>
                <a:latin typeface="Calibri"/>
                <a:ea typeface="Calibri"/>
                <a:cs typeface="Calibri"/>
                <a:sym typeface="Calibri"/>
              </a:rPr>
              <a:t>¿Cuántos castores había aproximadamente después de 40 años desde su introducción?</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s" sz="1800" u="none" cap="none" strike="noStrike">
                <a:solidFill>
                  <a:srgbClr val="000000"/>
                </a:solidFill>
                <a:latin typeface="Calibri"/>
                <a:ea typeface="Calibri"/>
                <a:cs typeface="Calibri"/>
                <a:sym typeface="Calibri"/>
              </a:rPr>
              <a:t>¿Cuántos castores había aproximadamente en el año 2010?</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s" sz="28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10" name="Google Shape;110;p6"/>
          <p:cNvSpPr txBox="1"/>
          <p:nvPr/>
        </p:nvSpPr>
        <p:spPr>
          <a:xfrm>
            <a:off x="4998464" y="3991648"/>
            <a:ext cx="4572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 sz="1400" u="none" cap="none" strike="noStrike">
                <a:solidFill>
                  <a:srgbClr val="000000"/>
                </a:solidFill>
                <a:latin typeface="Cambria Math"/>
                <a:ea typeface="Cambria Math"/>
                <a:cs typeface="Cambria Math"/>
                <a:sym typeface="Cambria Math"/>
              </a:rPr>
              <a:t>C=20∙(1,13)^</a:t>
            </a:r>
            <a:r>
              <a:rPr b="0" i="0" lang="es" sz="1400" u="none" cap="none" strike="noStrike">
                <a:solidFill>
                  <a:srgbClr val="000000"/>
                </a:solidFill>
                <a:highlight>
                  <a:srgbClr val="FFFF00"/>
                </a:highlight>
                <a:latin typeface="Cambria Math"/>
                <a:ea typeface="Cambria Math"/>
                <a:cs typeface="Cambria Math"/>
                <a:sym typeface="Cambria Math"/>
              </a:rPr>
              <a:t>n</a:t>
            </a:r>
            <a:endParaRPr b="0" i="0" sz="1400" u="none" cap="none" strike="noStrike">
              <a:solidFill>
                <a:srgbClr val="000000"/>
              </a:solidFill>
              <a:highlight>
                <a:srgbClr val="FFFF00"/>
              </a:highlight>
              <a:latin typeface="Arial"/>
              <a:ea typeface="Arial"/>
              <a:cs typeface="Arial"/>
              <a:sym typeface="Arial"/>
            </a:endParaRPr>
          </a:p>
        </p:txBody>
      </p:sp>
      <p:pic>
        <p:nvPicPr>
          <p:cNvPr descr="Calculadora Científica Casio FX-350LAPLUS | 252 funciones - macoser" id="111" name="Google Shape;111;p6"/>
          <p:cNvPicPr preferRelativeResize="0"/>
          <p:nvPr/>
        </p:nvPicPr>
        <p:blipFill rotWithShape="1">
          <a:blip r:embed="rId3">
            <a:alphaModFix/>
          </a:blip>
          <a:srcRect b="0" l="0" r="0" t="0"/>
          <a:stretch/>
        </p:blipFill>
        <p:spPr>
          <a:xfrm>
            <a:off x="7909722" y="2636170"/>
            <a:ext cx="1234278" cy="12342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nvSpPr>
        <p:spPr>
          <a:xfrm>
            <a:off x="276039" y="250312"/>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Construcción-Parte 1 </a:t>
            </a:r>
            <a:endParaRPr b="1" i="0" sz="2700" u="none" cap="none" strike="noStrike">
              <a:solidFill>
                <a:srgbClr val="423B71"/>
              </a:solidFill>
              <a:latin typeface="Calibri"/>
              <a:ea typeface="Calibri"/>
              <a:cs typeface="Calibri"/>
              <a:sym typeface="Calibri"/>
            </a:endParaRPr>
          </a:p>
        </p:txBody>
      </p:sp>
      <p:sp>
        <p:nvSpPr>
          <p:cNvPr id="117" name="Google Shape;117;p7"/>
          <p:cNvSpPr txBox="1"/>
          <p:nvPr/>
        </p:nvSpPr>
        <p:spPr>
          <a:xfrm>
            <a:off x="357306" y="694313"/>
            <a:ext cx="7926082"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Graficar la situación, con los puntos encontrados </a:t>
            </a:r>
            <a:r>
              <a:rPr b="0" i="0" lang="es" sz="1200" u="none" cap="none" strike="noStrike">
                <a:solidFill>
                  <a:srgbClr val="000000"/>
                </a:solidFill>
                <a:latin typeface="Calibri"/>
                <a:ea typeface="Calibri"/>
                <a:cs typeface="Calibri"/>
                <a:sym typeface="Calibri"/>
              </a:rPr>
              <a:t>(se pueden agregar otros*)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2) Proponer que un estudiante ayude a profesor a graficar en geogebra o Excel mostrándolo al curso y hacer preguntas al curso</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s" sz="28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18" name="Google Shape;118;p7"/>
          <p:cNvPicPr preferRelativeResize="0"/>
          <p:nvPr/>
        </p:nvPicPr>
        <p:blipFill rotWithShape="1">
          <a:blip r:embed="rId3">
            <a:alphaModFix/>
          </a:blip>
          <a:srcRect b="16742" l="3908" r="62352" t="38441"/>
          <a:stretch/>
        </p:blipFill>
        <p:spPr>
          <a:xfrm>
            <a:off x="1134354" y="2244657"/>
            <a:ext cx="6875291" cy="25685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nvSpPr>
        <p:spPr>
          <a:xfrm>
            <a:off x="276039" y="250312"/>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Construcción-Parte 1 </a:t>
            </a:r>
            <a:endParaRPr b="1" i="0" sz="2700" u="none" cap="none" strike="noStrike">
              <a:solidFill>
                <a:srgbClr val="423B71"/>
              </a:solidFill>
              <a:latin typeface="Calibri"/>
              <a:ea typeface="Calibri"/>
              <a:cs typeface="Calibri"/>
              <a:sym typeface="Calibri"/>
            </a:endParaRPr>
          </a:p>
        </p:txBody>
      </p:sp>
      <p:pic>
        <p:nvPicPr>
          <p:cNvPr id="124" name="Google Shape;124;p8"/>
          <p:cNvPicPr preferRelativeResize="0"/>
          <p:nvPr/>
        </p:nvPicPr>
        <p:blipFill rotWithShape="1">
          <a:blip r:embed="rId3">
            <a:alphaModFix/>
          </a:blip>
          <a:srcRect b="16742" l="3908" r="62352" t="38441"/>
          <a:stretch/>
        </p:blipFill>
        <p:spPr>
          <a:xfrm>
            <a:off x="399569" y="852957"/>
            <a:ext cx="7860767" cy="2936692"/>
          </a:xfrm>
          <a:prstGeom prst="rect">
            <a:avLst/>
          </a:prstGeom>
          <a:noFill/>
          <a:ln>
            <a:noFill/>
          </a:ln>
        </p:spPr>
      </p:pic>
      <p:sp>
        <p:nvSpPr>
          <p:cNvPr id="125" name="Google Shape;125;p8"/>
          <p:cNvSpPr txBox="1"/>
          <p:nvPr/>
        </p:nvSpPr>
        <p:spPr>
          <a:xfrm>
            <a:off x="491778" y="4190997"/>
            <a:ext cx="81604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1400" u="none" cap="none" strike="noStrike">
                <a:solidFill>
                  <a:srgbClr val="000000"/>
                </a:solidFill>
                <a:latin typeface="Calibri"/>
                <a:ea typeface="Calibri"/>
                <a:cs typeface="Calibri"/>
                <a:sym typeface="Calibri"/>
              </a:rPr>
              <a:t>¿Qué variable se representa en el eje de las abscisas?, ¿y en el de las ordenadas? ¿Reconocen este tipo de  gráfico? ¿Cómo es el comportamiento de crecimiento de los castores?  ¿por qué?</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nvSpPr>
        <p:spPr>
          <a:xfrm>
            <a:off x="276039" y="250312"/>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Construcción-Parte 2 </a:t>
            </a:r>
            <a:endParaRPr b="1" i="0" sz="2700" u="none" cap="none" strike="noStrike">
              <a:solidFill>
                <a:srgbClr val="423B71"/>
              </a:solidFill>
              <a:latin typeface="Calibri"/>
              <a:ea typeface="Calibri"/>
              <a:cs typeface="Calibri"/>
              <a:sym typeface="Calibri"/>
            </a:endParaRPr>
          </a:p>
        </p:txBody>
      </p:sp>
      <p:sp>
        <p:nvSpPr>
          <p:cNvPr id="131" name="Google Shape;131;p9"/>
          <p:cNvSpPr txBox="1"/>
          <p:nvPr/>
        </p:nvSpPr>
        <p:spPr>
          <a:xfrm>
            <a:off x="176147" y="1032610"/>
            <a:ext cx="8268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La población actual de castores se estima en más de 110 000 en Tierra del Fuego, si no se hubieran implementado medidas de mitigación, y asumiendo que el crecimiento en el tiempo se mantiene de la misma forma,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AutoNum type="alphaLcParenR"/>
            </a:pPr>
            <a:r>
              <a:rPr b="1" i="0" lang="es" sz="1800" u="none" cap="none" strike="noStrike">
                <a:solidFill>
                  <a:srgbClr val="000000"/>
                </a:solidFill>
                <a:latin typeface="Calibri"/>
                <a:ea typeface="Calibri"/>
                <a:cs typeface="Calibri"/>
                <a:sym typeface="Calibri"/>
              </a:rPr>
              <a:t>¿En qué año podríamos estimar que la población de castores supera los 110 000 ejemplares?</a:t>
            </a:r>
            <a:r>
              <a:rPr b="0" i="0" lang="es"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AutoNum type="alphaLcParenR"/>
            </a:pPr>
            <a:r>
              <a:rPr b="1" i="0" lang="es" sz="1800" u="none" cap="none" strike="noStrike">
                <a:solidFill>
                  <a:srgbClr val="000000"/>
                </a:solidFill>
                <a:latin typeface="Calibri"/>
                <a:ea typeface="Calibri"/>
                <a:cs typeface="Calibri"/>
                <a:sym typeface="Calibri"/>
              </a:rPr>
              <a:t>¿En que año superará el millón de ejemplares en la zona de tierra del fuego?</a:t>
            </a:r>
            <a:r>
              <a:rPr b="0" i="0" lang="es"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rPr lang="es" sz="2000"/>
              <a:t>idea otra sit → (ver diapo anterior) </a:t>
            </a:r>
            <a:endParaRPr sz="2000"/>
          </a:p>
        </p:txBody>
      </p:sp>
      <p:sp>
        <p:nvSpPr>
          <p:cNvPr id="132" name="Google Shape;132;p9"/>
          <p:cNvSpPr/>
          <p:nvPr/>
        </p:nvSpPr>
        <p:spPr>
          <a:xfrm>
            <a:off x="6247120" y="4069319"/>
            <a:ext cx="2658676" cy="861651"/>
          </a:xfrm>
          <a:prstGeom prst="wave">
            <a:avLst>
              <a:gd fmla="val 12500" name="adj1"/>
              <a:gd fmla="val 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 sz="1400" u="none" cap="none" strike="noStrike">
                <a:solidFill>
                  <a:schemeClr val="lt1"/>
                </a:solidFill>
                <a:latin typeface="Arial"/>
                <a:ea typeface="Arial"/>
                <a:cs typeface="Arial"/>
                <a:sym typeface="Arial"/>
              </a:rPr>
              <a:t>Las dos preguntas , o solo una se les pide estimar primero y luego calcular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Gloria Baeza gonzález</dc:creator>
</cp:coreProperties>
</file>