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98dd60851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298dd6085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46a10d9fd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746a10d9f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75aadd5fd8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275aadd5fd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5aadd5fd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275aadd5fd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46b6a369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2746b6a36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46a10d9fd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2746a10d9f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6ccd7ae6d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256ccd7ae6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46a10d9fd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2746a10d9f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75aadd5fd8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275aadd5fd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75aadd5fd8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g275aadd5f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*Observación para el docente → Si tiene el video descargado en su computador, puede editar la presentación para generar un hipervínculo al video desde la diapositiva</a:t>
            </a:r>
            <a:endParaRPr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746b6a369e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g2746b6a369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746a10d9fd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2746a10d9f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298dd60851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g2298dd6085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373a2dd14_0_1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24373a2dd1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75aadd5fd8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275aadd5fd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46a10d9fd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2746a10d9f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746a10d9fd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2746a10d9f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75931d9a8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275931d9a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5b81dcf6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275b81dcf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46a10d9fd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746a10d9f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46a10d9fd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2746a10d9f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ee0e8b21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22ee0e8b21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46a10d9fd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746a10d9f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Distancias en el universo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distancia, en años luz, entre la Tierra y Próxima Centauri. Considera un ángulo de paralaje de 0,00021353°. Escribe tu estrategia.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distancia, en años luz, entre la Tierra y Próxima Centauri. Considera un ángulo de paralaje de 0,00021353°. Escribe tu estrategia.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144" y="2475077"/>
            <a:ext cx="5219229" cy="19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distancia, en años luz, entre la Tierra y Próxima Centauri. Considera un ángulo de paralaje de 0,00021353°. Escribe tu estrategia.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7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144" y="2475077"/>
            <a:ext cx="5219229" cy="19706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6E9FBD-4775-74D8-452D-4E4E11548497}"/>
                  </a:ext>
                </a:extLst>
              </p:cNvPr>
              <p:cNvSpPr txBox="1"/>
              <p:nvPr/>
            </p:nvSpPr>
            <p:spPr>
              <a:xfrm>
                <a:off x="728662" y="2253580"/>
                <a:ext cx="1778209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L" sz="32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CL" sz="3200" i="0">
                          <a:latin typeface="Cambria Math" panose="02040503050406030204" pitchFamily="18" charset="0"/>
                        </a:rPr>
                        <m:t>ⅇ</m:t>
                      </m:r>
                      <m:r>
                        <m:rPr>
                          <m:sty m:val="p"/>
                        </m:rPr>
                        <a:rPr lang="es-CL" sz="32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MX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C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CL" sz="32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6E9FBD-4775-74D8-452D-4E4E11548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2" y="2253580"/>
                <a:ext cx="1778209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distancia, en años luz, entre la Tierra y Próxima Centauri. Considera un ángulo de paralaje de 0,00021353°. Escribe tu estrategia.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144" y="2475077"/>
            <a:ext cx="5219229" cy="19706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0C4159-E4EF-BB61-E5E8-0097E2341611}"/>
                  </a:ext>
                </a:extLst>
              </p:cNvPr>
              <p:cNvSpPr txBox="1"/>
              <p:nvPr/>
            </p:nvSpPr>
            <p:spPr>
              <a:xfrm>
                <a:off x="706094" y="2281485"/>
                <a:ext cx="1778209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CL" sz="32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CL" sz="3200" i="0">
                          <a:latin typeface="Cambria Math" panose="02040503050406030204" pitchFamily="18" charset="0"/>
                        </a:rPr>
                        <m:t>ⅇ</m:t>
                      </m:r>
                      <m:r>
                        <m:rPr>
                          <m:sty m:val="p"/>
                        </m:rPr>
                        <a:rPr lang="es-CL" sz="3200" i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s-MX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32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s-C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CL" sz="32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10C4159-E4EF-BB61-E5E8-0097E2341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4" y="2281485"/>
                <a:ext cx="1778209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9CF68-50CA-D420-AA23-14AA2E2CEC5F}"/>
                  </a:ext>
                </a:extLst>
              </p:cNvPr>
              <p:cNvSpPr txBox="1"/>
              <p:nvPr/>
            </p:nvSpPr>
            <p:spPr>
              <a:xfrm>
                <a:off x="706093" y="3470349"/>
                <a:ext cx="1778209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MX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sen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s-CL" sz="32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89CF68-50CA-D420-AA23-14AA2E2C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93" y="3470349"/>
                <a:ext cx="1778209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distancia, en años luz, entre la Tierra y Próxima Centauri. Considera un ángulo de paralaje de 0,00021353°. Escribe tu estrategia.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9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399908" y="2117850"/>
            <a:ext cx="18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Reemplazando…</a:t>
            </a:r>
            <a:endParaRPr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C9F935-58CC-FCB6-A03D-B98139191A3D}"/>
                  </a:ext>
                </a:extLst>
              </p:cNvPr>
              <p:cNvSpPr txBox="1"/>
              <p:nvPr/>
            </p:nvSpPr>
            <p:spPr>
              <a:xfrm>
                <a:off x="234285" y="2454115"/>
                <a:ext cx="5173534" cy="2099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150 000 000 </m:t>
                          </m:r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 (0,00021353°)</m:t>
                          </m:r>
                        </m:den>
                      </m:f>
                    </m:oMath>
                  </m:oMathPara>
                </a14:m>
                <a:endParaRPr lang="es-MX" sz="3200" dirty="0"/>
              </a:p>
              <a:p>
                <a:endParaRPr lang="es-MX" sz="3200" dirty="0"/>
              </a:p>
              <a:p>
                <a:r>
                  <a:rPr lang="es-MX" sz="3200" b="0" dirty="0"/>
                  <a:t>       </a:t>
                </a:r>
                <a14:m>
                  <m:oMath xmlns:m="http://schemas.openxmlformats.org/officeDocument/2006/math">
                    <m:r>
                      <a:rPr lang="es-MX" sz="3200" b="0" i="1" smtClean="0">
                        <a:latin typeface="Cambria Math" panose="02040503050406030204" pitchFamily="18" charset="0"/>
                      </a:rPr>
                      <m:t>=4,02489943⋅</m:t>
                    </m:r>
                    <m:sSup>
                      <m:sSupPr>
                        <m:ctrlPr>
                          <a:rPr lang="es-MX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s-MX" sz="32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s-MX" sz="1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C9F935-58CC-FCB6-A03D-B9813919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85" y="2454115"/>
                <a:ext cx="5173534" cy="20997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distancia, en años luz, entre la Tierra y Próxima Centauri. Considera un ángulo de paralaje de 0,00021353°. Escribe tu estrategia.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40"/>
          <p:cNvSpPr txBox="1"/>
          <p:nvPr/>
        </p:nvSpPr>
        <p:spPr>
          <a:xfrm>
            <a:off x="399892" y="2117850"/>
            <a:ext cx="354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Pasando de kilómetros a años luz…</a:t>
            </a:r>
            <a:endParaRPr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5655E9-1F62-725C-5D9B-491554515E67}"/>
                  </a:ext>
                </a:extLst>
              </p:cNvPr>
              <p:cNvSpPr txBox="1"/>
              <p:nvPr/>
            </p:nvSpPr>
            <p:spPr>
              <a:xfrm>
                <a:off x="755923" y="2851063"/>
                <a:ext cx="7632154" cy="1040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4,024489943</m:t>
                          </m:r>
                          <m:sSup>
                            <m:sSupPr>
                              <m:ctrlPr>
                                <a:rPr lang="es-MX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MX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MX" sz="32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9,46⋅</m:t>
                          </m:r>
                          <m:sSup>
                            <m:sSupPr>
                              <m:ctrl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=4,2546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s-MX" sz="3200" b="0" i="0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s-MX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latin typeface="Cambria Math" panose="02040503050406030204" pitchFamily="18" charset="0"/>
                        </a:rPr>
                        <m:t>luz</m:t>
                      </m:r>
                    </m:oMath>
                  </m:oMathPara>
                </a14:m>
                <a:endParaRPr lang="es-MX" sz="3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5655E9-1F62-725C-5D9B-491554515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23" y="2851063"/>
                <a:ext cx="7632154" cy="1040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 en años luz entre el Sol y la estrella llamada Sirio (ángulo de paralaje de 1,05336°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Escribe tu estrategia.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41"/>
          <p:cNvCxnSpPr/>
          <p:nvPr/>
        </p:nvCxnSpPr>
        <p:spPr>
          <a:xfrm rot="10800000" flipH="1">
            <a:off x="4202350" y="3396425"/>
            <a:ext cx="2446800" cy="49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 en años luz entre el Sol y la estrella llamada Sirio (ángulo de paralaje de 1,05336°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" sz="1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Escribe tu estrategia.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187" y="2383776"/>
            <a:ext cx="5900915" cy="222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 en años luz entre el Sol y la estrella llamada Sirio (ángulo de paralaje de 1,05336°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" sz="1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Escribe tu estrategia.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3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187" y="2383776"/>
            <a:ext cx="5900915" cy="22269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F296DA-7013-5F77-5D33-CD14606B5DC6}"/>
                  </a:ext>
                </a:extLst>
              </p:cNvPr>
              <p:cNvSpPr txBox="1"/>
              <p:nvPr/>
            </p:nvSpPr>
            <p:spPr>
              <a:xfrm>
                <a:off x="528485" y="2312368"/>
                <a:ext cx="1795042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MX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C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F296DA-7013-5F77-5D33-CD14606B5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85" y="2312368"/>
                <a:ext cx="1795042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4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 en años luz entre el Sol y la estrella llamada Sirio (ángulo de paralaje de 1,05336°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" sz="1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Escribe tu estrategia.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4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187" y="2383776"/>
            <a:ext cx="5900915" cy="22269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5CCE67-0B58-7F4D-7ADB-8A813086C167}"/>
                  </a:ext>
                </a:extLst>
              </p:cNvPr>
              <p:cNvSpPr txBox="1"/>
              <p:nvPr/>
            </p:nvSpPr>
            <p:spPr>
              <a:xfrm>
                <a:off x="527572" y="2289637"/>
                <a:ext cx="1795042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MX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C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5CCE67-0B58-7F4D-7ADB-8A813086C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72" y="2289637"/>
                <a:ext cx="1795042" cy="93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51F1C8-44C4-F190-4249-B1D6D77D4643}"/>
                  </a:ext>
                </a:extLst>
              </p:cNvPr>
              <p:cNvSpPr txBox="1"/>
              <p:nvPr/>
            </p:nvSpPr>
            <p:spPr>
              <a:xfrm>
                <a:off x="544405" y="3424851"/>
                <a:ext cx="1778209" cy="935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MX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s-CL" sz="32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51F1C8-44C4-F190-4249-B1D6D77D4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05" y="3424851"/>
                <a:ext cx="1778209" cy="935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76405" y="217567"/>
            <a:ext cx="7214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Paralaje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886" y="1282887"/>
            <a:ext cx="4766227" cy="3462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2;p27">
            <a:extLst>
              <a:ext uri="{FF2B5EF4-FFF2-40B4-BE49-F238E27FC236}">
                <a16:creationId xmlns:a16="http://schemas.microsoft.com/office/drawing/2014/main" id="{987D79C8-9667-DA54-9532-6A5A98E63D2F}"/>
              </a:ext>
            </a:extLst>
          </p:cNvPr>
          <p:cNvSpPr txBox="1"/>
          <p:nvPr/>
        </p:nvSpPr>
        <p:spPr>
          <a:xfrm>
            <a:off x="376405" y="758558"/>
            <a:ext cx="72141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Revisemos el video “Paralaje”.</a:t>
            </a:r>
            <a:endParaRPr sz="18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 en años luz entre el Sol y la estrella llamada Sirio (ángulo de paralaje de 1,05336°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" sz="1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Escribe tu estrategia.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5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45"/>
          <p:cNvCxnSpPr/>
          <p:nvPr/>
        </p:nvCxnSpPr>
        <p:spPr>
          <a:xfrm rot="10800000" flipH="1">
            <a:off x="4202350" y="3396425"/>
            <a:ext cx="2446800" cy="49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45"/>
          <p:cNvSpPr txBox="1"/>
          <p:nvPr/>
        </p:nvSpPr>
        <p:spPr>
          <a:xfrm>
            <a:off x="399908" y="2117850"/>
            <a:ext cx="180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Reemplazando…</a:t>
            </a:r>
            <a:endParaRPr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D41D66-C291-C60D-191B-272ED6FDFAFD}"/>
                  </a:ext>
                </a:extLst>
              </p:cNvPr>
              <p:cNvSpPr txBox="1"/>
              <p:nvPr/>
            </p:nvSpPr>
            <p:spPr>
              <a:xfrm>
                <a:off x="724528" y="2536145"/>
                <a:ext cx="5475251" cy="2175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150 000 000 </m:t>
                          </m:r>
                          <m:r>
                            <m:rPr>
                              <m:sty m:val="p"/>
                            </m:rPr>
                            <a:rPr lang="es-MX" sz="3200" b="0" i="0" smtClean="0">
                              <a:latin typeface="Cambria Math" panose="02040503050406030204" pitchFamily="18" charset="0"/>
                            </a:rPr>
                            <m:t>km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MX" sz="32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 (1,05336° ⋅</m:t>
                          </m:r>
                          <m:sSup>
                            <m:sSupPr>
                              <m:ctrl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MX" sz="3200" dirty="0"/>
              </a:p>
              <a:p>
                <a:endParaRPr lang="es-MX" sz="3200" dirty="0"/>
              </a:p>
              <a:p>
                <a:r>
                  <a:rPr lang="es-MX" sz="3200" b="0" dirty="0"/>
                  <a:t>      </a:t>
                </a:r>
                <a14:m>
                  <m:oMath xmlns:m="http://schemas.openxmlformats.org/officeDocument/2006/math">
                    <m:r>
                      <a:rPr lang="es-MX" sz="3200" b="0" i="1" smtClean="0">
                        <a:latin typeface="Cambria Math" panose="02040503050406030204" pitchFamily="18" charset="0"/>
                      </a:rPr>
                      <m:t>=8,159002551⋅</m:t>
                    </m:r>
                    <m:sSup>
                      <m:sSupPr>
                        <m:ctrlPr>
                          <a:rPr lang="es-MX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MX" sz="32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m:rPr>
                        <m:sty m:val="p"/>
                      </m:rPr>
                      <a:rPr lang="es-MX" sz="3200" b="0" i="0" smtClean="0">
                        <a:latin typeface="Cambria Math" panose="02040503050406030204" pitchFamily="18" charset="0"/>
                      </a:rPr>
                      <m:t>km</m:t>
                    </m:r>
                  </m:oMath>
                </a14:m>
                <a:endParaRPr lang="es-MX" sz="14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D41D66-C291-C60D-191B-272ED6FDF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28" y="2536145"/>
                <a:ext cx="5475251" cy="21754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/>
          <p:nvPr/>
        </p:nvSpPr>
        <p:spPr>
          <a:xfrm>
            <a:off x="399900" y="1251149"/>
            <a:ext cx="8344200" cy="86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la distancia en años luz entre el Sol y la estrella llamada Sirio (ángulo de paralaje de 1,05336°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·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s" sz="1800" b="1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-4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Escribe tu estrategia.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6" name="Google Shape;276;p46"/>
          <p:cNvCxnSpPr/>
          <p:nvPr/>
        </p:nvCxnSpPr>
        <p:spPr>
          <a:xfrm rot="10800000" flipH="1">
            <a:off x="4202350" y="3396425"/>
            <a:ext cx="2446800" cy="49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Google Shape;278;p46"/>
          <p:cNvSpPr txBox="1"/>
          <p:nvPr/>
        </p:nvSpPr>
        <p:spPr>
          <a:xfrm>
            <a:off x="399892" y="2117850"/>
            <a:ext cx="354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Pasando de kilómetros a años luz…</a:t>
            </a:r>
            <a:endParaRPr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C16E36-D2E8-7AE9-BB14-9AAAB87BC9DD}"/>
                  </a:ext>
                </a:extLst>
              </p:cNvPr>
              <p:cNvSpPr txBox="1"/>
              <p:nvPr/>
            </p:nvSpPr>
            <p:spPr>
              <a:xfrm>
                <a:off x="528296" y="2775547"/>
                <a:ext cx="8087407" cy="1040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8,159002551</m:t>
                          </m:r>
                          <m:sSup>
                            <m:sSupPr>
                              <m:ctrlPr>
                                <a:rPr lang="es-MX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s-MX" sz="32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MX" sz="32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</m:num>
                        <m:den>
                          <m:r>
                            <a:rPr lang="es-MX" sz="3200" b="0" i="1" smtClean="0">
                              <a:latin typeface="Cambria Math" panose="02040503050406030204" pitchFamily="18" charset="0"/>
                            </a:rPr>
                            <m:t>9,46⋅</m:t>
                          </m:r>
                          <m:sSup>
                            <m:sSupPr>
                              <m:ctrlP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MX" sz="3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s-MX" sz="3200" b="0" i="1" smtClean="0">
                          <a:latin typeface="Cambria Math" panose="02040503050406030204" pitchFamily="18" charset="0"/>
                        </a:rPr>
                        <m:t>=8,624738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s-MX" sz="3200" b="0" i="0" smtClean="0">
                          <a:latin typeface="Cambria Math" panose="02040503050406030204" pitchFamily="18" charset="0"/>
                        </a:rPr>
                        <m:t>ñ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s-MX" sz="3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MX" sz="3200" b="0" i="0" smtClean="0">
                          <a:latin typeface="Cambria Math" panose="02040503050406030204" pitchFamily="18" charset="0"/>
                        </a:rPr>
                        <m:t>luz</m:t>
                      </m:r>
                    </m:oMath>
                  </m:oMathPara>
                </a14:m>
                <a:endParaRPr lang="es-MX" sz="3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C16E36-D2E8-7AE9-BB14-9AAAB87BC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6" y="2775547"/>
                <a:ext cx="8087407" cy="10402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/>
          <p:nvPr/>
        </p:nvSpPr>
        <p:spPr>
          <a:xfrm>
            <a:off x="399900" y="1251149"/>
            <a:ext cx="8344200" cy="11348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dos estrellas A y B que son visibles en la misma dirección del cielo. Se sabe que están a 5,96 y 10,3 años luz de la Tierra, respectivamente, ¿cuál de ellas tiene un menor ángulo de paralaje?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7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/>
        </p:nvSpPr>
        <p:spPr>
          <a:xfrm>
            <a:off x="551383" y="1235667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" sz="1800" b="1" dirty="0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paralaje estelar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el aparente cambio de posición de una estrella en el cielo cuando esta se observa desde dos puntos diferentes en la órbita de la Tierra. Se utiliza para determinar la distancia a estrellas cercanas midiendo el desplazamiento angular.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8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613" y="2495550"/>
            <a:ext cx="3290778" cy="240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/>
          <p:nvPr/>
        </p:nvSpPr>
        <p:spPr>
          <a:xfrm>
            <a:off x="399900" y="1251148"/>
            <a:ext cx="8344200" cy="109200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4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dos estrellas A y B que son visibles en la misma dirección del cielo. Se sabe que están a 5,96 y 10,3 años luz de la Tierra, respectivamente, ¿cuál de ellas tiene un menor ángulo de paralaje?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9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/>
        </p:nvSpPr>
        <p:spPr>
          <a:xfrm>
            <a:off x="551383" y="1235667"/>
            <a:ext cx="7761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Cuanto mayor sea el ángulo de paralaje, más cercana está la estrella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Tierra.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9113" y="2200825"/>
            <a:ext cx="5305825" cy="22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/>
          <p:nvPr/>
        </p:nvSpPr>
        <p:spPr>
          <a:xfrm>
            <a:off x="551383" y="1235667"/>
            <a:ext cx="77613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" sz="1800" b="1">
                <a:solidFill>
                  <a:srgbClr val="D65664"/>
                </a:solidFill>
                <a:latin typeface="Calibri"/>
                <a:ea typeface="Calibri"/>
                <a:cs typeface="Calibri"/>
                <a:sym typeface="Calibri"/>
              </a:rPr>
              <a:t>trigonometría </a:t>
            </a: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 ser utilizada para calcular distancias astronómicas mediante paralaje. En esta actividad utilizamos las razones trigonométricas seno y tangente para el cálculo de distancias desconocidas. Para esto fue clave utilizar esquemas como el siguiente: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1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7875" y="2806100"/>
            <a:ext cx="4368256" cy="164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2"/>
          <p:cNvSpPr txBox="1"/>
          <p:nvPr/>
        </p:nvSpPr>
        <p:spPr>
          <a:xfrm>
            <a:off x="484060" y="20823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Distancias en el universo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551383" y="1388067"/>
            <a:ext cx="7761300" cy="1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lápiz parece cambiar de posición cuando hacemos el ejercicio de cerrar un ojo y luego el otro?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el paralaje?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376405" y="336344"/>
            <a:ext cx="7214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Paralaje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28"/>
          <p:cNvGrpSpPr/>
          <p:nvPr/>
        </p:nvGrpSpPr>
        <p:grpSpPr>
          <a:xfrm>
            <a:off x="1169400" y="2886950"/>
            <a:ext cx="6644951" cy="1501451"/>
            <a:chOff x="1093200" y="2810750"/>
            <a:chExt cx="6644951" cy="1501451"/>
          </a:xfrm>
        </p:grpSpPr>
        <p:pic>
          <p:nvPicPr>
            <p:cNvPr id="141" name="Google Shape;141;p28"/>
            <p:cNvPicPr preferRelativeResize="0"/>
            <p:nvPr/>
          </p:nvPicPr>
          <p:blipFill rotWithShape="1">
            <a:blip r:embed="rId3">
              <a:alphaModFix/>
            </a:blip>
            <a:srcRect l="4071" t="9060" r="5446" b="8566"/>
            <a:stretch/>
          </p:blipFill>
          <p:spPr>
            <a:xfrm>
              <a:off x="4806250" y="2810750"/>
              <a:ext cx="2931901" cy="1501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8"/>
            <p:cNvPicPr preferRelativeResize="0"/>
            <p:nvPr/>
          </p:nvPicPr>
          <p:blipFill rotWithShape="1">
            <a:blip r:embed="rId4">
              <a:alphaModFix/>
            </a:blip>
            <a:srcRect l="4197" t="9060" r="5328" b="8566"/>
            <a:stretch/>
          </p:blipFill>
          <p:spPr>
            <a:xfrm>
              <a:off x="1093200" y="2810750"/>
              <a:ext cx="2931901" cy="1501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/>
        </p:nvSpPr>
        <p:spPr>
          <a:xfrm>
            <a:off x="551383" y="1159467"/>
            <a:ext cx="7761300" cy="303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universo alberga una cantidad innumerable de estrellas, la mayoría se encuentran a una gran distancia de la Tierra y solo son observables a través de telescopios. No obstante, también existen estrellas que están más cercanas a nuestro planeta y, gracias al método de paralaje, podemos determinar su distancia con respecto a la Tierra.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¿Se imaginan a qué distancia está la estrella                               Próxima Centauri de la Tierra?</a:t>
            </a:r>
            <a:endParaRPr sz="22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376405" y="336344"/>
            <a:ext cx="72141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 la situación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 la situación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0"/>
          <p:cNvSpPr txBox="1"/>
          <p:nvPr/>
        </p:nvSpPr>
        <p:spPr>
          <a:xfrm>
            <a:off x="5251725" y="1562675"/>
            <a:ext cx="3815400" cy="172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¿Qué tipo de triángulo puede formarse entre la Tierra, el Sol y la estrella más cercana?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50" y="1846788"/>
            <a:ext cx="4668948" cy="144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 la situación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5251725" y="1562675"/>
            <a:ext cx="3815400" cy="2512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Dependiendo de la época del año, el triángulo que estos tres cuerpos forman va cambiando, ¿en qué caso se forma un triángulo rectángulo?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50" y="1846788"/>
            <a:ext cx="4668948" cy="144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 la situación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25" y="1298600"/>
            <a:ext cx="8839204" cy="274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399900" y="1251150"/>
            <a:ext cx="8344200" cy="1320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 una de las posiciones determinadas en el paralaje, dibuja un esquema que represente las posiciones del Sol, la Tierra y una estrella cercana, donde se pueda identificar el ángulo de paralaje α y las distancias involucradas.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399904" y="409125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4"/>
          <p:cNvSpPr/>
          <p:nvPr/>
        </p:nvSpPr>
        <p:spPr>
          <a:xfrm>
            <a:off x="399900" y="1215430"/>
            <a:ext cx="8344200" cy="12348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 una de las posiciones determinadas en el paralaje, dibuja un esquema que represente las posiciones del Sol, la Tierra y una estrella cercana, donde se pueda identificar el ángulo de paralaje α y las distancias involucradas.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7588" y="2521743"/>
            <a:ext cx="6208824" cy="23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912</Words>
  <Application>Microsoft Office PowerPoint</Application>
  <PresentationFormat>On-screen Show (16:9)</PresentationFormat>
  <Paragraphs>73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Simple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DIEGO IGNACIO ESPINOZA NUÑEZ</cp:lastModifiedBy>
  <cp:revision>4</cp:revision>
  <dcterms:modified xsi:type="dcterms:W3CDTF">2023-09-12T15:26:35Z</dcterms:modified>
</cp:coreProperties>
</file>