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Nunito"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Ae9U36uodAZzMA31za/6AWJSB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1206FA-EC5D-4DAA-B127-767F9AE7DDA4}">
  <a:tblStyle styleId="{401206FA-EC5D-4DAA-B127-767F9AE7DDA4}" styleName="Table_0">
    <a:wholeTbl>
      <a:tcTxStyle>
        <a:font>
          <a:latin typeface="Arial"/>
          <a:ea typeface="Arial"/>
          <a:cs typeface="Arial"/>
        </a:font>
        <a:srgbClr val="000000"/>
      </a:tcTxStyle>
      <a:tcStyle>
        <a:tcBdr>
          <a:left>
            <a:ln w="12700" cap="flat" cmpd="sng">
              <a:solidFill>
                <a:srgbClr val="7FB59B"/>
              </a:solidFill>
              <a:prstDash val="solid"/>
              <a:round/>
              <a:headEnd type="none" w="sm" len="sm"/>
              <a:tailEnd type="none" w="sm" len="sm"/>
            </a:ln>
          </a:left>
          <a:right>
            <a:ln w="12700" cap="flat" cmpd="sng">
              <a:solidFill>
                <a:srgbClr val="7FB59B"/>
              </a:solidFill>
              <a:prstDash val="solid"/>
              <a:round/>
              <a:headEnd type="none" w="sm" len="sm"/>
              <a:tailEnd type="none" w="sm" len="sm"/>
            </a:ln>
          </a:right>
          <a:top>
            <a:ln w="12700" cap="flat" cmpd="sng">
              <a:solidFill>
                <a:srgbClr val="7FB59B"/>
              </a:solidFill>
              <a:prstDash val="solid"/>
              <a:round/>
              <a:headEnd type="none" w="sm" len="sm"/>
              <a:tailEnd type="none" w="sm" len="sm"/>
            </a:ln>
          </a:top>
          <a:bottom>
            <a:ln w="12700" cap="flat" cmpd="sng">
              <a:solidFill>
                <a:srgbClr val="7FB59B"/>
              </a:solidFill>
              <a:prstDash val="solid"/>
              <a:round/>
              <a:headEnd type="none" w="sm" len="sm"/>
              <a:tailEnd type="none" w="sm" len="sm"/>
            </a:ln>
          </a:bottom>
          <a:insideH>
            <a:ln w="12700" cap="flat" cmpd="sng">
              <a:solidFill>
                <a:srgbClr val="7FB59B"/>
              </a:solidFill>
              <a:prstDash val="solid"/>
              <a:round/>
              <a:headEnd type="none" w="sm" len="sm"/>
              <a:tailEnd type="none" w="sm" len="sm"/>
            </a:ln>
          </a:insideH>
          <a:insideV>
            <a:ln w="12700" cap="flat" cmpd="sng">
              <a:solidFill>
                <a:srgbClr val="7FB59B"/>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eogebra.org/calculato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1d2d4ff563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21d2d4ff563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1d2d4ff563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21d2d4ff563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solidFill>
                  <a:schemeClr val="dk1"/>
                </a:solidFill>
                <a:latin typeface="Nunito"/>
                <a:ea typeface="Nunito"/>
                <a:cs typeface="Nunito"/>
                <a:sym typeface="Nunito"/>
              </a:rPr>
              <a:t>Asegúrese de que pongan especial atención en el centro de masa, ubicado cerca del ombligo de la clavadista, para determinar la altura en los momentos señalados en la tabla.</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Vuelva a mencionar que la expresión que se propuso para modelar la altura en función del tiempo, es de la forma h(t)=at^{2}+bt+c, donde a, b y c son constantes que representan los coeficientes del modelo.</a:t>
            </a:r>
            <a:endParaRPr/>
          </a:p>
        </p:txBody>
      </p:sp>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d49f10d91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Se espera que algunos estudiantes, al observar los puntos ubicados sobre el gráfico de la función h(t) seleccionado en el ítem 1,  propongan ideas como las siguientes:</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Evaluar los valores de la tabla en la expresión h(t)=at^{2}+bt+c y obtener 3 ecuaciones. </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Al evaluar la expresión en el punto (0 , 3,8), se obtiene que el valor de c es 3,8.</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Utilizando las otras dos ecuaciones se puede formar un sistema de ecuaciones que, al ser resuelto, permitirá determinar los valores de a y b.</a:t>
            </a:r>
            <a:endParaRPr/>
          </a:p>
        </p:txBody>
      </p:sp>
      <p:sp>
        <p:nvSpPr>
          <p:cNvPr id="166" name="Google Shape;166;g21d49f10d9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1d49f10d9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Solicite a los estudiantes que evalúen los puntos y planteen el sistema de ecuaciones correspondiente, donde las incógnitas sean a y b. Destaque la importancia de evitar errores de aproximación, escribiendo todas las cifras decimales. Cuando concluyan, pídales que compartan su desarrollo en la pizarra.</a:t>
            </a:r>
            <a:endParaRPr>
              <a:solidFill>
                <a:schemeClr val="dk1"/>
              </a:solidFill>
              <a:latin typeface="Nunito"/>
              <a:ea typeface="Nunito"/>
              <a:cs typeface="Nunito"/>
              <a:sym typeface="Nunito"/>
            </a:endParaRPr>
          </a:p>
          <a:p>
            <a:pPr marL="0" lvl="0" indent="0" algn="l" rtl="0">
              <a:lnSpc>
                <a:spcPct val="100000"/>
              </a:lnSpc>
              <a:spcBef>
                <a:spcPts val="0"/>
              </a:spcBef>
              <a:spcAft>
                <a:spcPts val="0"/>
              </a:spcAft>
              <a:buSzPts val="1400"/>
              <a:buNone/>
            </a:pPr>
            <a:endParaRPr/>
          </a:p>
        </p:txBody>
      </p:sp>
      <p:sp>
        <p:nvSpPr>
          <p:cNvPr id="173" name="Google Shape;173;g21d49f10d9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1d49f10d91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21d49f10d91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1d49f10d91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21d49f10d91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1d49f10d91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s">
                <a:solidFill>
                  <a:schemeClr val="dk1"/>
                </a:solidFill>
                <a:latin typeface="Nunito"/>
                <a:ea typeface="Nunito"/>
                <a:cs typeface="Nunito"/>
                <a:sym typeface="Nunito"/>
              </a:rPr>
              <a:t>Plantee a sus estudiantes que el sistema de ecuaciones que permite encontrar los valores de a y b contiene valores decimales, lo que puede hacer que sea laborioso resolverlo mediante métodos algebraicos y que la aproximación de los valores podría resultar en pérdida de precisión en los resultados. </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Dependiendo de los recursos con que cuentan sus estudiantes y el tiempo de gestión, puede optar por las siguiente alternativas:   </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Entregar directamente la solución a=-4,95 y b=5,99.</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Usar la Calculadora Gráfica de GeoGebra (</a:t>
            </a:r>
            <a:r>
              <a:rPr lang="es" u="sng">
                <a:solidFill>
                  <a:srgbClr val="1155CC"/>
                </a:solidFill>
                <a:latin typeface="Nunito"/>
                <a:ea typeface="Nunito"/>
                <a:cs typeface="Nunito"/>
                <a:sym typeface="Nunito"/>
                <a:hlinkClick r:id="rId3">
                  <a:extLst>
                    <a:ext uri="{A12FA001-AC4F-418D-AE19-62706E023703}">
                      <ahyp:hlinkClr xmlns:ahyp="http://schemas.microsoft.com/office/drawing/2018/hyperlinkcolor" val="tx"/>
                    </a:ext>
                  </a:extLst>
                </a:hlinkClick>
              </a:rPr>
              <a:t>https://www.geogebra.org/calculator</a:t>
            </a:r>
            <a:r>
              <a:rPr lang="es">
                <a:solidFill>
                  <a:schemeClr val="dk1"/>
                </a:solidFill>
                <a:latin typeface="Nunito"/>
                <a:ea typeface="Nunito"/>
                <a:cs typeface="Nunito"/>
                <a:sym typeface="Nunito"/>
              </a:rPr>
              <a:t>) como una herramienta adicional. Se puede mostrar a las y los estudiantes cómo ingresar las ecuaciones y encontrar la solución del sistema de ecuaciones haciendo clic en el punto de intersección de las rectas, como se muestra en la siguiente imagen:</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p:txBody>
      </p:sp>
      <p:sp>
        <p:nvSpPr>
          <p:cNvPr id="196" name="Google Shape;196;g21d49f10d91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1d49f10d91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s">
                <a:solidFill>
                  <a:schemeClr val="dk1"/>
                </a:solidFill>
                <a:latin typeface="Nunito"/>
                <a:ea typeface="Nunito"/>
                <a:cs typeface="Nunito"/>
                <a:sym typeface="Nunito"/>
              </a:rPr>
              <a:t>h(t)=-4,95 t^{2}+5,99 t +3,8</a:t>
            </a:r>
            <a:endParaRPr>
              <a:solidFill>
                <a:schemeClr val="dk1"/>
              </a:solidFill>
              <a:latin typeface="Nunito"/>
              <a:ea typeface="Nunito"/>
              <a:cs typeface="Nunito"/>
              <a:sym typeface="Nunito"/>
            </a:endParaRPr>
          </a:p>
        </p:txBody>
      </p:sp>
      <p:sp>
        <p:nvSpPr>
          <p:cNvPr id="204" name="Google Shape;204;g21d49f10d91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 sz="1200">
                <a:solidFill>
                  <a:schemeClr val="dk1"/>
                </a:solidFill>
                <a:latin typeface="Calibri"/>
                <a:ea typeface="Calibri"/>
                <a:cs typeface="Calibri"/>
                <a:sym typeface="Calibri"/>
              </a:rPr>
              <a:t>Imagen del preview con hipervínculo al video</a:t>
            </a:r>
            <a:endParaRPr/>
          </a:p>
        </p:txBody>
      </p:sp>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1d49f10d91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s">
                <a:solidFill>
                  <a:schemeClr val="dk1"/>
                </a:solidFill>
                <a:latin typeface="Nunito"/>
                <a:ea typeface="Nunito"/>
                <a:cs typeface="Nunito"/>
                <a:sym typeface="Nunito"/>
              </a:rPr>
              <a:t>Proponga a sus estudiantes analizar el gráfico de una función cuadrática similar a la que han encontrado, con el propósito de determinar dónde se encuentra el punto máximo. Presente un gráfico como el siguiente</a:t>
            </a:r>
            <a:endParaRPr>
              <a:solidFill>
                <a:schemeClr val="dk1"/>
              </a:solidFill>
              <a:latin typeface="Nunito"/>
              <a:ea typeface="Nunito"/>
              <a:cs typeface="Nunito"/>
              <a:sym typeface="Nunito"/>
            </a:endParaRPr>
          </a:p>
        </p:txBody>
      </p:sp>
      <p:sp>
        <p:nvSpPr>
          <p:cNvPr id="210" name="Google Shape;210;g21d49f10d91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1d49f10d91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s">
                <a:solidFill>
                  <a:schemeClr val="dk1"/>
                </a:solidFill>
                <a:latin typeface="Nunito"/>
                <a:ea typeface="Nunito"/>
                <a:cs typeface="Nunito"/>
                <a:sym typeface="Nunito"/>
              </a:rPr>
              <a:t>Pídales que ubiquen el vértice en el gráfico y describan el punto. Se espera que reconozcan que el vértice se encuentra sobre el eje de simetría que divide al gráfico en dos partes iguales y refleja puntos simétricos a ambos lados</a:t>
            </a:r>
            <a:endParaRPr>
              <a:solidFill>
                <a:schemeClr val="dk1"/>
              </a:solidFill>
              <a:latin typeface="Nunito"/>
              <a:ea typeface="Nunito"/>
              <a:cs typeface="Nunito"/>
              <a:sym typeface="Nunito"/>
            </a:endParaRPr>
          </a:p>
        </p:txBody>
      </p:sp>
      <p:sp>
        <p:nvSpPr>
          <p:cNvPr id="217" name="Google Shape;217;g21d49f10d91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1d49f10d91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a:ea typeface="Nunito"/>
                <a:cs typeface="Nunito"/>
                <a:sym typeface="Nunito"/>
              </a:rPr>
              <a:t>Luego, hágales notar que, en el gráfico de la función que modela la altura de la clavadista se pueden distinguir dos puntos simétricos: (0 , 3,8) y (1,21 , 3,8). En consecuencia, el vértice se encuentra a la mitad de estos puntos respecto al eje x. Muestre el siguiente gráfico:</a:t>
            </a:r>
            <a:endParaRPr>
              <a:solidFill>
                <a:schemeClr val="dk1"/>
              </a:solidFill>
              <a:latin typeface="Nunito"/>
              <a:ea typeface="Nunito"/>
              <a:cs typeface="Nunito"/>
              <a:sym typeface="Nunito"/>
            </a:endParaRPr>
          </a:p>
        </p:txBody>
      </p:sp>
      <p:sp>
        <p:nvSpPr>
          <p:cNvPr id="224" name="Google Shape;224;g21d49f10d91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1d49f10d91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a:ea typeface="Nunito"/>
                <a:cs typeface="Nunito"/>
                <a:sym typeface="Nunito"/>
              </a:rPr>
              <a:t>Guíe a sus estudiantes para que concluyan que, teniendo la primera coordenada, la segunda la pueden obtener evaluando h(t) en t=0,605.</a:t>
            </a:r>
            <a:endParaRPr>
              <a:solidFill>
                <a:schemeClr val="dk1"/>
              </a:solidFill>
              <a:latin typeface="Nunito"/>
              <a:ea typeface="Nunito"/>
              <a:cs typeface="Nunito"/>
              <a:sym typeface="Nunito"/>
            </a:endParaRPr>
          </a:p>
        </p:txBody>
      </p:sp>
      <p:sp>
        <p:nvSpPr>
          <p:cNvPr id="231" name="Google Shape;231;g21d49f10d91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1d49f10d91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21d49f10d91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1d49f10d91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a:ea typeface="Nunito"/>
                <a:cs typeface="Nunito"/>
                <a:sym typeface="Nunito"/>
              </a:rPr>
              <a:t>Asegúrese de que sus estudiantes concluyan que del vértice encontrado es posible estimar que la altura máxima que alcanzó la clavadista en su salto es de 5,6 metros, aproximadamente.</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Recuerde a sus estudiantes que:</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Eligieron un modelo cuadrático para la relación entre la altura y el tiempo sin tener certeza si este tipo de modelo podría ajustarse bien a la situación. </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Ahora que ya disponemos del modelo, es necesario revisar qué tan bien modela la situación real. </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Para ello, comparamos el valor de la altura máxima que obtuvimos con el modelo encontrado con el que se obtiene a partir del video.</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p:txBody>
      </p:sp>
      <p:sp>
        <p:nvSpPr>
          <p:cNvPr id="247" name="Google Shape;247;g21d49f10d91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1d49f10d91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a:ea typeface="Nunito"/>
                <a:cs typeface="Nunito"/>
                <a:sym typeface="Nunito"/>
              </a:rPr>
              <a:t>Dado que la altura observada en el video coincide con el valor obtenido con la función h(t), es posible suponer que el modelo encontrado permite describir adecuadamente la relación entre altura del salto y el tiempo transcurrido.</a:t>
            </a:r>
            <a:endParaRPr>
              <a:solidFill>
                <a:schemeClr val="dk1"/>
              </a:solidFill>
              <a:latin typeface="Nunito"/>
              <a:ea typeface="Nunito"/>
              <a:cs typeface="Nunito"/>
              <a:sym typeface="Nunito"/>
            </a:endParaRPr>
          </a:p>
        </p:txBody>
      </p:sp>
      <p:sp>
        <p:nvSpPr>
          <p:cNvPr id="255" name="Google Shape;255;g21d49f10d91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42900" algn="just" rtl="0">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h(t)=at^{2}+bt+c.</a:t>
            </a:r>
            <a:endParaRPr/>
          </a:p>
        </p:txBody>
      </p:sp>
      <p:sp>
        <p:nvSpPr>
          <p:cNvPr id="262" name="Google Shape;26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1d49f10d91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p>
        </p:txBody>
      </p:sp>
      <p:sp>
        <p:nvSpPr>
          <p:cNvPr id="269" name="Google Shape;269;g21d49f10d91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Comente a sus estudiantes que, dado que el cuerpo del clavadista no es puntual, resulta difícil identificar su trayectoria durante el salto. Por lo tanto, es recomendable elegir un punto del cuerpo del clavadista que facilite el reconocimiento de la trayectoria. </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p:txBody>
      </p:sp>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1d2d4ff56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Haga notar a sus estudiantes que:</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Los clavadistas realizan giros y piruetas en el aire, por lo que si nos fijamos únicamente en los pies o en la cabeza del clavadista, es posible que no describan una trayectoria parabólica. El punto del cuerpo de los clavadistas, cuya trayectoria se asemeja más a una parábola, es el centro de masa. Este punto está cerca del ombligo.</a:t>
            </a:r>
            <a:endParaRPr sz="1200">
              <a:solidFill>
                <a:schemeClr val="dk1"/>
              </a:solidFill>
              <a:latin typeface="Calibri"/>
              <a:ea typeface="Calibri"/>
              <a:cs typeface="Calibri"/>
              <a:sym typeface="Calibri"/>
            </a:endParaRPr>
          </a:p>
        </p:txBody>
      </p:sp>
      <p:sp>
        <p:nvSpPr>
          <p:cNvPr id="98" name="Google Shape;98;g21d2d4ff56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1d2d4ff563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Asegúrese de que sus estudiantes reconozcan que el video invita a pensar en maneras de determinar la altura máxima que alcanza un clavadista y el momento en que eso ocurre. </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Anime a sus estudiantes a plantear diversas alternativas para determinar la altura máxima y el momento en que ocurre durante los clavados. Puede destacar que una opción es buscar una expresión matemática que relacione la altura del clavadista con el tiempo, y luego analizarla para determinar el instante exacto en que se alcanza la altura máxima y el valor de dicha altura. </a:t>
            </a:r>
            <a:endParaRPr>
              <a:solidFill>
                <a:schemeClr val="dk1"/>
              </a:solidFill>
              <a:latin typeface="Nunito"/>
              <a:ea typeface="Nunito"/>
              <a:cs typeface="Nunito"/>
              <a:sym typeface="Nunito"/>
            </a:endParaRPr>
          </a:p>
        </p:txBody>
      </p:sp>
      <p:sp>
        <p:nvSpPr>
          <p:cNvPr id="105" name="Google Shape;105;g21d2d4ff56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1d2d4ff563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endParaRPr sz="120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Usualmente, para encontrar un modelo matemático se toman datos y prueban diferentes modelos algebraicos, como lineal, afín, cuadrático, que se ajusten a esos datos.</a:t>
            </a:r>
            <a:endParaRPr sz="120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Como se pudo observar  en el video, la trayectoria de los clavadistas es parabólica, lo que nos lleva a suponer que la relación entre altura y tiempo también sigue una forma parabólica. Esto nos lleva a pensar que un modelo cuadrático podría  describir adecuadamente esta relación. </a:t>
            </a:r>
            <a:endParaRPr sz="1200">
              <a:solidFill>
                <a:schemeClr val="dk1"/>
              </a:solidFill>
              <a:latin typeface="Calibri"/>
              <a:ea typeface="Calibri"/>
              <a:cs typeface="Calibri"/>
              <a:sym typeface="Calibri"/>
            </a:endParaRPr>
          </a:p>
          <a:p>
            <a:pPr marL="457200" lvl="0" indent="-304800" algn="just" rtl="0">
              <a:spcBef>
                <a:spcPts val="0"/>
              </a:spcBef>
              <a:spcAft>
                <a:spcPts val="0"/>
              </a:spcAft>
              <a:buClr>
                <a:schemeClr val="dk1"/>
              </a:buClr>
              <a:buSzPts val="1200"/>
              <a:buFont typeface="Calibri"/>
              <a:buChar char="●"/>
            </a:pPr>
            <a:r>
              <a:rPr lang="es" sz="1200">
                <a:solidFill>
                  <a:schemeClr val="dk1"/>
                </a:solidFill>
                <a:latin typeface="Calibri"/>
                <a:ea typeface="Calibri"/>
                <a:cs typeface="Calibri"/>
                <a:sym typeface="Calibri"/>
              </a:rPr>
              <a:t>Una vez que encontremos una expresión matemática que modele la relación entre altura y tiempo, es necesario evaluar si dicho modelo se aproxima bien a datos obtenidos empíricamente.</a:t>
            </a:r>
            <a:endParaRPr sz="900"/>
          </a:p>
        </p:txBody>
      </p:sp>
      <p:sp>
        <p:nvSpPr>
          <p:cNvPr id="112" name="Google Shape;112;g21d2d4ff563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d2d4ff563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s" sz="1200">
                <a:solidFill>
                  <a:schemeClr val="dk1"/>
                </a:solidFill>
                <a:latin typeface="Calibri"/>
                <a:ea typeface="Calibri"/>
                <a:cs typeface="Calibri"/>
                <a:sym typeface="Calibri"/>
              </a:rPr>
              <a:t>Imagen del preview del segundo video, correspondiente al salto de la clavadista Shi Tingmao</a:t>
            </a:r>
            <a:endParaRPr/>
          </a:p>
        </p:txBody>
      </p:sp>
      <p:sp>
        <p:nvSpPr>
          <p:cNvPr id="119" name="Google Shape;119;g21d2d4ff56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d2d4ff563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Indique que, para esta situación, identificamos la altura máxima como la mayor distancia vertical que alcanza la clavadista, medida desde la superficie del agua hasta su centro de masa.</a:t>
            </a:r>
            <a:endParaRPr/>
          </a:p>
        </p:txBody>
      </p:sp>
      <p:sp>
        <p:nvSpPr>
          <p:cNvPr id="125" name="Google Shape;125;g21d2d4ff563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0"/>
        <p:cNvGrpSpPr/>
        <p:nvPr/>
      </p:nvGrpSpPr>
      <p:grpSpPr>
        <a:xfrm>
          <a:off x="0" y="0"/>
          <a:ext cx="0" cy="0"/>
          <a:chOff x="0" y="0"/>
          <a:chExt cx="0" cy="0"/>
        </a:xfrm>
      </p:grpSpPr>
      <p:sp>
        <p:nvSpPr>
          <p:cNvPr id="11" name="Google Shape;11;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49"/>
          <p:cNvSpPr>
            <a:spLocks noGrp="1"/>
          </p:cNvSpPr>
          <p:nvPr>
            <p:ph type="pic" idx="2"/>
          </p:nvPr>
        </p:nvSpPr>
        <p:spPr>
          <a:xfrm>
            <a:off x="3887391" y="740569"/>
            <a:ext cx="4629300" cy="3655200"/>
          </a:xfrm>
          <a:prstGeom prst="rect">
            <a:avLst/>
          </a:prstGeom>
          <a:noFill/>
          <a:ln>
            <a:noFill/>
          </a:ln>
        </p:spPr>
      </p:sp>
      <p:sp>
        <p:nvSpPr>
          <p:cNvPr id="61" name="Google Shape;61;p4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2" name="Google Shape;62;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5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1"/>
        <p:cNvGrpSpPr/>
        <p:nvPr/>
      </p:nvGrpSpPr>
      <p:grpSpPr>
        <a:xfrm>
          <a:off x="0" y="0"/>
          <a:ext cx="0" cy="0"/>
          <a:chOff x="0" y="0"/>
          <a:chExt cx="0" cy="0"/>
        </a:xfrm>
      </p:grpSpPr>
      <p:sp>
        <p:nvSpPr>
          <p:cNvPr id="72" name="Google Shape;72;p5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5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4"/>
        <p:cNvGrpSpPr/>
        <p:nvPr/>
      </p:nvGrpSpPr>
      <p:grpSpPr>
        <a:xfrm>
          <a:off x="0" y="0"/>
          <a:ext cx="0" cy="0"/>
          <a:chOff x="0" y="0"/>
          <a:chExt cx="0" cy="0"/>
        </a:xfrm>
      </p:grpSpPr>
      <p:pic>
        <p:nvPicPr>
          <p:cNvPr id="15" name="Google Shape;15;p41"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16"/>
        <p:cNvGrpSpPr/>
        <p:nvPr/>
      </p:nvGrpSpPr>
      <p:grpSpPr>
        <a:xfrm>
          <a:off x="0" y="0"/>
          <a:ext cx="0" cy="0"/>
          <a:chOff x="0" y="0"/>
          <a:chExt cx="0" cy="0"/>
        </a:xfrm>
      </p:grpSpPr>
      <p:pic>
        <p:nvPicPr>
          <p:cNvPr id="17" name="Google Shape;17;p42"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43"/>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4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4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7" name="Google Shape;27;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4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4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7"/>
        <p:cNvGrpSpPr/>
        <p:nvPr/>
      </p:nvGrpSpPr>
      <p:grpSpPr>
        <a:xfrm>
          <a:off x="0" y="0"/>
          <a:ext cx="0" cy="0"/>
          <a:chOff x="0" y="0"/>
          <a:chExt cx="0" cy="0"/>
        </a:xfrm>
      </p:grpSpPr>
      <p:sp>
        <p:nvSpPr>
          <p:cNvPr id="38" name="Google Shape;38;p4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4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46"/>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4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46"/>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1"/>
        <p:cNvGrpSpPr/>
        <p:nvPr/>
      </p:nvGrpSpPr>
      <p:grpSpPr>
        <a:xfrm>
          <a:off x="0" y="0"/>
          <a:ext cx="0" cy="0"/>
          <a:chOff x="0" y="0"/>
          <a:chExt cx="0" cy="0"/>
        </a:xfrm>
      </p:grpSpPr>
      <p:sp>
        <p:nvSpPr>
          <p:cNvPr id="52" name="Google Shape;52;p4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4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4" name="Google Shape;54;p4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5" name="Google Shape;55;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 name="Google Shape;7;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82" name="Google Shape;82;p1"/>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Clavados</a:t>
            </a:r>
            <a:endParaRPr sz="33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1d2d4ff563_0_65"/>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42" name="Google Shape;142;g21d2d4ff563_0_65"/>
          <p:cNvSpPr txBox="1"/>
          <p:nvPr/>
        </p:nvSpPr>
        <p:spPr>
          <a:xfrm>
            <a:off x="381775" y="1293075"/>
            <a:ext cx="8556000" cy="2808431"/>
          </a:xfrm>
          <a:prstGeom prst="rect">
            <a:avLst/>
          </a:prstGeom>
          <a:solidFill>
            <a:schemeClr val="lt2"/>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s" sz="2000" dirty="0">
                <a:solidFill>
                  <a:schemeClr val="dk1"/>
                </a:solidFill>
                <a:latin typeface="Calibri"/>
                <a:ea typeface="Calibri"/>
                <a:cs typeface="Calibri"/>
                <a:sym typeface="Calibri"/>
              </a:rPr>
              <a:t>2. Se recolectaron algunos datos del clavado realizado por Shi Tingmao en Tokio 2021:</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La altura del trampolín es de 3 metros.</a:t>
            </a: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La clavadista mide 1,6 metros.</a:t>
            </a: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El salto tuvo una duración aproximada de 1,67 segundos.</a:t>
            </a: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A los 1,21 segundos la clavadista se encontraba a la misma altura que al inicio del salto.</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1d2d4ff563_0_59"/>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48" name="Google Shape;148;g21d2d4ff563_0_59"/>
          <p:cNvSpPr txBox="1"/>
          <p:nvPr/>
        </p:nvSpPr>
        <p:spPr>
          <a:xfrm>
            <a:off x="520429" y="1293073"/>
            <a:ext cx="8103900" cy="3423984"/>
          </a:xfrm>
          <a:prstGeom prst="rect">
            <a:avLst/>
          </a:prstGeom>
          <a:solidFill>
            <a:schemeClr val="lt2"/>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000" dirty="0">
                <a:solidFill>
                  <a:schemeClr val="dk1"/>
                </a:solidFill>
                <a:latin typeface="Calibri"/>
                <a:ea typeface="Calibri"/>
                <a:cs typeface="Calibri"/>
                <a:sym typeface="Calibri"/>
              </a:rPr>
              <a:t>2. a) Utiliza los datos proporcionados para completar la siguiente tabla: </a:t>
            </a: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s" sz="2000" dirty="0">
                <a:solidFill>
                  <a:schemeClr val="dk1"/>
                </a:solidFill>
                <a:latin typeface="Calibri"/>
                <a:ea typeface="Calibri"/>
                <a:cs typeface="Calibri"/>
                <a:sym typeface="Calibri"/>
              </a:rPr>
              <a:t>     </a:t>
            </a:r>
            <a:br>
              <a:rPr lang="es" sz="2000" dirty="0">
                <a:solidFill>
                  <a:schemeClr val="dk1"/>
                </a:solidFill>
                <a:latin typeface="Calibri"/>
                <a:ea typeface="Calibri"/>
                <a:cs typeface="Calibri"/>
                <a:sym typeface="Calibri"/>
              </a:rPr>
            </a:br>
            <a:br>
              <a:rPr lang="es" sz="2000" dirty="0">
                <a:solidFill>
                  <a:schemeClr val="dk1"/>
                </a:solidFill>
                <a:latin typeface="Calibri"/>
                <a:ea typeface="Calibri"/>
                <a:cs typeface="Calibri"/>
                <a:sym typeface="Calibri"/>
              </a:rPr>
            </a:b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br>
              <a:rPr lang="es" sz="2000" dirty="0">
                <a:solidFill>
                  <a:schemeClr val="dk1"/>
                </a:solidFill>
                <a:latin typeface="Calibri"/>
                <a:ea typeface="Calibri"/>
                <a:cs typeface="Calibri"/>
                <a:sym typeface="Calibri"/>
              </a:rPr>
            </a:br>
            <a:br>
              <a:rPr lang="es" sz="2000" dirty="0">
                <a:solidFill>
                  <a:schemeClr val="dk1"/>
                </a:solidFill>
                <a:latin typeface="Calibri"/>
                <a:ea typeface="Calibri"/>
                <a:cs typeface="Calibri"/>
                <a:sym typeface="Calibri"/>
              </a:rPr>
            </a:br>
            <a:br>
              <a:rPr lang="es" sz="2000" dirty="0">
                <a:solidFill>
                  <a:schemeClr val="dk1"/>
                </a:solidFill>
                <a:latin typeface="Calibri"/>
                <a:ea typeface="Calibri"/>
                <a:cs typeface="Calibri"/>
                <a:sym typeface="Calibri"/>
              </a:rPr>
            </a:br>
            <a:r>
              <a:rPr lang="es" sz="2000" dirty="0">
                <a:solidFill>
                  <a:schemeClr val="dk1"/>
                </a:solidFill>
                <a:latin typeface="Calibri"/>
                <a:ea typeface="Calibri"/>
                <a:cs typeface="Calibri"/>
                <a:sym typeface="Calibri"/>
              </a:rPr>
              <a:t>2.  b) Ubica los puntos de la tabla sobre el gráfico del ítem 1 que seleccionaste. </a:t>
            </a:r>
            <a:br>
              <a:rPr lang="es" sz="1800" dirty="0">
                <a:solidFill>
                  <a:schemeClr val="dk1"/>
                </a:solidFill>
                <a:latin typeface="Calibri"/>
                <a:ea typeface="Calibri"/>
                <a:cs typeface="Calibri"/>
                <a:sym typeface="Calibri"/>
              </a:rPr>
            </a:br>
            <a:endParaRPr sz="1800" b="0" i="0" u="none" strike="noStrike" cap="none" dirty="0">
              <a:solidFill>
                <a:schemeClr val="dk1"/>
              </a:solidFill>
              <a:latin typeface="Calibri"/>
              <a:ea typeface="Calibri"/>
              <a:cs typeface="Calibri"/>
              <a:sym typeface="Calibri"/>
            </a:endParaRPr>
          </a:p>
        </p:txBody>
      </p:sp>
      <p:graphicFrame>
        <p:nvGraphicFramePr>
          <p:cNvPr id="149" name="Google Shape;149;g21d2d4ff563_0_59"/>
          <p:cNvGraphicFramePr/>
          <p:nvPr/>
        </p:nvGraphicFramePr>
        <p:xfrm>
          <a:off x="3553900" y="1735950"/>
          <a:ext cx="2444150" cy="1605280"/>
        </p:xfrm>
        <a:graphic>
          <a:graphicData uri="http://schemas.openxmlformats.org/drawingml/2006/table">
            <a:tbl>
              <a:tblPr>
                <a:noFill/>
                <a:tableStyleId>{401206FA-EC5D-4DAA-B127-767F9AE7DDA4}</a:tableStyleId>
              </a:tblPr>
              <a:tblGrid>
                <a:gridCol w="1222075">
                  <a:extLst>
                    <a:ext uri="{9D8B030D-6E8A-4147-A177-3AD203B41FA5}">
                      <a16:colId xmlns:a16="http://schemas.microsoft.com/office/drawing/2014/main" val="20000"/>
                    </a:ext>
                  </a:extLst>
                </a:gridCol>
                <a:gridCol w="1222075">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s" sz="1800" b="1">
                          <a:solidFill>
                            <a:srgbClr val="FFFFFF"/>
                          </a:solidFill>
                          <a:latin typeface="Calibri"/>
                          <a:ea typeface="Calibri"/>
                          <a:cs typeface="Calibri"/>
                          <a:sym typeface="Calibri"/>
                        </a:rPr>
                        <a:t>Tiempo (s)</a:t>
                      </a:r>
                      <a:endParaRPr sz="1800" b="1">
                        <a:solidFill>
                          <a:srgbClr val="FFFFFF"/>
                        </a:solidFill>
                        <a:latin typeface="Calibri"/>
                        <a:ea typeface="Calibri"/>
                        <a:cs typeface="Calibri"/>
                        <a:sym typeface="Calibri"/>
                      </a:endParaRPr>
                    </a:p>
                  </a:txBody>
                  <a:tcPr marL="63500" marR="63500" marT="63500" marB="63500">
                    <a:solidFill>
                      <a:srgbClr val="7FB59B"/>
                    </a:solidFill>
                  </a:tcPr>
                </a:tc>
                <a:tc>
                  <a:txBody>
                    <a:bodyPr/>
                    <a:lstStyle/>
                    <a:p>
                      <a:pPr marL="0" lvl="0" indent="0" algn="ctr" rtl="0">
                        <a:spcBef>
                          <a:spcPts val="0"/>
                        </a:spcBef>
                        <a:spcAft>
                          <a:spcPts val="0"/>
                        </a:spcAft>
                        <a:buNone/>
                      </a:pPr>
                      <a:r>
                        <a:rPr lang="es" sz="1800" b="1">
                          <a:solidFill>
                            <a:srgbClr val="FFFFFF"/>
                          </a:solidFill>
                          <a:latin typeface="Calibri"/>
                          <a:ea typeface="Calibri"/>
                          <a:cs typeface="Calibri"/>
                          <a:sym typeface="Calibri"/>
                        </a:rPr>
                        <a:t>Altura (m)</a:t>
                      </a:r>
                      <a:endParaRPr sz="1800" b="1">
                        <a:solidFill>
                          <a:srgbClr val="FFFFFF"/>
                        </a:solidFill>
                        <a:latin typeface="Calibri"/>
                        <a:ea typeface="Calibri"/>
                        <a:cs typeface="Calibri"/>
                        <a:sym typeface="Calibri"/>
                      </a:endParaRPr>
                    </a:p>
                  </a:txBody>
                  <a:tcPr marL="63500" marR="63500" marT="63500" marB="63500">
                    <a:solidFill>
                      <a:srgbClr val="7FB59B"/>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 sz="1800">
                          <a:solidFill>
                            <a:srgbClr val="444746"/>
                          </a:solidFill>
                          <a:latin typeface="Calibri"/>
                          <a:ea typeface="Calibri"/>
                          <a:cs typeface="Calibri"/>
                          <a:sym typeface="Calibri"/>
                        </a:rPr>
                        <a:t>0</a:t>
                      </a:r>
                      <a:endParaRPr sz="1800">
                        <a:solidFill>
                          <a:srgbClr val="444746"/>
                        </a:solidFill>
                        <a:latin typeface="Calibri"/>
                        <a:ea typeface="Calibri"/>
                        <a:cs typeface="Calibri"/>
                        <a:sym typeface="Calibri"/>
                      </a:endParaRPr>
                    </a:p>
                  </a:txBody>
                  <a:tcPr marL="63500" marR="63500" marT="63500" marB="63500">
                    <a:solidFill>
                      <a:schemeClr val="lt1"/>
                    </a:solidFill>
                  </a:tcPr>
                </a:tc>
                <a:tc>
                  <a:txBody>
                    <a:bodyPr/>
                    <a:lstStyle/>
                    <a:p>
                      <a:pPr marL="0" lvl="0" indent="0" algn="ctr" rtl="0">
                        <a:spcBef>
                          <a:spcPts val="0"/>
                        </a:spcBef>
                        <a:spcAft>
                          <a:spcPts val="0"/>
                        </a:spcAft>
                        <a:buNone/>
                      </a:pPr>
                      <a:endParaRPr sz="1800">
                        <a:solidFill>
                          <a:srgbClr val="444746"/>
                        </a:solidFill>
                        <a:highlight>
                          <a:srgbClr val="FFFFFF"/>
                        </a:highlight>
                        <a:latin typeface="Calibri"/>
                        <a:ea typeface="Calibri"/>
                        <a:cs typeface="Calibri"/>
                        <a:sym typeface="Calibri"/>
                      </a:endParaRPr>
                    </a:p>
                  </a:txBody>
                  <a:tcPr marL="63500" marR="63500" marT="63500" marB="63500">
                    <a:solidFill>
                      <a:schemeClr val="lt1"/>
                    </a:solidFill>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s" sz="1800">
                          <a:solidFill>
                            <a:srgbClr val="444746"/>
                          </a:solidFill>
                          <a:latin typeface="Calibri"/>
                          <a:ea typeface="Calibri"/>
                          <a:cs typeface="Calibri"/>
                          <a:sym typeface="Calibri"/>
                        </a:rPr>
                        <a:t>1,21</a:t>
                      </a:r>
                      <a:endParaRPr sz="1800">
                        <a:solidFill>
                          <a:srgbClr val="444746"/>
                        </a:solidFill>
                        <a:latin typeface="Calibri"/>
                        <a:ea typeface="Calibri"/>
                        <a:cs typeface="Calibri"/>
                        <a:sym typeface="Calibri"/>
                      </a:endParaRPr>
                    </a:p>
                  </a:txBody>
                  <a:tcPr marL="63500" marR="63500" marT="63500" marB="63500">
                    <a:solidFill>
                      <a:schemeClr val="lt1"/>
                    </a:solidFill>
                  </a:tcPr>
                </a:tc>
                <a:tc>
                  <a:txBody>
                    <a:bodyPr/>
                    <a:lstStyle/>
                    <a:p>
                      <a:pPr marL="0" lvl="0" indent="0" algn="ctr" rtl="0">
                        <a:spcBef>
                          <a:spcPts val="0"/>
                        </a:spcBef>
                        <a:spcAft>
                          <a:spcPts val="0"/>
                        </a:spcAft>
                        <a:buNone/>
                      </a:pPr>
                      <a:endParaRPr sz="1800">
                        <a:solidFill>
                          <a:srgbClr val="444746"/>
                        </a:solidFill>
                        <a:highlight>
                          <a:srgbClr val="FFFFFF"/>
                        </a:highlight>
                        <a:latin typeface="Calibri"/>
                        <a:ea typeface="Calibri"/>
                        <a:cs typeface="Calibri"/>
                        <a:sym typeface="Calibri"/>
                      </a:endParaRPr>
                    </a:p>
                  </a:txBody>
                  <a:tcPr marL="63500" marR="63500" marT="63500" marB="63500">
                    <a:solidFill>
                      <a:schemeClr val="lt1"/>
                    </a:solidFill>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s" sz="1800">
                          <a:solidFill>
                            <a:srgbClr val="444746"/>
                          </a:solidFill>
                          <a:latin typeface="Calibri"/>
                          <a:ea typeface="Calibri"/>
                          <a:cs typeface="Calibri"/>
                          <a:sym typeface="Calibri"/>
                        </a:rPr>
                        <a:t>1,67</a:t>
                      </a:r>
                      <a:endParaRPr sz="1800">
                        <a:solidFill>
                          <a:srgbClr val="444746"/>
                        </a:solidFill>
                        <a:latin typeface="Calibri"/>
                        <a:ea typeface="Calibri"/>
                        <a:cs typeface="Calibri"/>
                        <a:sym typeface="Calibri"/>
                      </a:endParaRPr>
                    </a:p>
                  </a:txBody>
                  <a:tcPr marL="63500" marR="63500" marT="63500" marB="63500">
                    <a:solidFill>
                      <a:schemeClr val="lt1"/>
                    </a:solidFill>
                  </a:tcPr>
                </a:tc>
                <a:tc>
                  <a:txBody>
                    <a:bodyPr/>
                    <a:lstStyle/>
                    <a:p>
                      <a:pPr marL="0" lvl="0" indent="0" algn="ctr" rtl="0">
                        <a:spcBef>
                          <a:spcPts val="0"/>
                        </a:spcBef>
                        <a:spcAft>
                          <a:spcPts val="0"/>
                        </a:spcAft>
                        <a:buNone/>
                      </a:pPr>
                      <a:endParaRPr sz="1800">
                        <a:solidFill>
                          <a:srgbClr val="444746"/>
                        </a:solidFill>
                        <a:highlight>
                          <a:srgbClr val="FFFFFF"/>
                        </a:highlight>
                        <a:latin typeface="Calibri"/>
                        <a:ea typeface="Calibri"/>
                        <a:cs typeface="Calibri"/>
                        <a:sym typeface="Calibri"/>
                      </a:endParaRPr>
                    </a:p>
                  </a:txBody>
                  <a:tcPr marL="63500" marR="63500" marT="63500" marB="63500">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55" name="Google Shape;155;p6"/>
          <p:cNvSpPr txBox="1"/>
          <p:nvPr/>
        </p:nvSpPr>
        <p:spPr>
          <a:xfrm>
            <a:off x="520429" y="1293073"/>
            <a:ext cx="8103900" cy="1177500"/>
          </a:xfrm>
          <a:prstGeom prst="rect">
            <a:avLst/>
          </a:prstGeom>
          <a:noFill/>
          <a:ln>
            <a:noFill/>
          </a:ln>
        </p:spPr>
        <p:txBody>
          <a:bodyPr spcFirstLastPara="1" wrap="square" lIns="68575" tIns="34275" rIns="68575" bIns="34275" anchor="t" anchorCtr="0">
            <a:spAutoFit/>
          </a:bodyPr>
          <a:lstStyle/>
          <a:p>
            <a:pPr marL="457200" lvl="0" indent="-342900" algn="l" rtl="0">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En t=0 , el centro de masa está a una altura de 3,8 metros , que corresponde a los 3 metros del trampolín, más la mitad de la altura de la clavadista, 0,8 metros. </a:t>
            </a:r>
            <a:endParaRPr sz="1800" dirty="0">
              <a:solidFill>
                <a:schemeClr val="dk1"/>
              </a:solidFill>
              <a:latin typeface="Calibri"/>
              <a:ea typeface="Calibri"/>
              <a:cs typeface="Calibri"/>
              <a:sym typeface="Calibri"/>
            </a:endParaRPr>
          </a:p>
          <a:p>
            <a:pPr marL="45720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r>
              <a:rPr lang="es" sz="1800" dirty="0">
                <a:solidFill>
                  <a:schemeClr val="dk1"/>
                </a:solidFill>
                <a:latin typeface="Calibri"/>
                <a:ea typeface="Calibri"/>
                <a:cs typeface="Calibri"/>
                <a:sym typeface="Calibri"/>
              </a:rPr>
              <a:t>De esta manera, la tabla queda:</a:t>
            </a:r>
            <a:endParaRPr sz="1800" dirty="0">
              <a:solidFill>
                <a:schemeClr val="dk1"/>
              </a:solidFill>
              <a:latin typeface="Calibri"/>
              <a:ea typeface="Calibri"/>
              <a:cs typeface="Calibri"/>
              <a:sym typeface="Calibri"/>
            </a:endParaRPr>
          </a:p>
        </p:txBody>
      </p:sp>
      <p:graphicFrame>
        <p:nvGraphicFramePr>
          <p:cNvPr id="156" name="Google Shape;156;p6"/>
          <p:cNvGraphicFramePr/>
          <p:nvPr/>
        </p:nvGraphicFramePr>
        <p:xfrm>
          <a:off x="3389000" y="2665250"/>
          <a:ext cx="2628200" cy="1832200"/>
        </p:xfrm>
        <a:graphic>
          <a:graphicData uri="http://schemas.openxmlformats.org/drawingml/2006/table">
            <a:tbl>
              <a:tblPr>
                <a:noFill/>
                <a:tableStyleId>{401206FA-EC5D-4DAA-B127-767F9AE7DDA4}</a:tableStyleId>
              </a:tblPr>
              <a:tblGrid>
                <a:gridCol w="1314100">
                  <a:extLst>
                    <a:ext uri="{9D8B030D-6E8A-4147-A177-3AD203B41FA5}">
                      <a16:colId xmlns:a16="http://schemas.microsoft.com/office/drawing/2014/main" val="20000"/>
                    </a:ext>
                  </a:extLst>
                </a:gridCol>
                <a:gridCol w="1314100">
                  <a:extLst>
                    <a:ext uri="{9D8B030D-6E8A-4147-A177-3AD203B41FA5}">
                      <a16:colId xmlns:a16="http://schemas.microsoft.com/office/drawing/2014/main" val="20001"/>
                    </a:ext>
                  </a:extLst>
                </a:gridCol>
              </a:tblGrid>
              <a:tr h="458050">
                <a:tc>
                  <a:txBody>
                    <a:bodyPr/>
                    <a:lstStyle/>
                    <a:p>
                      <a:pPr marL="0" lvl="0" indent="0" algn="ctr" rtl="0">
                        <a:spcBef>
                          <a:spcPts val="0"/>
                        </a:spcBef>
                        <a:spcAft>
                          <a:spcPts val="0"/>
                        </a:spcAft>
                        <a:buNone/>
                      </a:pPr>
                      <a:r>
                        <a:rPr lang="es" sz="1800" b="1">
                          <a:solidFill>
                            <a:srgbClr val="FFFFFF"/>
                          </a:solidFill>
                          <a:latin typeface="Calibri"/>
                          <a:ea typeface="Calibri"/>
                          <a:cs typeface="Calibri"/>
                          <a:sym typeface="Calibri"/>
                        </a:rPr>
                        <a:t>Tiempo (s)</a:t>
                      </a:r>
                      <a:endParaRPr sz="1800" b="1">
                        <a:solidFill>
                          <a:srgbClr val="FFFFFF"/>
                        </a:solidFill>
                        <a:latin typeface="Calibri"/>
                        <a:ea typeface="Calibri"/>
                        <a:cs typeface="Calibri"/>
                        <a:sym typeface="Calibri"/>
                      </a:endParaRPr>
                    </a:p>
                  </a:txBody>
                  <a:tcPr marL="63500" marR="63500" marT="63500" marB="63500">
                    <a:solidFill>
                      <a:srgbClr val="7FB59B"/>
                    </a:solidFill>
                  </a:tcPr>
                </a:tc>
                <a:tc>
                  <a:txBody>
                    <a:bodyPr/>
                    <a:lstStyle/>
                    <a:p>
                      <a:pPr marL="0" lvl="0" indent="0" algn="ctr" rtl="0">
                        <a:spcBef>
                          <a:spcPts val="0"/>
                        </a:spcBef>
                        <a:spcAft>
                          <a:spcPts val="0"/>
                        </a:spcAft>
                        <a:buNone/>
                      </a:pPr>
                      <a:r>
                        <a:rPr lang="es" sz="1800" b="1">
                          <a:solidFill>
                            <a:srgbClr val="FFFFFF"/>
                          </a:solidFill>
                          <a:latin typeface="Calibri"/>
                          <a:ea typeface="Calibri"/>
                          <a:cs typeface="Calibri"/>
                          <a:sym typeface="Calibri"/>
                        </a:rPr>
                        <a:t>Altura (m)</a:t>
                      </a:r>
                      <a:endParaRPr sz="1800" b="1">
                        <a:solidFill>
                          <a:srgbClr val="FFFFFF"/>
                        </a:solidFill>
                        <a:latin typeface="Calibri"/>
                        <a:ea typeface="Calibri"/>
                        <a:cs typeface="Calibri"/>
                        <a:sym typeface="Calibri"/>
                      </a:endParaRPr>
                    </a:p>
                  </a:txBody>
                  <a:tcPr marL="63500" marR="63500" marT="63500" marB="63500">
                    <a:solidFill>
                      <a:srgbClr val="7FB59B"/>
                    </a:solidFill>
                  </a:tcPr>
                </a:tc>
                <a:extLst>
                  <a:ext uri="{0D108BD9-81ED-4DB2-BD59-A6C34878D82A}">
                    <a16:rowId xmlns:a16="http://schemas.microsoft.com/office/drawing/2014/main" val="10000"/>
                  </a:ext>
                </a:extLst>
              </a:tr>
              <a:tr h="458050">
                <a:tc>
                  <a:txBody>
                    <a:bodyPr/>
                    <a:lstStyle/>
                    <a:p>
                      <a:pPr marL="0" lvl="0" indent="0" algn="ctr" rtl="0">
                        <a:spcBef>
                          <a:spcPts val="0"/>
                        </a:spcBef>
                        <a:spcAft>
                          <a:spcPts val="0"/>
                        </a:spcAft>
                        <a:buNone/>
                      </a:pPr>
                      <a:r>
                        <a:rPr lang="es" sz="1800">
                          <a:solidFill>
                            <a:srgbClr val="444746"/>
                          </a:solidFill>
                          <a:latin typeface="Calibri"/>
                          <a:ea typeface="Calibri"/>
                          <a:cs typeface="Calibri"/>
                          <a:sym typeface="Calibri"/>
                        </a:rPr>
                        <a:t>0</a:t>
                      </a:r>
                      <a:endParaRPr sz="1800">
                        <a:solidFill>
                          <a:srgbClr val="444746"/>
                        </a:solidFill>
                        <a:latin typeface="Calibri"/>
                        <a:ea typeface="Calibri"/>
                        <a:cs typeface="Calibri"/>
                        <a:sym typeface="Calibri"/>
                      </a:endParaRPr>
                    </a:p>
                  </a:txBody>
                  <a:tcPr marL="63500" marR="63500" marT="63500" marB="63500">
                    <a:solidFill>
                      <a:schemeClr val="lt1"/>
                    </a:solidFill>
                  </a:tcPr>
                </a:tc>
                <a:tc>
                  <a:txBody>
                    <a:bodyPr/>
                    <a:lstStyle/>
                    <a:p>
                      <a:pPr marL="0" lvl="0" indent="0" algn="ctr" rtl="0">
                        <a:spcBef>
                          <a:spcPts val="0"/>
                        </a:spcBef>
                        <a:spcAft>
                          <a:spcPts val="0"/>
                        </a:spcAft>
                        <a:buNone/>
                      </a:pPr>
                      <a:r>
                        <a:rPr lang="es" sz="1800">
                          <a:solidFill>
                            <a:srgbClr val="444746"/>
                          </a:solidFill>
                          <a:latin typeface="Calibri"/>
                          <a:ea typeface="Calibri"/>
                          <a:cs typeface="Calibri"/>
                          <a:sym typeface="Calibri"/>
                        </a:rPr>
                        <a:t>3,8</a:t>
                      </a:r>
                      <a:endParaRPr sz="1800">
                        <a:solidFill>
                          <a:srgbClr val="444746"/>
                        </a:solidFill>
                        <a:latin typeface="Calibri"/>
                        <a:ea typeface="Calibri"/>
                        <a:cs typeface="Calibri"/>
                        <a:sym typeface="Calibri"/>
                      </a:endParaRPr>
                    </a:p>
                  </a:txBody>
                  <a:tcPr marL="63500" marR="63500" marT="63500" marB="63500">
                    <a:solidFill>
                      <a:schemeClr val="lt1"/>
                    </a:solidFill>
                  </a:tcPr>
                </a:tc>
                <a:extLst>
                  <a:ext uri="{0D108BD9-81ED-4DB2-BD59-A6C34878D82A}">
                    <a16:rowId xmlns:a16="http://schemas.microsoft.com/office/drawing/2014/main" val="10001"/>
                  </a:ext>
                </a:extLst>
              </a:tr>
              <a:tr h="458050">
                <a:tc>
                  <a:txBody>
                    <a:bodyPr/>
                    <a:lstStyle/>
                    <a:p>
                      <a:pPr marL="0" lvl="0" indent="0" algn="ctr" rtl="0">
                        <a:spcBef>
                          <a:spcPts val="0"/>
                        </a:spcBef>
                        <a:spcAft>
                          <a:spcPts val="0"/>
                        </a:spcAft>
                        <a:buNone/>
                      </a:pPr>
                      <a:r>
                        <a:rPr lang="es" sz="1800">
                          <a:solidFill>
                            <a:srgbClr val="444746"/>
                          </a:solidFill>
                          <a:latin typeface="Calibri"/>
                          <a:ea typeface="Calibri"/>
                          <a:cs typeface="Calibri"/>
                          <a:sym typeface="Calibri"/>
                        </a:rPr>
                        <a:t>1,21</a:t>
                      </a:r>
                      <a:endParaRPr sz="1800">
                        <a:solidFill>
                          <a:srgbClr val="444746"/>
                        </a:solidFill>
                        <a:latin typeface="Calibri"/>
                        <a:ea typeface="Calibri"/>
                        <a:cs typeface="Calibri"/>
                        <a:sym typeface="Calibri"/>
                      </a:endParaRPr>
                    </a:p>
                  </a:txBody>
                  <a:tcPr marL="63500" marR="63500" marT="63500" marB="63500">
                    <a:solidFill>
                      <a:schemeClr val="lt1"/>
                    </a:solidFill>
                  </a:tcPr>
                </a:tc>
                <a:tc>
                  <a:txBody>
                    <a:bodyPr/>
                    <a:lstStyle/>
                    <a:p>
                      <a:pPr marL="0" lvl="0" indent="0" algn="ctr" rtl="0">
                        <a:spcBef>
                          <a:spcPts val="0"/>
                        </a:spcBef>
                        <a:spcAft>
                          <a:spcPts val="0"/>
                        </a:spcAft>
                        <a:buNone/>
                      </a:pPr>
                      <a:r>
                        <a:rPr lang="es" sz="1800">
                          <a:solidFill>
                            <a:srgbClr val="444746"/>
                          </a:solidFill>
                          <a:latin typeface="Calibri"/>
                          <a:ea typeface="Calibri"/>
                          <a:cs typeface="Calibri"/>
                          <a:sym typeface="Calibri"/>
                        </a:rPr>
                        <a:t>3,8</a:t>
                      </a:r>
                      <a:endParaRPr sz="1800">
                        <a:solidFill>
                          <a:srgbClr val="444746"/>
                        </a:solidFill>
                        <a:latin typeface="Calibri"/>
                        <a:ea typeface="Calibri"/>
                        <a:cs typeface="Calibri"/>
                        <a:sym typeface="Calibri"/>
                      </a:endParaRPr>
                    </a:p>
                  </a:txBody>
                  <a:tcPr marL="63500" marR="63500" marT="63500" marB="63500">
                    <a:solidFill>
                      <a:schemeClr val="lt1"/>
                    </a:solidFill>
                  </a:tcPr>
                </a:tc>
                <a:extLst>
                  <a:ext uri="{0D108BD9-81ED-4DB2-BD59-A6C34878D82A}">
                    <a16:rowId xmlns:a16="http://schemas.microsoft.com/office/drawing/2014/main" val="10002"/>
                  </a:ext>
                </a:extLst>
              </a:tr>
              <a:tr h="458050">
                <a:tc>
                  <a:txBody>
                    <a:bodyPr/>
                    <a:lstStyle/>
                    <a:p>
                      <a:pPr marL="0" lvl="0" indent="0" algn="ctr" rtl="0">
                        <a:spcBef>
                          <a:spcPts val="0"/>
                        </a:spcBef>
                        <a:spcAft>
                          <a:spcPts val="0"/>
                        </a:spcAft>
                        <a:buNone/>
                      </a:pPr>
                      <a:r>
                        <a:rPr lang="es" sz="1800">
                          <a:solidFill>
                            <a:srgbClr val="444746"/>
                          </a:solidFill>
                          <a:latin typeface="Calibri"/>
                          <a:ea typeface="Calibri"/>
                          <a:cs typeface="Calibri"/>
                          <a:sym typeface="Calibri"/>
                        </a:rPr>
                        <a:t>1,67</a:t>
                      </a:r>
                      <a:endParaRPr sz="1800">
                        <a:solidFill>
                          <a:srgbClr val="444746"/>
                        </a:solidFill>
                        <a:latin typeface="Calibri"/>
                        <a:ea typeface="Calibri"/>
                        <a:cs typeface="Calibri"/>
                        <a:sym typeface="Calibri"/>
                      </a:endParaRPr>
                    </a:p>
                  </a:txBody>
                  <a:tcPr marL="63500" marR="63500" marT="63500" marB="63500">
                    <a:solidFill>
                      <a:schemeClr val="lt1"/>
                    </a:solidFill>
                  </a:tcPr>
                </a:tc>
                <a:tc>
                  <a:txBody>
                    <a:bodyPr/>
                    <a:lstStyle/>
                    <a:p>
                      <a:pPr marL="0" lvl="0" indent="0" algn="ctr" rtl="0">
                        <a:spcBef>
                          <a:spcPts val="0"/>
                        </a:spcBef>
                        <a:spcAft>
                          <a:spcPts val="0"/>
                        </a:spcAft>
                        <a:buNone/>
                      </a:pPr>
                      <a:r>
                        <a:rPr lang="es" sz="1800">
                          <a:solidFill>
                            <a:srgbClr val="444746"/>
                          </a:solidFill>
                          <a:latin typeface="Calibri"/>
                          <a:ea typeface="Calibri"/>
                          <a:cs typeface="Calibri"/>
                          <a:sym typeface="Calibri"/>
                        </a:rPr>
                        <a:t>0</a:t>
                      </a:r>
                      <a:endParaRPr sz="1800">
                        <a:solidFill>
                          <a:srgbClr val="444746"/>
                        </a:solidFill>
                        <a:latin typeface="Calibri"/>
                        <a:ea typeface="Calibri"/>
                        <a:cs typeface="Calibri"/>
                        <a:sym typeface="Calibri"/>
                      </a:endParaRPr>
                    </a:p>
                  </a:txBody>
                  <a:tcPr marL="63500" marR="63500" marT="63500" marB="63500">
                    <a:solidFill>
                      <a:schemeClr val="lt1"/>
                    </a:solidFill>
                  </a:tcPr>
                </a:tc>
                <a:extLst>
                  <a:ext uri="{0D108BD9-81ED-4DB2-BD59-A6C34878D82A}">
                    <a16:rowId xmlns:a16="http://schemas.microsoft.com/office/drawing/2014/main" val="10003"/>
                  </a:ext>
                </a:extLst>
              </a:tr>
            </a:tbl>
          </a:graphicData>
        </a:graphic>
      </p:graphicFrame>
      <p:sp>
        <p:nvSpPr>
          <p:cNvPr id="157" name="Google Shape;157;p6"/>
          <p:cNvSpPr/>
          <p:nvPr/>
        </p:nvSpPr>
        <p:spPr>
          <a:xfrm>
            <a:off x="395125" y="1293075"/>
            <a:ext cx="8463600" cy="3399600"/>
          </a:xfrm>
          <a:prstGeom prst="roundRect">
            <a:avLst>
              <a:gd name="adj" fmla="val 16667"/>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marR="191438" lvl="0" indent="0" algn="ctr" rtl="0">
              <a:spcBef>
                <a:spcPts val="0"/>
              </a:spcBef>
              <a:spcAft>
                <a:spcPts val="0"/>
              </a:spcAft>
              <a:buNone/>
            </a:pP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4"/>
          <p:cNvSpPr txBox="1"/>
          <p:nvPr/>
        </p:nvSpPr>
        <p:spPr>
          <a:xfrm>
            <a:off x="520054" y="46290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63" name="Google Shape;163;p14"/>
          <p:cNvSpPr txBox="1"/>
          <p:nvPr/>
        </p:nvSpPr>
        <p:spPr>
          <a:xfrm>
            <a:off x="520054" y="1352248"/>
            <a:ext cx="8103900" cy="992549"/>
          </a:xfrm>
          <a:prstGeom prst="rect">
            <a:avLst/>
          </a:prstGeom>
          <a:solidFill>
            <a:schemeClr val="lt2"/>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br>
              <a:rPr lang="es" sz="2000" i="1" dirty="0">
                <a:solidFill>
                  <a:schemeClr val="dk1"/>
                </a:solidFill>
                <a:latin typeface="Calibri"/>
                <a:ea typeface="Calibri"/>
                <a:cs typeface="Calibri"/>
                <a:sym typeface="Calibri"/>
              </a:rPr>
            </a:br>
            <a:r>
              <a:rPr lang="es" sz="2000" i="1" dirty="0">
                <a:solidFill>
                  <a:schemeClr val="dk1"/>
                </a:solidFill>
                <a:latin typeface="Calibri"/>
                <a:ea typeface="Calibri"/>
                <a:cs typeface="Calibri"/>
                <a:sym typeface="Calibri"/>
              </a:rPr>
              <a:t>¿Cómo se puede determinar la expresión algebraica que modela el clavado utilizando los datos encontrados en la tabla?</a:t>
            </a:r>
            <a:endParaRPr sz="2000" b="0" i="1"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1d49f10d91_0_1"/>
          <p:cNvSpPr txBox="1"/>
          <p:nvPr/>
        </p:nvSpPr>
        <p:spPr>
          <a:xfrm>
            <a:off x="520054" y="46290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69" name="Google Shape;169;g21d49f10d91_0_1"/>
          <p:cNvSpPr txBox="1"/>
          <p:nvPr/>
        </p:nvSpPr>
        <p:spPr>
          <a:xfrm>
            <a:off x="520054" y="1171248"/>
            <a:ext cx="8103900" cy="992549"/>
          </a:xfrm>
          <a:prstGeom prst="rect">
            <a:avLst/>
          </a:prstGeom>
          <a:solidFill>
            <a:schemeClr val="lt2"/>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endParaRPr lang="es" sz="2000" i="1"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s" sz="2000" i="1" dirty="0">
                <a:solidFill>
                  <a:schemeClr val="dk1"/>
                </a:solidFill>
                <a:latin typeface="Calibri"/>
                <a:ea typeface="Calibri"/>
                <a:cs typeface="Calibri"/>
                <a:sym typeface="Calibri"/>
              </a:rPr>
              <a:t>¿Cómo se puede determinar la expresión algebraica que modela el clavado utilizando los datos encontrados en la tabla?</a:t>
            </a:r>
          </a:p>
        </p:txBody>
      </p:sp>
      <p:graphicFrame>
        <p:nvGraphicFramePr>
          <p:cNvPr id="170" name="Google Shape;170;g21d49f10d91_0_1"/>
          <p:cNvGraphicFramePr/>
          <p:nvPr>
            <p:extLst>
              <p:ext uri="{D42A27DB-BD31-4B8C-83A1-F6EECF244321}">
                <p14:modId xmlns:p14="http://schemas.microsoft.com/office/powerpoint/2010/main" val="682003229"/>
              </p:ext>
            </p:extLst>
          </p:nvPr>
        </p:nvGraphicFramePr>
        <p:xfrm>
          <a:off x="3041250" y="2295100"/>
          <a:ext cx="3061500" cy="2354300"/>
        </p:xfrm>
        <a:graphic>
          <a:graphicData uri="http://schemas.openxmlformats.org/drawingml/2006/table">
            <a:tbl>
              <a:tblPr>
                <a:noFill/>
                <a:tableStyleId>{401206FA-EC5D-4DAA-B127-767F9AE7DDA4}</a:tableStyleId>
              </a:tblPr>
              <a:tblGrid>
                <a:gridCol w="1530750">
                  <a:extLst>
                    <a:ext uri="{9D8B030D-6E8A-4147-A177-3AD203B41FA5}">
                      <a16:colId xmlns:a16="http://schemas.microsoft.com/office/drawing/2014/main" val="20000"/>
                    </a:ext>
                  </a:extLst>
                </a:gridCol>
                <a:gridCol w="1530750">
                  <a:extLst>
                    <a:ext uri="{9D8B030D-6E8A-4147-A177-3AD203B41FA5}">
                      <a16:colId xmlns:a16="http://schemas.microsoft.com/office/drawing/2014/main" val="20001"/>
                    </a:ext>
                  </a:extLst>
                </a:gridCol>
              </a:tblGrid>
              <a:tr h="588575">
                <a:tc>
                  <a:txBody>
                    <a:bodyPr/>
                    <a:lstStyle/>
                    <a:p>
                      <a:pPr marL="0" lvl="0" indent="0" algn="ctr" rtl="0">
                        <a:spcBef>
                          <a:spcPts val="0"/>
                        </a:spcBef>
                        <a:spcAft>
                          <a:spcPts val="0"/>
                        </a:spcAft>
                        <a:buNone/>
                      </a:pPr>
                      <a:r>
                        <a:rPr lang="es" sz="1600" b="1" dirty="0">
                          <a:solidFill>
                            <a:srgbClr val="FFFFFF"/>
                          </a:solidFill>
                          <a:latin typeface="Calibri"/>
                          <a:ea typeface="Calibri"/>
                          <a:cs typeface="Calibri"/>
                          <a:sym typeface="Calibri"/>
                        </a:rPr>
                        <a:t>Tiempo (s)</a:t>
                      </a:r>
                      <a:endParaRPr sz="1600" b="1" dirty="0">
                        <a:solidFill>
                          <a:srgbClr val="FFFFFF"/>
                        </a:solidFill>
                        <a:latin typeface="Calibri"/>
                        <a:ea typeface="Calibri"/>
                        <a:cs typeface="Calibri"/>
                        <a:sym typeface="Calibri"/>
                      </a:endParaRPr>
                    </a:p>
                  </a:txBody>
                  <a:tcPr marL="63500" marR="63500" marT="63500" marB="63500">
                    <a:solidFill>
                      <a:srgbClr val="7FB59B"/>
                    </a:solidFill>
                  </a:tcPr>
                </a:tc>
                <a:tc>
                  <a:txBody>
                    <a:bodyPr/>
                    <a:lstStyle/>
                    <a:p>
                      <a:pPr marL="0" lvl="0" indent="0" algn="ctr" rtl="0">
                        <a:spcBef>
                          <a:spcPts val="0"/>
                        </a:spcBef>
                        <a:spcAft>
                          <a:spcPts val="0"/>
                        </a:spcAft>
                        <a:buNone/>
                      </a:pPr>
                      <a:r>
                        <a:rPr lang="es" sz="1600" b="1" dirty="0">
                          <a:solidFill>
                            <a:srgbClr val="FFFFFF"/>
                          </a:solidFill>
                          <a:latin typeface="Calibri"/>
                          <a:ea typeface="Calibri"/>
                          <a:cs typeface="Calibri"/>
                          <a:sym typeface="Calibri"/>
                        </a:rPr>
                        <a:t>Altura (m)</a:t>
                      </a:r>
                      <a:endParaRPr sz="1600" b="1" dirty="0">
                        <a:solidFill>
                          <a:srgbClr val="FFFFFF"/>
                        </a:solidFill>
                        <a:latin typeface="Calibri"/>
                        <a:ea typeface="Calibri"/>
                        <a:cs typeface="Calibri"/>
                        <a:sym typeface="Calibri"/>
                      </a:endParaRPr>
                    </a:p>
                  </a:txBody>
                  <a:tcPr marL="63500" marR="63500" marT="63500" marB="63500">
                    <a:solidFill>
                      <a:srgbClr val="7FB59B"/>
                    </a:solidFill>
                  </a:tcPr>
                </a:tc>
                <a:extLst>
                  <a:ext uri="{0D108BD9-81ED-4DB2-BD59-A6C34878D82A}">
                    <a16:rowId xmlns:a16="http://schemas.microsoft.com/office/drawing/2014/main" val="10000"/>
                  </a:ext>
                </a:extLst>
              </a:tr>
              <a:tr h="588575">
                <a:tc>
                  <a:txBody>
                    <a:bodyPr/>
                    <a:lstStyle/>
                    <a:p>
                      <a:pPr marL="0" lvl="0" indent="0" algn="ctr" rtl="0">
                        <a:spcBef>
                          <a:spcPts val="0"/>
                        </a:spcBef>
                        <a:spcAft>
                          <a:spcPts val="0"/>
                        </a:spcAft>
                        <a:buNone/>
                      </a:pPr>
                      <a:r>
                        <a:rPr lang="es" sz="1800">
                          <a:solidFill>
                            <a:srgbClr val="444746"/>
                          </a:solidFill>
                          <a:latin typeface="Calibri"/>
                          <a:ea typeface="Calibri"/>
                          <a:cs typeface="Calibri"/>
                          <a:sym typeface="Calibri"/>
                        </a:rPr>
                        <a:t>0</a:t>
                      </a:r>
                      <a:endParaRPr sz="1800">
                        <a:solidFill>
                          <a:srgbClr val="444746"/>
                        </a:solidFill>
                        <a:latin typeface="Calibri"/>
                        <a:ea typeface="Calibri"/>
                        <a:cs typeface="Calibri"/>
                        <a:sym typeface="Calibri"/>
                      </a:endParaRPr>
                    </a:p>
                  </a:txBody>
                  <a:tcPr marL="63500" marR="63500" marT="63500" marB="63500">
                    <a:solidFill>
                      <a:schemeClr val="lt1"/>
                    </a:solidFill>
                  </a:tcPr>
                </a:tc>
                <a:tc>
                  <a:txBody>
                    <a:bodyPr/>
                    <a:lstStyle/>
                    <a:p>
                      <a:pPr marL="0" lvl="0" indent="0" algn="ctr" rtl="0">
                        <a:spcBef>
                          <a:spcPts val="0"/>
                        </a:spcBef>
                        <a:spcAft>
                          <a:spcPts val="0"/>
                        </a:spcAft>
                        <a:buNone/>
                      </a:pPr>
                      <a:r>
                        <a:rPr lang="es" sz="1800" dirty="0">
                          <a:solidFill>
                            <a:srgbClr val="444746"/>
                          </a:solidFill>
                          <a:latin typeface="Calibri"/>
                          <a:ea typeface="Calibri"/>
                          <a:cs typeface="Calibri"/>
                          <a:sym typeface="Calibri"/>
                        </a:rPr>
                        <a:t>3,8</a:t>
                      </a:r>
                      <a:endParaRPr sz="1800" dirty="0">
                        <a:solidFill>
                          <a:srgbClr val="444746"/>
                        </a:solidFill>
                        <a:latin typeface="Calibri"/>
                        <a:ea typeface="Calibri"/>
                        <a:cs typeface="Calibri"/>
                        <a:sym typeface="Calibri"/>
                      </a:endParaRPr>
                    </a:p>
                  </a:txBody>
                  <a:tcPr marL="63500" marR="63500" marT="63500" marB="63500">
                    <a:solidFill>
                      <a:schemeClr val="lt1"/>
                    </a:solidFill>
                  </a:tcPr>
                </a:tc>
                <a:extLst>
                  <a:ext uri="{0D108BD9-81ED-4DB2-BD59-A6C34878D82A}">
                    <a16:rowId xmlns:a16="http://schemas.microsoft.com/office/drawing/2014/main" val="10001"/>
                  </a:ext>
                </a:extLst>
              </a:tr>
              <a:tr h="588575">
                <a:tc>
                  <a:txBody>
                    <a:bodyPr/>
                    <a:lstStyle/>
                    <a:p>
                      <a:pPr marL="0" lvl="0" indent="0" algn="ctr" rtl="0">
                        <a:spcBef>
                          <a:spcPts val="0"/>
                        </a:spcBef>
                        <a:spcAft>
                          <a:spcPts val="0"/>
                        </a:spcAft>
                        <a:buNone/>
                      </a:pPr>
                      <a:r>
                        <a:rPr lang="es" sz="1800">
                          <a:solidFill>
                            <a:srgbClr val="444746"/>
                          </a:solidFill>
                          <a:latin typeface="Calibri"/>
                          <a:ea typeface="Calibri"/>
                          <a:cs typeface="Calibri"/>
                          <a:sym typeface="Calibri"/>
                        </a:rPr>
                        <a:t>1,21</a:t>
                      </a:r>
                      <a:endParaRPr sz="1800">
                        <a:solidFill>
                          <a:srgbClr val="444746"/>
                        </a:solidFill>
                        <a:latin typeface="Calibri"/>
                        <a:ea typeface="Calibri"/>
                        <a:cs typeface="Calibri"/>
                        <a:sym typeface="Calibri"/>
                      </a:endParaRPr>
                    </a:p>
                  </a:txBody>
                  <a:tcPr marL="63500" marR="63500" marT="63500" marB="63500">
                    <a:solidFill>
                      <a:schemeClr val="lt1"/>
                    </a:solidFill>
                  </a:tcPr>
                </a:tc>
                <a:tc>
                  <a:txBody>
                    <a:bodyPr/>
                    <a:lstStyle/>
                    <a:p>
                      <a:pPr marL="0" lvl="0" indent="0" algn="ctr" rtl="0">
                        <a:spcBef>
                          <a:spcPts val="0"/>
                        </a:spcBef>
                        <a:spcAft>
                          <a:spcPts val="0"/>
                        </a:spcAft>
                        <a:buNone/>
                      </a:pPr>
                      <a:r>
                        <a:rPr lang="es" sz="1800">
                          <a:solidFill>
                            <a:srgbClr val="444746"/>
                          </a:solidFill>
                          <a:latin typeface="Calibri"/>
                          <a:ea typeface="Calibri"/>
                          <a:cs typeface="Calibri"/>
                          <a:sym typeface="Calibri"/>
                        </a:rPr>
                        <a:t>3,8</a:t>
                      </a:r>
                      <a:endParaRPr sz="1800">
                        <a:solidFill>
                          <a:srgbClr val="444746"/>
                        </a:solidFill>
                        <a:latin typeface="Calibri"/>
                        <a:ea typeface="Calibri"/>
                        <a:cs typeface="Calibri"/>
                        <a:sym typeface="Calibri"/>
                      </a:endParaRPr>
                    </a:p>
                  </a:txBody>
                  <a:tcPr marL="63500" marR="63500" marT="63500" marB="63500">
                    <a:solidFill>
                      <a:schemeClr val="lt1"/>
                    </a:solidFill>
                  </a:tcPr>
                </a:tc>
                <a:extLst>
                  <a:ext uri="{0D108BD9-81ED-4DB2-BD59-A6C34878D82A}">
                    <a16:rowId xmlns:a16="http://schemas.microsoft.com/office/drawing/2014/main" val="10002"/>
                  </a:ext>
                </a:extLst>
              </a:tr>
              <a:tr h="588575">
                <a:tc>
                  <a:txBody>
                    <a:bodyPr/>
                    <a:lstStyle/>
                    <a:p>
                      <a:pPr marL="0" lvl="0" indent="0" algn="ctr" rtl="0">
                        <a:spcBef>
                          <a:spcPts val="0"/>
                        </a:spcBef>
                        <a:spcAft>
                          <a:spcPts val="0"/>
                        </a:spcAft>
                        <a:buNone/>
                      </a:pPr>
                      <a:r>
                        <a:rPr lang="es" sz="1800">
                          <a:solidFill>
                            <a:srgbClr val="444746"/>
                          </a:solidFill>
                          <a:latin typeface="Calibri"/>
                          <a:ea typeface="Calibri"/>
                          <a:cs typeface="Calibri"/>
                          <a:sym typeface="Calibri"/>
                        </a:rPr>
                        <a:t>1,67</a:t>
                      </a:r>
                      <a:endParaRPr sz="1800">
                        <a:solidFill>
                          <a:srgbClr val="444746"/>
                        </a:solidFill>
                        <a:latin typeface="Calibri"/>
                        <a:ea typeface="Calibri"/>
                        <a:cs typeface="Calibri"/>
                        <a:sym typeface="Calibri"/>
                      </a:endParaRPr>
                    </a:p>
                  </a:txBody>
                  <a:tcPr marL="63500" marR="63500" marT="63500" marB="63500">
                    <a:solidFill>
                      <a:schemeClr val="lt1"/>
                    </a:solidFill>
                  </a:tcPr>
                </a:tc>
                <a:tc>
                  <a:txBody>
                    <a:bodyPr/>
                    <a:lstStyle/>
                    <a:p>
                      <a:pPr marL="0" lvl="0" indent="0" algn="ctr" rtl="0">
                        <a:spcBef>
                          <a:spcPts val="0"/>
                        </a:spcBef>
                        <a:spcAft>
                          <a:spcPts val="0"/>
                        </a:spcAft>
                        <a:buNone/>
                      </a:pPr>
                      <a:r>
                        <a:rPr lang="es" sz="1800" dirty="0">
                          <a:solidFill>
                            <a:srgbClr val="444746"/>
                          </a:solidFill>
                          <a:latin typeface="Calibri"/>
                          <a:ea typeface="Calibri"/>
                          <a:cs typeface="Calibri"/>
                          <a:sym typeface="Calibri"/>
                        </a:rPr>
                        <a:t>0</a:t>
                      </a:r>
                      <a:endParaRPr sz="1800" dirty="0">
                        <a:solidFill>
                          <a:srgbClr val="444746"/>
                        </a:solidFill>
                        <a:latin typeface="Calibri"/>
                        <a:ea typeface="Calibri"/>
                        <a:cs typeface="Calibri"/>
                        <a:sym typeface="Calibri"/>
                      </a:endParaRPr>
                    </a:p>
                  </a:txBody>
                  <a:tcPr marL="63500" marR="63500" marT="63500" marB="63500">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1d49f10d91_0_7"/>
          <p:cNvSpPr txBox="1"/>
          <p:nvPr/>
        </p:nvSpPr>
        <p:spPr>
          <a:xfrm>
            <a:off x="520054" y="46290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a:t>
            </a:r>
            <a:r>
              <a:rPr lang="es" sz="3000" b="1" dirty="0">
                <a:solidFill>
                  <a:srgbClr val="423B71"/>
                </a:solidFill>
                <a:latin typeface="Calibri"/>
                <a:ea typeface="Calibri"/>
                <a:cs typeface="Calibri"/>
                <a:sym typeface="Calibri"/>
              </a:rPr>
              <a:t>2</a:t>
            </a:r>
            <a:endParaRPr sz="3000" b="1" i="0" u="none" strike="noStrike" cap="none" dirty="0">
              <a:solidFill>
                <a:srgbClr val="423B71"/>
              </a:solidFill>
              <a:latin typeface="Calibri"/>
              <a:ea typeface="Calibri"/>
              <a:cs typeface="Calibri"/>
              <a:sym typeface="Calibri"/>
            </a:endParaRPr>
          </a:p>
        </p:txBody>
      </p:sp>
      <p:sp>
        <p:nvSpPr>
          <p:cNvPr id="176" name="Google Shape;176;g21d49f10d91_0_7"/>
          <p:cNvSpPr txBox="1"/>
          <p:nvPr/>
        </p:nvSpPr>
        <p:spPr>
          <a:xfrm>
            <a:off x="520054" y="1257523"/>
            <a:ext cx="8103900" cy="992549"/>
          </a:xfrm>
          <a:prstGeom prst="rect">
            <a:avLst/>
          </a:prstGeom>
          <a:solidFill>
            <a:schemeClr val="lt2"/>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br>
              <a:rPr lang="es" sz="2000" dirty="0">
                <a:solidFill>
                  <a:schemeClr val="dk1"/>
                </a:solidFill>
                <a:latin typeface="Calibri"/>
                <a:ea typeface="Calibri"/>
                <a:cs typeface="Calibri"/>
                <a:sym typeface="Calibri"/>
              </a:rPr>
            </a:br>
            <a:r>
              <a:rPr lang="es" sz="2000" dirty="0">
                <a:solidFill>
                  <a:schemeClr val="dk1"/>
                </a:solidFill>
                <a:latin typeface="Calibri"/>
                <a:ea typeface="Calibri"/>
                <a:cs typeface="Calibri"/>
                <a:sym typeface="Calibri"/>
              </a:rPr>
              <a:t>Determina la expresión algebraica que modela la altura del clavado de Shi Tingmao en función del tiempo utilizando los datos de la tabla.</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1d49f10d91_0_13"/>
          <p:cNvSpPr/>
          <p:nvPr/>
        </p:nvSpPr>
        <p:spPr>
          <a:xfrm>
            <a:off x="891000" y="1385900"/>
            <a:ext cx="7155000" cy="3286500"/>
          </a:xfrm>
          <a:prstGeom prst="roundRect">
            <a:avLst>
              <a:gd name="adj" fmla="val 16667"/>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marR="191438" lvl="0" indent="0" algn="ctr" rtl="0">
              <a:spcBef>
                <a:spcPts val="0"/>
              </a:spcBef>
              <a:spcAft>
                <a:spcPts val="0"/>
              </a:spcAft>
              <a:buNone/>
            </a:pPr>
            <a:endParaRPr sz="1500"/>
          </a:p>
        </p:txBody>
      </p:sp>
      <p:sp>
        <p:nvSpPr>
          <p:cNvPr id="182" name="Google Shape;182;g21d49f10d91_0_13"/>
          <p:cNvSpPr txBox="1"/>
          <p:nvPr/>
        </p:nvSpPr>
        <p:spPr>
          <a:xfrm>
            <a:off x="1101703" y="1552336"/>
            <a:ext cx="5262600"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400" b="1" i="0" u="none" strike="noStrike" cap="none" dirty="0">
                <a:solidFill>
                  <a:srgbClr val="423B71"/>
                </a:solidFill>
                <a:latin typeface="Calibri"/>
                <a:ea typeface="Calibri"/>
                <a:cs typeface="Calibri"/>
                <a:sym typeface="Calibri"/>
              </a:rPr>
              <a:t>Respuestas:</a:t>
            </a:r>
            <a:endParaRPr sz="2400" b="1" dirty="0">
              <a:solidFill>
                <a:srgbClr val="423B71"/>
              </a:solidFill>
              <a:latin typeface="Calibri"/>
              <a:ea typeface="Calibri"/>
              <a:cs typeface="Calibri"/>
              <a:sym typeface="Calibri"/>
            </a:endParaRPr>
          </a:p>
        </p:txBody>
      </p:sp>
      <p:sp>
        <p:nvSpPr>
          <p:cNvPr id="184" name="Google Shape;184;g21d49f10d91_0_13"/>
          <p:cNvSpPr txBox="1"/>
          <p:nvPr/>
        </p:nvSpPr>
        <p:spPr>
          <a:xfrm>
            <a:off x="528953" y="651985"/>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1FAC-446B-F144-0503-03E71F01F2C3}"/>
                  </a:ext>
                </a:extLst>
              </p:cNvPr>
              <p:cNvSpPr txBox="1"/>
              <p:nvPr/>
            </p:nvSpPr>
            <p:spPr>
              <a:xfrm>
                <a:off x="2533772" y="2500647"/>
                <a:ext cx="4553298" cy="1661993"/>
              </a:xfrm>
              <a:prstGeom prst="rect">
                <a:avLst/>
              </a:prstGeom>
              <a:noFill/>
            </p:spPr>
            <p:txBody>
              <a:bodyPr wrap="none" lIns="0" tIns="0" rIns="0" bIns="0" rtlCol="0">
                <a:spAutoFit/>
              </a:bodyPr>
              <a:lstStyle/>
              <a:p>
                <a:pPr algn="r"/>
                <a:r>
                  <a:rPr lang="es-MX" sz="3200" b="0" dirty="0"/>
                  <a:t> </a:t>
                </a:r>
                <a14:m>
                  <m:oMath xmlns:m="http://schemas.openxmlformats.org/officeDocument/2006/math">
                    <m:r>
                      <a:rPr lang="es-MX" sz="3600" b="0" i="1" smtClean="0">
                        <a:latin typeface="Cambria Math" panose="02040503050406030204" pitchFamily="18" charset="0"/>
                      </a:rPr>
                      <m:t>h</m:t>
                    </m:r>
                    <m:d>
                      <m:dPr>
                        <m:ctrlPr>
                          <a:rPr lang="es-MX" sz="3600" b="0" i="1" smtClean="0">
                            <a:latin typeface="Cambria Math" panose="02040503050406030204" pitchFamily="18" charset="0"/>
                          </a:rPr>
                        </m:ctrlPr>
                      </m:dPr>
                      <m:e>
                        <m:r>
                          <a:rPr lang="es-MX" sz="3600" b="0" i="1" smtClean="0">
                            <a:latin typeface="Cambria Math" panose="02040503050406030204" pitchFamily="18" charset="0"/>
                          </a:rPr>
                          <m:t>0</m:t>
                        </m:r>
                      </m:e>
                    </m:d>
                    <m:r>
                      <a:rPr lang="es-MX" sz="3600" b="0" i="1" smtClean="0">
                        <a:latin typeface="Cambria Math" panose="02040503050406030204" pitchFamily="18" charset="0"/>
                      </a:rPr>
                      <m:t>=3,8</m:t>
                    </m:r>
                  </m:oMath>
                </a14:m>
                <a:r>
                  <a:rPr lang="es-MX" sz="3600" b="0" dirty="0"/>
                  <a:t> </a:t>
                </a:r>
              </a:p>
              <a:p>
                <a:pPr algn="r"/>
                <a14:m>
                  <m:oMath xmlns:m="http://schemas.openxmlformats.org/officeDocument/2006/math">
                    <m:r>
                      <a:rPr lang="es-MX" sz="3600" b="0" i="1" smtClean="0">
                        <a:latin typeface="Cambria Math" panose="02040503050406030204" pitchFamily="18" charset="0"/>
                      </a:rPr>
                      <m:t>𝑎</m:t>
                    </m:r>
                    <m:r>
                      <a:rPr lang="es-MX" sz="3600" b="0" i="1" smtClean="0">
                        <a:latin typeface="Cambria Math" panose="02040503050406030204" pitchFamily="18" charset="0"/>
                      </a:rPr>
                      <m:t>⋅</m:t>
                    </m:r>
                    <m:sSup>
                      <m:sSupPr>
                        <m:ctrlPr>
                          <a:rPr lang="es-MX" sz="3600" b="0" i="1" smtClean="0">
                            <a:latin typeface="Cambria Math" panose="02040503050406030204" pitchFamily="18" charset="0"/>
                          </a:rPr>
                        </m:ctrlPr>
                      </m:sSupPr>
                      <m:e>
                        <m:r>
                          <a:rPr lang="es-MX" sz="3600" b="0" i="1" smtClean="0">
                            <a:latin typeface="Cambria Math" panose="02040503050406030204" pitchFamily="18" charset="0"/>
                          </a:rPr>
                          <m:t>0</m:t>
                        </m:r>
                      </m:e>
                      <m:sup>
                        <m:r>
                          <a:rPr lang="es-MX" sz="3600" b="0" i="1" smtClean="0">
                            <a:latin typeface="Cambria Math" panose="02040503050406030204" pitchFamily="18" charset="0"/>
                          </a:rPr>
                          <m:t>2</m:t>
                        </m:r>
                      </m:sup>
                    </m:sSup>
                    <m:r>
                      <a:rPr lang="es-MX" sz="3600" b="0" i="1" smtClean="0">
                        <a:latin typeface="Cambria Math" panose="02040503050406030204" pitchFamily="18" charset="0"/>
                      </a:rPr>
                      <m:t>+</m:t>
                    </m:r>
                    <m:r>
                      <a:rPr lang="es-MX" sz="3600" b="0" i="1" smtClean="0">
                        <a:latin typeface="Cambria Math" panose="02040503050406030204" pitchFamily="18" charset="0"/>
                      </a:rPr>
                      <m:t>𝑏</m:t>
                    </m:r>
                    <m:r>
                      <a:rPr lang="es-MX" sz="3600" b="0" i="1" smtClean="0">
                        <a:latin typeface="Cambria Math" panose="02040503050406030204" pitchFamily="18" charset="0"/>
                      </a:rPr>
                      <m:t>⋅0+</m:t>
                    </m:r>
                    <m:r>
                      <a:rPr lang="es-MX" sz="3600" b="0" i="1" smtClean="0">
                        <a:latin typeface="Cambria Math" panose="02040503050406030204" pitchFamily="18" charset="0"/>
                      </a:rPr>
                      <m:t>𝑐</m:t>
                    </m:r>
                    <m:r>
                      <a:rPr lang="es-MX" sz="3600" b="0" i="1" smtClean="0">
                        <a:latin typeface="Cambria Math" panose="02040503050406030204" pitchFamily="18" charset="0"/>
                      </a:rPr>
                      <m:t>=3,8</m:t>
                    </m:r>
                  </m:oMath>
                </a14:m>
                <a:r>
                  <a:rPr lang="es-MX" sz="3600" b="0" i="1" dirty="0">
                    <a:latin typeface="Cambria Math" panose="02040503050406030204" pitchFamily="18" charset="0"/>
                  </a:rPr>
                  <a:t> </a:t>
                </a:r>
              </a:p>
              <a:p>
                <a:pPr algn="r"/>
                <a14:m>
                  <m:oMath xmlns:m="http://schemas.openxmlformats.org/officeDocument/2006/math">
                    <m:r>
                      <a:rPr lang="es-MX" sz="3600" b="0" i="1" smtClean="0">
                        <a:latin typeface="Cambria Math" panose="02040503050406030204" pitchFamily="18" charset="0"/>
                      </a:rPr>
                      <m:t>𝑐</m:t>
                    </m:r>
                    <m:r>
                      <a:rPr lang="es-MX" sz="3600" b="0" i="1" smtClean="0">
                        <a:latin typeface="Cambria Math" panose="02040503050406030204" pitchFamily="18" charset="0"/>
                      </a:rPr>
                      <m:t>=3,8</m:t>
                    </m:r>
                  </m:oMath>
                </a14:m>
                <a:r>
                  <a:rPr lang="es-CL" sz="3600" dirty="0"/>
                  <a:t> </a:t>
                </a:r>
              </a:p>
            </p:txBody>
          </p:sp>
        </mc:Choice>
        <mc:Fallback xmlns="">
          <p:sp>
            <p:nvSpPr>
              <p:cNvPr id="2" name="TextBox 1">
                <a:extLst>
                  <a:ext uri="{FF2B5EF4-FFF2-40B4-BE49-F238E27FC236}">
                    <a16:creationId xmlns:a16="http://schemas.microsoft.com/office/drawing/2014/main" id="{B7681FAC-446B-F144-0503-03E71F01F2C3}"/>
                  </a:ext>
                </a:extLst>
              </p:cNvPr>
              <p:cNvSpPr txBox="1">
                <a:spLocks noRot="1" noChangeAspect="1" noMove="1" noResize="1" noEditPoints="1" noAdjustHandles="1" noChangeArrowheads="1" noChangeShapeType="1" noTextEdit="1"/>
              </p:cNvSpPr>
              <p:nvPr/>
            </p:nvSpPr>
            <p:spPr>
              <a:xfrm>
                <a:off x="2533772" y="2500647"/>
                <a:ext cx="4553298" cy="1661993"/>
              </a:xfrm>
              <a:prstGeom prst="rect">
                <a:avLst/>
              </a:prstGeom>
              <a:blipFill>
                <a:blip r:embed="rId3"/>
                <a:stretch>
                  <a:fillRect/>
                </a:stretch>
              </a:blipFill>
            </p:spPr>
            <p:txBody>
              <a:bodyPr/>
              <a:lstStyle/>
              <a:p>
                <a:r>
                  <a:rPr lang="es-CL">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1d49f10d91_0_20"/>
          <p:cNvSpPr/>
          <p:nvPr/>
        </p:nvSpPr>
        <p:spPr>
          <a:xfrm>
            <a:off x="758400" y="1528850"/>
            <a:ext cx="7155000" cy="3448800"/>
          </a:xfrm>
          <a:prstGeom prst="roundRect">
            <a:avLst>
              <a:gd name="adj" fmla="val 16667"/>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marR="191438" lvl="0" indent="0" algn="ctr" rtl="0">
              <a:spcBef>
                <a:spcPts val="0"/>
              </a:spcBef>
              <a:spcAft>
                <a:spcPts val="0"/>
              </a:spcAft>
              <a:buNone/>
            </a:pPr>
            <a:endParaRPr sz="1500"/>
          </a:p>
        </p:txBody>
      </p:sp>
      <p:sp>
        <p:nvSpPr>
          <p:cNvPr id="190" name="Google Shape;190;g21d49f10d91_0_20"/>
          <p:cNvSpPr txBox="1"/>
          <p:nvPr/>
        </p:nvSpPr>
        <p:spPr>
          <a:xfrm>
            <a:off x="987552" y="1707705"/>
            <a:ext cx="1864458"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400" b="1" i="0" u="none" strike="noStrike" cap="none" dirty="0">
                <a:solidFill>
                  <a:srgbClr val="423B71"/>
                </a:solidFill>
                <a:latin typeface="Calibri"/>
                <a:ea typeface="Calibri"/>
                <a:cs typeface="Calibri"/>
                <a:sym typeface="Calibri"/>
              </a:rPr>
              <a:t>Respuestas:</a:t>
            </a:r>
            <a:endParaRPr sz="2400" b="1" i="0" u="none" strike="noStrike" cap="none" dirty="0">
              <a:solidFill>
                <a:srgbClr val="423B71"/>
              </a:solidFill>
              <a:latin typeface="Calibri"/>
              <a:ea typeface="Calibri"/>
              <a:cs typeface="Calibri"/>
              <a:sym typeface="Calibri"/>
            </a:endParaRPr>
          </a:p>
        </p:txBody>
      </p:sp>
      <p:sp>
        <p:nvSpPr>
          <p:cNvPr id="193" name="Google Shape;193;g21d49f10d91_0_20"/>
          <p:cNvSpPr txBox="1"/>
          <p:nvPr/>
        </p:nvSpPr>
        <p:spPr>
          <a:xfrm>
            <a:off x="528953" y="651985"/>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5FFAC1A-07E0-093B-C288-68A2B119247B}"/>
                  </a:ext>
                </a:extLst>
              </p:cNvPr>
              <p:cNvSpPr txBox="1"/>
              <p:nvPr/>
            </p:nvSpPr>
            <p:spPr>
              <a:xfrm>
                <a:off x="2256922" y="1950064"/>
                <a:ext cx="5961888" cy="1169551"/>
              </a:xfrm>
              <a:prstGeom prst="rect">
                <a:avLst/>
              </a:prstGeom>
              <a:noFill/>
            </p:spPr>
            <p:txBody>
              <a:bodyPr wrap="square" lIns="0" tIns="0" rIns="0" bIns="0" rtlCol="0">
                <a:spAutoFit/>
              </a:bodyPr>
              <a:lstStyle/>
              <a:p>
                <a:pPr algn="ctr"/>
                <a:r>
                  <a:rPr lang="es-MX" b="0" dirty="0"/>
                  <a:t>                             </a:t>
                </a:r>
                <a:r>
                  <a:rPr lang="es-MX" sz="1900" b="0" dirty="0"/>
                  <a:t>              </a:t>
                </a:r>
                <a14:m>
                  <m:oMath xmlns:m="http://schemas.openxmlformats.org/officeDocument/2006/math">
                    <m:r>
                      <a:rPr lang="es-MX" sz="1900" b="0" i="1" smtClean="0">
                        <a:latin typeface="Cambria Math" panose="02040503050406030204" pitchFamily="18" charset="0"/>
                      </a:rPr>
                      <m:t>h</m:t>
                    </m:r>
                    <m:d>
                      <m:dPr>
                        <m:ctrlPr>
                          <a:rPr lang="es-MX" sz="1900" b="0" i="1" smtClean="0">
                            <a:latin typeface="Cambria Math" panose="02040503050406030204" pitchFamily="18" charset="0"/>
                          </a:rPr>
                        </m:ctrlPr>
                      </m:dPr>
                      <m:e>
                        <m:r>
                          <a:rPr lang="es-MX" sz="1900" b="0" i="1" smtClean="0">
                            <a:latin typeface="Cambria Math" panose="02040503050406030204" pitchFamily="18" charset="0"/>
                          </a:rPr>
                          <m:t>1,21</m:t>
                        </m:r>
                      </m:e>
                    </m:d>
                    <m:r>
                      <a:rPr lang="es-MX" sz="1900" b="0" i="1" smtClean="0">
                        <a:latin typeface="Cambria Math" panose="02040503050406030204" pitchFamily="18" charset="0"/>
                      </a:rPr>
                      <m:t>=3,8</m:t>
                    </m:r>
                  </m:oMath>
                </a14:m>
                <a:endParaRPr lang="es-MX" sz="1900" b="0" dirty="0"/>
              </a:p>
              <a:p>
                <a:pPr algn="ctr"/>
                <a:r>
                  <a:rPr lang="es-MX" sz="1900" b="0" dirty="0"/>
                  <a:t> </a:t>
                </a:r>
                <a14:m>
                  <m:oMath xmlns:m="http://schemas.openxmlformats.org/officeDocument/2006/math">
                    <m:r>
                      <a:rPr lang="es-MX" sz="1900" b="0" i="1" smtClean="0">
                        <a:latin typeface="Cambria Math" panose="02040503050406030204" pitchFamily="18" charset="0"/>
                      </a:rPr>
                      <m:t>   </m:t>
                    </m:r>
                    <m:r>
                      <a:rPr lang="es-MX" sz="1900" b="0" i="1" smtClean="0">
                        <a:latin typeface="Cambria Math" panose="02040503050406030204" pitchFamily="18" charset="0"/>
                      </a:rPr>
                      <m:t>𝑎</m:t>
                    </m:r>
                    <m:r>
                      <a:rPr lang="es-MX" sz="1900" b="0" i="1" smtClean="0">
                        <a:latin typeface="Cambria Math" panose="02040503050406030204" pitchFamily="18" charset="0"/>
                      </a:rPr>
                      <m:t>⋅</m:t>
                    </m:r>
                    <m:sSup>
                      <m:sSupPr>
                        <m:ctrlPr>
                          <a:rPr lang="es-MX" sz="1900" b="0" i="1" smtClean="0">
                            <a:latin typeface="Cambria Math" panose="02040503050406030204" pitchFamily="18" charset="0"/>
                          </a:rPr>
                        </m:ctrlPr>
                      </m:sSupPr>
                      <m:e>
                        <m:d>
                          <m:dPr>
                            <m:ctrlPr>
                              <a:rPr lang="es-MX" sz="1900" b="0" i="1" smtClean="0">
                                <a:latin typeface="Cambria Math" panose="02040503050406030204" pitchFamily="18" charset="0"/>
                              </a:rPr>
                            </m:ctrlPr>
                          </m:dPr>
                          <m:e>
                            <m:r>
                              <a:rPr lang="es-MX" sz="1900" b="0" i="1" smtClean="0">
                                <a:latin typeface="Cambria Math" panose="02040503050406030204" pitchFamily="18" charset="0"/>
                              </a:rPr>
                              <m:t>1,21</m:t>
                            </m:r>
                          </m:e>
                        </m:d>
                      </m:e>
                      <m:sup>
                        <m:r>
                          <a:rPr lang="es-MX" sz="1900" b="0" i="1" smtClean="0">
                            <a:latin typeface="Cambria Math" panose="02040503050406030204" pitchFamily="18" charset="0"/>
                          </a:rPr>
                          <m:t>2</m:t>
                        </m:r>
                      </m:sup>
                    </m:sSup>
                    <m:r>
                      <a:rPr lang="es-MX" sz="1900" b="0" i="1" smtClean="0">
                        <a:latin typeface="Cambria Math" panose="02040503050406030204" pitchFamily="18" charset="0"/>
                      </a:rPr>
                      <m:t>+</m:t>
                    </m:r>
                    <m:r>
                      <a:rPr lang="es-MX" sz="1900" b="0" i="1" smtClean="0">
                        <a:latin typeface="Cambria Math" panose="02040503050406030204" pitchFamily="18" charset="0"/>
                      </a:rPr>
                      <m:t>𝑏</m:t>
                    </m:r>
                    <m:r>
                      <a:rPr lang="es-MX" sz="1900" b="0" i="1" smtClean="0">
                        <a:latin typeface="Cambria Math" panose="02040503050406030204" pitchFamily="18" charset="0"/>
                      </a:rPr>
                      <m:t>⋅</m:t>
                    </m:r>
                    <m:d>
                      <m:dPr>
                        <m:ctrlPr>
                          <a:rPr lang="es-MX" sz="1900" b="0" i="1" smtClean="0">
                            <a:latin typeface="Cambria Math" panose="02040503050406030204" pitchFamily="18" charset="0"/>
                          </a:rPr>
                        </m:ctrlPr>
                      </m:dPr>
                      <m:e>
                        <m:r>
                          <a:rPr lang="es-MX" sz="1900" b="0" i="1" smtClean="0">
                            <a:latin typeface="Cambria Math" panose="02040503050406030204" pitchFamily="18" charset="0"/>
                          </a:rPr>
                          <m:t>1,21</m:t>
                        </m:r>
                      </m:e>
                    </m:d>
                    <m:r>
                      <a:rPr lang="es-MX" sz="1900" b="0" i="1" smtClean="0">
                        <a:latin typeface="Cambria Math" panose="02040503050406030204" pitchFamily="18" charset="0"/>
                      </a:rPr>
                      <m:t>+3,8=3,8</m:t>
                    </m:r>
                  </m:oMath>
                </a14:m>
                <a:r>
                  <a:rPr lang="es-MX" sz="1900" b="0" dirty="0"/>
                  <a:t>  </a:t>
                </a:r>
              </a:p>
              <a:p>
                <a:pPr algn="ctr"/>
                <a:r>
                  <a:rPr lang="es-MX" sz="1900" b="0" dirty="0"/>
                  <a:t>                      </a:t>
                </a:r>
                <a14:m>
                  <m:oMath xmlns:m="http://schemas.openxmlformats.org/officeDocument/2006/math">
                    <m:sSup>
                      <m:sSupPr>
                        <m:ctrlPr>
                          <a:rPr lang="es-MX" sz="1900" b="0" i="1" smtClean="0">
                            <a:latin typeface="Cambria Math" panose="02040503050406030204" pitchFamily="18" charset="0"/>
                          </a:rPr>
                        </m:ctrlPr>
                      </m:sSupPr>
                      <m:e>
                        <m:d>
                          <m:dPr>
                            <m:ctrlPr>
                              <a:rPr lang="es-MX" sz="1900" b="0" i="1" smtClean="0">
                                <a:latin typeface="Cambria Math" panose="02040503050406030204" pitchFamily="18" charset="0"/>
                              </a:rPr>
                            </m:ctrlPr>
                          </m:dPr>
                          <m:e>
                            <m:r>
                              <a:rPr lang="es-MX" sz="1900" b="0" i="1" smtClean="0">
                                <a:latin typeface="Cambria Math" panose="02040503050406030204" pitchFamily="18" charset="0"/>
                              </a:rPr>
                              <m:t>1,21</m:t>
                            </m:r>
                          </m:e>
                        </m:d>
                      </m:e>
                      <m:sup>
                        <m:r>
                          <a:rPr lang="es-MX" sz="1900" b="0" i="1" smtClean="0">
                            <a:latin typeface="Cambria Math" panose="02040503050406030204" pitchFamily="18" charset="0"/>
                          </a:rPr>
                          <m:t>2</m:t>
                        </m:r>
                      </m:sup>
                    </m:sSup>
                    <m:r>
                      <a:rPr lang="es-MX" sz="1900" b="0" i="1" smtClean="0">
                        <a:latin typeface="Cambria Math" panose="02040503050406030204" pitchFamily="18" charset="0"/>
                      </a:rPr>
                      <m:t>⋅</m:t>
                    </m:r>
                    <m:r>
                      <m:rPr>
                        <m:sty m:val="p"/>
                      </m:rPr>
                      <a:rPr lang="es-MX" sz="1900" b="0" i="1" smtClean="0">
                        <a:latin typeface="Cambria Math" panose="02040503050406030204" pitchFamily="18" charset="0"/>
                      </a:rPr>
                      <m:t>a</m:t>
                    </m:r>
                    <m:r>
                      <a:rPr lang="es-MX" sz="1900" b="0" i="1" smtClean="0">
                        <a:latin typeface="Cambria Math" panose="02040503050406030204" pitchFamily="18" charset="0"/>
                      </a:rPr>
                      <m:t>+</m:t>
                    </m:r>
                    <m:d>
                      <m:dPr>
                        <m:ctrlPr>
                          <a:rPr lang="es-MX" sz="1900" b="0" i="1" smtClean="0">
                            <a:latin typeface="Cambria Math" panose="02040503050406030204" pitchFamily="18" charset="0"/>
                          </a:rPr>
                        </m:ctrlPr>
                      </m:dPr>
                      <m:e>
                        <m:r>
                          <a:rPr lang="es-MX" sz="1900" b="0" i="1" smtClean="0">
                            <a:latin typeface="Cambria Math" panose="02040503050406030204" pitchFamily="18" charset="0"/>
                          </a:rPr>
                          <m:t>1,21</m:t>
                        </m:r>
                      </m:e>
                    </m:d>
                    <m:r>
                      <a:rPr lang="es-MX" sz="1900" b="0" i="1" smtClean="0">
                        <a:latin typeface="Cambria Math" panose="02040503050406030204" pitchFamily="18" charset="0"/>
                      </a:rPr>
                      <m:t>⋅</m:t>
                    </m:r>
                    <m:r>
                      <a:rPr lang="es-MX" sz="1900" b="0" i="1" smtClean="0">
                        <a:latin typeface="Cambria Math" panose="02040503050406030204" pitchFamily="18" charset="0"/>
                      </a:rPr>
                      <m:t>𝑏</m:t>
                    </m:r>
                    <m:r>
                      <a:rPr lang="es-MX" sz="1900" b="0" i="1" smtClean="0">
                        <a:latin typeface="Cambria Math" panose="02040503050406030204" pitchFamily="18" charset="0"/>
                      </a:rPr>
                      <m:t>=3,8−3,8</m:t>
                    </m:r>
                  </m:oMath>
                </a14:m>
                <a:endParaRPr lang="es-MX" sz="1900" b="0" dirty="0"/>
              </a:p>
              <a:p>
                <a:pPr algn="ctr"/>
                <a:r>
                  <a:rPr lang="es-MX" sz="1900" b="0" dirty="0"/>
                  <a:t>              </a:t>
                </a:r>
                <a14:m>
                  <m:oMath xmlns:m="http://schemas.openxmlformats.org/officeDocument/2006/math">
                    <m:r>
                      <a:rPr lang="es-MX" sz="1900" b="0" i="1" smtClean="0">
                        <a:latin typeface="Cambria Math" panose="02040503050406030204" pitchFamily="18" charset="0"/>
                      </a:rPr>
                      <m:t>1,4641⋅</m:t>
                    </m:r>
                    <m:r>
                      <a:rPr lang="es-MX" sz="1900" b="0" i="1" smtClean="0">
                        <a:latin typeface="Cambria Math" panose="02040503050406030204" pitchFamily="18" charset="0"/>
                      </a:rPr>
                      <m:t>𝑎</m:t>
                    </m:r>
                    <m:r>
                      <a:rPr lang="es-MX" sz="1900" b="0" i="1" smtClean="0">
                        <a:latin typeface="Cambria Math" panose="02040503050406030204" pitchFamily="18" charset="0"/>
                      </a:rPr>
                      <m:t>+1,21⋅</m:t>
                    </m:r>
                    <m:r>
                      <a:rPr lang="es-MX" sz="1900" b="0" i="1" smtClean="0">
                        <a:latin typeface="Cambria Math" panose="02040503050406030204" pitchFamily="18" charset="0"/>
                      </a:rPr>
                      <m:t>𝑏</m:t>
                    </m:r>
                    <m:r>
                      <a:rPr lang="es-MX" sz="1900" b="0" i="1" smtClean="0">
                        <a:latin typeface="Cambria Math" panose="02040503050406030204" pitchFamily="18" charset="0"/>
                      </a:rPr>
                      <m:t>=0</m:t>
                    </m:r>
                  </m:oMath>
                </a14:m>
                <a:endParaRPr lang="es-CL" sz="1900" dirty="0"/>
              </a:p>
            </p:txBody>
          </p:sp>
        </mc:Choice>
        <mc:Fallback xmlns="">
          <p:sp>
            <p:nvSpPr>
              <p:cNvPr id="2" name="TextBox 1">
                <a:extLst>
                  <a:ext uri="{FF2B5EF4-FFF2-40B4-BE49-F238E27FC236}">
                    <a16:creationId xmlns:a16="http://schemas.microsoft.com/office/drawing/2014/main" id="{D5FFAC1A-07E0-093B-C288-68A2B119247B}"/>
                  </a:ext>
                </a:extLst>
              </p:cNvPr>
              <p:cNvSpPr txBox="1">
                <a:spLocks noRot="1" noChangeAspect="1" noMove="1" noResize="1" noEditPoints="1" noAdjustHandles="1" noChangeArrowheads="1" noChangeShapeType="1" noTextEdit="1"/>
              </p:cNvSpPr>
              <p:nvPr/>
            </p:nvSpPr>
            <p:spPr>
              <a:xfrm>
                <a:off x="2256922" y="1950064"/>
                <a:ext cx="5961888" cy="1169551"/>
              </a:xfrm>
              <a:prstGeom prst="rect">
                <a:avLst/>
              </a:prstGeom>
              <a:blipFill>
                <a:blip r:embed="rId3"/>
                <a:stretch>
                  <a:fillRect b="-156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8FB5886-8D3A-0DDB-6261-6B3F0287E66F}"/>
                  </a:ext>
                </a:extLst>
              </p:cNvPr>
              <p:cNvSpPr txBox="1"/>
              <p:nvPr/>
            </p:nvSpPr>
            <p:spPr>
              <a:xfrm>
                <a:off x="2622858" y="3391162"/>
                <a:ext cx="5191694" cy="12311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MX" sz="2000" b="0" i="1" smtClean="0">
                          <a:latin typeface="Cambria Math" panose="02040503050406030204" pitchFamily="18" charset="0"/>
                        </a:rPr>
                        <m:t>                                         </m:t>
                      </m:r>
                      <m:r>
                        <a:rPr lang="es-MX" sz="2000" b="0" i="1" smtClean="0">
                          <a:latin typeface="Cambria Math" panose="02040503050406030204" pitchFamily="18" charset="0"/>
                        </a:rPr>
                        <m:t>h</m:t>
                      </m:r>
                      <m:d>
                        <m:dPr>
                          <m:ctrlPr>
                            <a:rPr lang="es-MX" sz="2000" b="0" i="1" smtClean="0">
                              <a:latin typeface="Cambria Math" panose="02040503050406030204" pitchFamily="18" charset="0"/>
                            </a:rPr>
                          </m:ctrlPr>
                        </m:dPr>
                        <m:e>
                          <m:r>
                            <a:rPr lang="es-MX" sz="2000" b="0" i="1" smtClean="0">
                              <a:latin typeface="Cambria Math" panose="02040503050406030204" pitchFamily="18" charset="0"/>
                            </a:rPr>
                            <m:t>1,67</m:t>
                          </m:r>
                        </m:e>
                      </m:d>
                      <m:r>
                        <a:rPr lang="es-MX" sz="2000" b="0" i="1" smtClean="0">
                          <a:latin typeface="Cambria Math" panose="02040503050406030204" pitchFamily="18" charset="0"/>
                        </a:rPr>
                        <m:t>=0</m:t>
                      </m:r>
                    </m:oMath>
                  </m:oMathPara>
                </a14:m>
                <a:endParaRPr lang="es-MX" sz="2000" b="0" dirty="0"/>
              </a:p>
              <a:p>
                <a:pPr/>
                <a14:m>
                  <m:oMathPara xmlns:m="http://schemas.openxmlformats.org/officeDocument/2006/math">
                    <m:oMathParaPr>
                      <m:jc m:val="centerGroup"/>
                    </m:oMathParaPr>
                    <m:oMath xmlns:m="http://schemas.openxmlformats.org/officeDocument/2006/math">
                      <m:r>
                        <a:rPr lang="es-MX" sz="2000" b="0" i="1" smtClean="0">
                          <a:latin typeface="Cambria Math" panose="02040503050406030204" pitchFamily="18" charset="0"/>
                        </a:rPr>
                        <m:t>𝑎</m:t>
                      </m:r>
                      <m:r>
                        <a:rPr lang="es-MX" sz="2000" b="0" i="1" smtClean="0">
                          <a:latin typeface="Cambria Math" panose="02040503050406030204" pitchFamily="18" charset="0"/>
                        </a:rPr>
                        <m:t>⋅</m:t>
                      </m:r>
                      <m:sSup>
                        <m:sSupPr>
                          <m:ctrlPr>
                            <a:rPr lang="es-MX" sz="2000" b="0" i="1" smtClean="0">
                              <a:latin typeface="Cambria Math" panose="02040503050406030204" pitchFamily="18" charset="0"/>
                            </a:rPr>
                          </m:ctrlPr>
                        </m:sSupPr>
                        <m:e>
                          <m:d>
                            <m:dPr>
                              <m:ctrlPr>
                                <a:rPr lang="es-MX" sz="2000" b="0" i="1" smtClean="0">
                                  <a:latin typeface="Cambria Math" panose="02040503050406030204" pitchFamily="18" charset="0"/>
                                </a:rPr>
                              </m:ctrlPr>
                            </m:dPr>
                            <m:e>
                              <m:r>
                                <a:rPr lang="es-MX" sz="2000" b="0" i="1" smtClean="0">
                                  <a:latin typeface="Cambria Math" panose="02040503050406030204" pitchFamily="18" charset="0"/>
                                </a:rPr>
                                <m:t>1,67</m:t>
                              </m:r>
                            </m:e>
                          </m:d>
                        </m:e>
                        <m:sup>
                          <m:r>
                            <a:rPr lang="es-MX" sz="2000" b="0" i="1" smtClean="0">
                              <a:latin typeface="Cambria Math" panose="02040503050406030204" pitchFamily="18" charset="0"/>
                            </a:rPr>
                            <m:t>2</m:t>
                          </m:r>
                        </m:sup>
                      </m:sSup>
                      <m:r>
                        <a:rPr lang="es-MX" sz="2000" b="0" i="1" smtClean="0">
                          <a:latin typeface="Cambria Math" panose="02040503050406030204" pitchFamily="18" charset="0"/>
                        </a:rPr>
                        <m:t>+</m:t>
                      </m:r>
                      <m:r>
                        <a:rPr lang="es-MX" sz="2000" b="0" i="1" smtClean="0">
                          <a:latin typeface="Cambria Math" panose="02040503050406030204" pitchFamily="18" charset="0"/>
                        </a:rPr>
                        <m:t>𝑏</m:t>
                      </m:r>
                      <m:r>
                        <a:rPr lang="es-MX" sz="2000" b="0" i="1" smtClean="0">
                          <a:latin typeface="Cambria Math" panose="02040503050406030204" pitchFamily="18" charset="0"/>
                        </a:rPr>
                        <m:t>⋅</m:t>
                      </m:r>
                      <m:d>
                        <m:dPr>
                          <m:ctrlPr>
                            <a:rPr lang="es-MX" sz="2000" b="0" i="1" smtClean="0">
                              <a:latin typeface="Cambria Math" panose="02040503050406030204" pitchFamily="18" charset="0"/>
                            </a:rPr>
                          </m:ctrlPr>
                        </m:dPr>
                        <m:e>
                          <m:r>
                            <a:rPr lang="es-MX" sz="2000" b="0" i="1" smtClean="0">
                              <a:latin typeface="Cambria Math" panose="02040503050406030204" pitchFamily="18" charset="0"/>
                            </a:rPr>
                            <m:t>1,67</m:t>
                          </m:r>
                        </m:e>
                      </m:d>
                      <m:r>
                        <a:rPr lang="es-MX" sz="2000" b="0" i="1" smtClean="0">
                          <a:latin typeface="Cambria Math" panose="02040503050406030204" pitchFamily="18" charset="0"/>
                        </a:rPr>
                        <m:t>+3,8=0</m:t>
                      </m:r>
                    </m:oMath>
                  </m:oMathPara>
                </a14:m>
                <a:endParaRPr lang="es-MX" sz="2000" b="0" dirty="0"/>
              </a:p>
              <a:p>
                <a:r>
                  <a:rPr lang="es-MX" sz="2000" b="0" dirty="0"/>
                  <a:t>                     </a:t>
                </a:r>
                <a14:m>
                  <m:oMath xmlns:m="http://schemas.openxmlformats.org/officeDocument/2006/math">
                    <m:sSup>
                      <m:sSupPr>
                        <m:ctrlPr>
                          <a:rPr lang="es-MX" sz="2000" b="0" i="1" smtClean="0">
                            <a:latin typeface="Cambria Math" panose="02040503050406030204" pitchFamily="18" charset="0"/>
                          </a:rPr>
                        </m:ctrlPr>
                      </m:sSupPr>
                      <m:e>
                        <m:d>
                          <m:dPr>
                            <m:ctrlPr>
                              <a:rPr lang="es-MX" sz="2000" b="0" i="1" smtClean="0">
                                <a:latin typeface="Cambria Math" panose="02040503050406030204" pitchFamily="18" charset="0"/>
                              </a:rPr>
                            </m:ctrlPr>
                          </m:dPr>
                          <m:e>
                            <m:r>
                              <a:rPr lang="es-MX" sz="2000" b="0" i="1" smtClean="0">
                                <a:latin typeface="Cambria Math" panose="02040503050406030204" pitchFamily="18" charset="0"/>
                              </a:rPr>
                              <m:t>1,67</m:t>
                            </m:r>
                          </m:e>
                        </m:d>
                      </m:e>
                      <m:sup>
                        <m:r>
                          <a:rPr lang="es-MX" sz="2000" b="0" i="1" smtClean="0">
                            <a:latin typeface="Cambria Math" panose="02040503050406030204" pitchFamily="18" charset="0"/>
                          </a:rPr>
                          <m:t>2</m:t>
                        </m:r>
                      </m:sup>
                    </m:sSup>
                    <m:r>
                      <a:rPr lang="es-MX" sz="2000" b="0" i="1" smtClean="0">
                        <a:latin typeface="Cambria Math" panose="02040503050406030204" pitchFamily="18" charset="0"/>
                      </a:rPr>
                      <m:t>⋅</m:t>
                    </m:r>
                    <m:r>
                      <m:rPr>
                        <m:sty m:val="p"/>
                      </m:rPr>
                      <a:rPr lang="es-MX" sz="2000" b="0" i="1" smtClean="0">
                        <a:latin typeface="Cambria Math" panose="02040503050406030204" pitchFamily="18" charset="0"/>
                      </a:rPr>
                      <m:t>a</m:t>
                    </m:r>
                    <m:r>
                      <a:rPr lang="es-MX" sz="2000" b="0" i="1" smtClean="0">
                        <a:latin typeface="Cambria Math" panose="02040503050406030204" pitchFamily="18" charset="0"/>
                      </a:rPr>
                      <m:t>+</m:t>
                    </m:r>
                    <m:d>
                      <m:dPr>
                        <m:ctrlPr>
                          <a:rPr lang="es-MX" sz="2000" b="0" i="1" smtClean="0">
                            <a:latin typeface="Cambria Math" panose="02040503050406030204" pitchFamily="18" charset="0"/>
                          </a:rPr>
                        </m:ctrlPr>
                      </m:dPr>
                      <m:e>
                        <m:r>
                          <a:rPr lang="es-MX" sz="2000" b="0" i="1" smtClean="0">
                            <a:latin typeface="Cambria Math" panose="02040503050406030204" pitchFamily="18" charset="0"/>
                          </a:rPr>
                          <m:t>1,67</m:t>
                        </m:r>
                      </m:e>
                    </m:d>
                    <m:r>
                      <a:rPr lang="es-MX" sz="2000" b="0" i="1" smtClean="0">
                        <a:latin typeface="Cambria Math" panose="02040503050406030204" pitchFamily="18" charset="0"/>
                      </a:rPr>
                      <m:t>⋅</m:t>
                    </m:r>
                    <m:r>
                      <a:rPr lang="es-MX" sz="2000" b="0" i="1" smtClean="0">
                        <a:latin typeface="Cambria Math" panose="02040503050406030204" pitchFamily="18" charset="0"/>
                      </a:rPr>
                      <m:t>𝑏</m:t>
                    </m:r>
                    <m:r>
                      <a:rPr lang="es-MX" sz="2000" b="0" i="1" smtClean="0">
                        <a:latin typeface="Cambria Math" panose="02040503050406030204" pitchFamily="18" charset="0"/>
                      </a:rPr>
                      <m:t>=−3,8</m:t>
                    </m:r>
                  </m:oMath>
                </a14:m>
                <a:endParaRPr lang="es-MX" sz="2000" b="0" dirty="0"/>
              </a:p>
              <a:p>
                <a:r>
                  <a:rPr lang="es-MX" sz="2000" dirty="0"/>
                  <a:t>                        </a:t>
                </a:r>
                <a14:m>
                  <m:oMath xmlns:m="http://schemas.openxmlformats.org/officeDocument/2006/math">
                    <m:r>
                      <a:rPr lang="es-MX" sz="2000" i="1">
                        <a:latin typeface="Cambria Math" panose="02040503050406030204" pitchFamily="18" charset="0"/>
                      </a:rPr>
                      <m:t>2</m:t>
                    </m:r>
                    <m:r>
                      <a:rPr lang="es-MX" sz="2000" b="0" i="1" smtClean="0">
                        <a:latin typeface="Cambria Math" panose="02040503050406030204" pitchFamily="18" charset="0"/>
                      </a:rPr>
                      <m:t>,7889⋅</m:t>
                    </m:r>
                    <m:r>
                      <a:rPr lang="es-MX" sz="2000" b="0" i="1" smtClean="0">
                        <a:latin typeface="Cambria Math" panose="02040503050406030204" pitchFamily="18" charset="0"/>
                      </a:rPr>
                      <m:t>𝑎</m:t>
                    </m:r>
                    <m:r>
                      <a:rPr lang="es-MX" sz="2000" b="0" i="1" smtClean="0">
                        <a:latin typeface="Cambria Math" panose="02040503050406030204" pitchFamily="18" charset="0"/>
                      </a:rPr>
                      <m:t>+1,67⋅</m:t>
                    </m:r>
                    <m:r>
                      <a:rPr lang="es-MX" sz="2000" b="0" i="1" smtClean="0">
                        <a:latin typeface="Cambria Math" panose="02040503050406030204" pitchFamily="18" charset="0"/>
                      </a:rPr>
                      <m:t>𝑏</m:t>
                    </m:r>
                    <m:r>
                      <a:rPr lang="es-MX" sz="2000" b="0" i="1" smtClean="0">
                        <a:latin typeface="Cambria Math" panose="02040503050406030204" pitchFamily="18" charset="0"/>
                      </a:rPr>
                      <m:t>=−3,8</m:t>
                    </m:r>
                  </m:oMath>
                </a14:m>
                <a:endParaRPr lang="es-CL" sz="2000" dirty="0"/>
              </a:p>
            </p:txBody>
          </p:sp>
        </mc:Choice>
        <mc:Fallback xmlns="">
          <p:sp>
            <p:nvSpPr>
              <p:cNvPr id="3" name="TextBox 2">
                <a:extLst>
                  <a:ext uri="{FF2B5EF4-FFF2-40B4-BE49-F238E27FC236}">
                    <a16:creationId xmlns:a16="http://schemas.microsoft.com/office/drawing/2014/main" id="{E8FB5886-8D3A-0DDB-6261-6B3F0287E66F}"/>
                  </a:ext>
                </a:extLst>
              </p:cNvPr>
              <p:cNvSpPr txBox="1">
                <a:spLocks noRot="1" noChangeAspect="1" noMove="1" noResize="1" noEditPoints="1" noAdjustHandles="1" noChangeArrowheads="1" noChangeShapeType="1" noTextEdit="1"/>
              </p:cNvSpPr>
              <p:nvPr/>
            </p:nvSpPr>
            <p:spPr>
              <a:xfrm>
                <a:off x="2622858" y="3391162"/>
                <a:ext cx="5191694" cy="1231106"/>
              </a:xfrm>
              <a:prstGeom prst="rect">
                <a:avLst/>
              </a:prstGeom>
              <a:blipFill>
                <a:blip r:embed="rId4"/>
                <a:stretch>
                  <a:fillRect b="-1980"/>
                </a:stretch>
              </a:blipFill>
            </p:spPr>
            <p:txBody>
              <a:bodyPr/>
              <a:lstStyle/>
              <a:p>
                <a:r>
                  <a:rPr lang="es-CL">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1d49f10d91_0_35"/>
          <p:cNvSpPr txBox="1"/>
          <p:nvPr/>
        </p:nvSpPr>
        <p:spPr>
          <a:xfrm>
            <a:off x="528953" y="651985"/>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199" name="Google Shape;199;g21d49f10d91_0_35"/>
          <p:cNvSpPr txBox="1"/>
          <p:nvPr/>
        </p:nvSpPr>
        <p:spPr>
          <a:xfrm>
            <a:off x="813128" y="1549398"/>
            <a:ext cx="5262600" cy="68477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br>
              <a:rPr lang="es" sz="2000" dirty="0">
                <a:solidFill>
                  <a:srgbClr val="423B71"/>
                </a:solidFill>
                <a:latin typeface="Calibri"/>
                <a:ea typeface="Calibri"/>
                <a:cs typeface="Calibri"/>
                <a:sym typeface="Calibri"/>
              </a:rPr>
            </a:br>
            <a:r>
              <a:rPr lang="es" sz="2000" dirty="0">
                <a:solidFill>
                  <a:schemeClr val="dk1"/>
                </a:solidFill>
                <a:latin typeface="Calibri"/>
                <a:ea typeface="Calibri"/>
                <a:cs typeface="Calibri"/>
                <a:sym typeface="Calibri"/>
              </a:rPr>
              <a:t>De esta forma queda el sistema de ecuaciones:</a:t>
            </a:r>
            <a:endParaRPr sz="2000" b="1" dirty="0">
              <a:solidFill>
                <a:srgbClr val="423B71"/>
              </a:solidFill>
              <a:latin typeface="Calibri"/>
              <a:ea typeface="Calibri"/>
              <a:cs typeface="Calibri"/>
              <a:sym typeface="Calibri"/>
            </a:endParaRPr>
          </a:p>
        </p:txBody>
      </p:sp>
      <p:pic>
        <p:nvPicPr>
          <p:cNvPr id="200" name="Google Shape;200;g21d49f10d91_0_35"/>
          <p:cNvPicPr preferRelativeResize="0"/>
          <p:nvPr/>
        </p:nvPicPr>
        <p:blipFill>
          <a:blip r:embed="rId3">
            <a:alphaModFix/>
          </a:blip>
          <a:stretch>
            <a:fillRect/>
          </a:stretch>
        </p:blipFill>
        <p:spPr>
          <a:xfrm>
            <a:off x="1838288" y="2497925"/>
            <a:ext cx="5467425" cy="1300350"/>
          </a:xfrm>
          <a:prstGeom prst="rect">
            <a:avLst/>
          </a:prstGeom>
          <a:noFill/>
          <a:ln>
            <a:noFill/>
          </a:ln>
        </p:spPr>
      </p:pic>
      <p:sp>
        <p:nvSpPr>
          <p:cNvPr id="201" name="Google Shape;201;g21d49f10d91_0_35"/>
          <p:cNvSpPr/>
          <p:nvPr/>
        </p:nvSpPr>
        <p:spPr>
          <a:xfrm>
            <a:off x="664950" y="1585250"/>
            <a:ext cx="6867300" cy="2766000"/>
          </a:xfrm>
          <a:prstGeom prst="roundRect">
            <a:avLst>
              <a:gd name="adj" fmla="val 16667"/>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marR="191438" lvl="0" indent="0" algn="ctr" rtl="0">
              <a:spcBef>
                <a:spcPts val="0"/>
              </a:spcBef>
              <a:spcAft>
                <a:spcPts val="0"/>
              </a:spcAft>
              <a:buNone/>
            </a:pP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1d49f10d91_0_43"/>
          <p:cNvSpPr txBox="1"/>
          <p:nvPr/>
        </p:nvSpPr>
        <p:spPr>
          <a:xfrm>
            <a:off x="637525" y="1727400"/>
            <a:ext cx="7056000" cy="1715824"/>
          </a:xfrm>
          <a:prstGeom prst="rect">
            <a:avLst/>
          </a:prstGeom>
          <a:solidFill>
            <a:schemeClr val="lt2"/>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br>
              <a:rPr lang="es" sz="2000" i="1" dirty="0">
                <a:solidFill>
                  <a:schemeClr val="dk1"/>
                </a:solidFill>
                <a:latin typeface="Calibri"/>
                <a:ea typeface="Calibri"/>
                <a:cs typeface="Calibri"/>
                <a:sym typeface="Calibri"/>
              </a:rPr>
            </a:br>
            <a:r>
              <a:rPr lang="es" sz="2000" i="1" dirty="0">
                <a:solidFill>
                  <a:schemeClr val="dk1"/>
                </a:solidFill>
                <a:latin typeface="Calibri"/>
                <a:ea typeface="Calibri"/>
                <a:cs typeface="Calibri"/>
                <a:sym typeface="Calibri"/>
              </a:rPr>
              <a:t>Escriban la expresión que describe la altura de la clavadista en función del tiempo, utilizando los valores de a, b y c determinados previamente.</a:t>
            </a:r>
            <a:endParaRPr sz="200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endParaRPr sz="2700" b="1" dirty="0">
              <a:solidFill>
                <a:srgbClr val="423B71"/>
              </a:solidFill>
              <a:latin typeface="Calibri"/>
              <a:ea typeface="Calibri"/>
              <a:cs typeface="Calibri"/>
              <a:sym typeface="Calibri"/>
            </a:endParaRPr>
          </a:p>
        </p:txBody>
      </p:sp>
      <p:sp>
        <p:nvSpPr>
          <p:cNvPr id="207" name="Google Shape;207;g21d49f10d91_0_43"/>
          <p:cNvSpPr txBox="1"/>
          <p:nvPr/>
        </p:nvSpPr>
        <p:spPr>
          <a:xfrm>
            <a:off x="528953" y="651985"/>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p:nvPr/>
        </p:nvSpPr>
        <p:spPr>
          <a:xfrm>
            <a:off x="528805" y="980924"/>
            <a:ext cx="7214100"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400" dirty="0">
                <a:solidFill>
                  <a:schemeClr val="tx1"/>
                </a:solidFill>
                <a:latin typeface="Calibri"/>
                <a:ea typeface="Calibri"/>
                <a:cs typeface="Calibri"/>
                <a:sym typeface="Calibri"/>
              </a:rPr>
              <a:t>Revisemos el video “Clavados”.</a:t>
            </a:r>
            <a:endParaRPr sz="2400" i="0" u="none" strike="noStrike" cap="none" dirty="0">
              <a:solidFill>
                <a:schemeClr val="tx1"/>
              </a:solidFill>
              <a:latin typeface="Calibri"/>
              <a:ea typeface="Calibri"/>
              <a:cs typeface="Calibri"/>
              <a:sym typeface="Calibri"/>
            </a:endParaRPr>
          </a:p>
        </p:txBody>
      </p:sp>
      <p:pic>
        <p:nvPicPr>
          <p:cNvPr id="88" name="Google Shape;88;p2"/>
          <p:cNvPicPr preferRelativeResize="0"/>
          <p:nvPr/>
        </p:nvPicPr>
        <p:blipFill>
          <a:blip r:embed="rId3">
            <a:alphaModFix/>
          </a:blip>
          <a:stretch>
            <a:fillRect/>
          </a:stretch>
        </p:blipFill>
        <p:spPr>
          <a:xfrm>
            <a:off x="2440436" y="1511808"/>
            <a:ext cx="4263127" cy="3295348"/>
          </a:xfrm>
          <a:prstGeom prst="rect">
            <a:avLst/>
          </a:prstGeom>
          <a:noFill/>
          <a:ln>
            <a:noFill/>
          </a:ln>
        </p:spPr>
      </p:pic>
      <p:sp>
        <p:nvSpPr>
          <p:cNvPr id="2" name="Google Shape;87;p2">
            <a:extLst>
              <a:ext uri="{FF2B5EF4-FFF2-40B4-BE49-F238E27FC236}">
                <a16:creationId xmlns:a16="http://schemas.microsoft.com/office/drawing/2014/main" id="{91792442-A6A8-2BCE-0B91-FBA0CE5D0BEF}"/>
              </a:ext>
            </a:extLst>
          </p:cNvPr>
          <p:cNvSpPr txBox="1"/>
          <p:nvPr/>
        </p:nvSpPr>
        <p:spPr>
          <a:xfrm>
            <a:off x="528805" y="488744"/>
            <a:ext cx="7214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Clavados</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g21d49f10d91_0_50"/>
          <p:cNvPicPr preferRelativeResize="0"/>
          <p:nvPr/>
        </p:nvPicPr>
        <p:blipFill>
          <a:blip r:embed="rId3">
            <a:alphaModFix/>
          </a:blip>
          <a:stretch>
            <a:fillRect/>
          </a:stretch>
        </p:blipFill>
        <p:spPr>
          <a:xfrm>
            <a:off x="5688250" y="1410100"/>
            <a:ext cx="2980125" cy="2873950"/>
          </a:xfrm>
          <a:prstGeom prst="rect">
            <a:avLst/>
          </a:prstGeom>
          <a:noFill/>
          <a:ln>
            <a:noFill/>
          </a:ln>
        </p:spPr>
      </p:pic>
      <p:sp>
        <p:nvSpPr>
          <p:cNvPr id="213" name="Google Shape;213;g21d49f10d91_0_50"/>
          <p:cNvSpPr/>
          <p:nvPr/>
        </p:nvSpPr>
        <p:spPr>
          <a:xfrm>
            <a:off x="367925" y="1829475"/>
            <a:ext cx="5127900" cy="2035200"/>
          </a:xfrm>
          <a:prstGeom prst="roundRect">
            <a:avLst>
              <a:gd name="adj" fmla="val 16667"/>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2700"/>
              <a:buFont typeface="Arial"/>
              <a:buNone/>
            </a:pPr>
            <a:r>
              <a:rPr lang="es" sz="2000" dirty="0">
                <a:solidFill>
                  <a:schemeClr val="dk1"/>
                </a:solidFill>
                <a:latin typeface="Calibri"/>
                <a:ea typeface="Calibri"/>
                <a:cs typeface="Calibri"/>
                <a:sym typeface="Calibri"/>
              </a:rPr>
              <a:t>Ahora que tenemos la función que modela la altura de la clavadista en función del tiempo, ¿cómo la podemos utilizar para determinar la altura máxima alcanzada? </a:t>
            </a:r>
            <a:endParaRPr sz="2000" dirty="0"/>
          </a:p>
        </p:txBody>
      </p:sp>
      <p:sp>
        <p:nvSpPr>
          <p:cNvPr id="214" name="Google Shape;214;g21d49f10d91_0_50"/>
          <p:cNvSpPr txBox="1"/>
          <p:nvPr/>
        </p:nvSpPr>
        <p:spPr>
          <a:xfrm>
            <a:off x="528953" y="651985"/>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g21d49f10d91_0_55"/>
          <p:cNvPicPr preferRelativeResize="0"/>
          <p:nvPr/>
        </p:nvPicPr>
        <p:blipFill>
          <a:blip r:embed="rId3">
            <a:alphaModFix/>
          </a:blip>
          <a:stretch>
            <a:fillRect/>
          </a:stretch>
        </p:blipFill>
        <p:spPr>
          <a:xfrm>
            <a:off x="2688750" y="1148500"/>
            <a:ext cx="3766475" cy="3608500"/>
          </a:xfrm>
          <a:prstGeom prst="rect">
            <a:avLst/>
          </a:prstGeom>
          <a:noFill/>
          <a:ln>
            <a:noFill/>
          </a:ln>
        </p:spPr>
      </p:pic>
      <p:sp>
        <p:nvSpPr>
          <p:cNvPr id="220" name="Google Shape;220;g21d49f10d91_0_55"/>
          <p:cNvSpPr/>
          <p:nvPr/>
        </p:nvSpPr>
        <p:spPr>
          <a:xfrm>
            <a:off x="2649125" y="1148525"/>
            <a:ext cx="3806100" cy="3608400"/>
          </a:xfrm>
          <a:prstGeom prst="roundRect">
            <a:avLst>
              <a:gd name="adj" fmla="val 7195"/>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221" name="Google Shape;221;g21d49f10d91_0_55"/>
          <p:cNvSpPr txBox="1"/>
          <p:nvPr/>
        </p:nvSpPr>
        <p:spPr>
          <a:xfrm>
            <a:off x="528953" y="651985"/>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g21d49f10d91_0_64"/>
          <p:cNvPicPr preferRelativeResize="0"/>
          <p:nvPr/>
        </p:nvPicPr>
        <p:blipFill>
          <a:blip r:embed="rId3">
            <a:alphaModFix/>
          </a:blip>
          <a:stretch>
            <a:fillRect/>
          </a:stretch>
        </p:blipFill>
        <p:spPr>
          <a:xfrm>
            <a:off x="2688763" y="1140488"/>
            <a:ext cx="3766475" cy="3624518"/>
          </a:xfrm>
          <a:prstGeom prst="rect">
            <a:avLst/>
          </a:prstGeom>
          <a:noFill/>
          <a:ln>
            <a:noFill/>
          </a:ln>
        </p:spPr>
      </p:pic>
      <p:sp>
        <p:nvSpPr>
          <p:cNvPr id="227" name="Google Shape;227;g21d49f10d91_0_64"/>
          <p:cNvSpPr/>
          <p:nvPr/>
        </p:nvSpPr>
        <p:spPr>
          <a:xfrm>
            <a:off x="2649125" y="1148525"/>
            <a:ext cx="3806100" cy="3608400"/>
          </a:xfrm>
          <a:prstGeom prst="roundRect">
            <a:avLst>
              <a:gd name="adj" fmla="val 7195"/>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228" name="Google Shape;228;g21d49f10d91_0_64"/>
          <p:cNvSpPr txBox="1"/>
          <p:nvPr/>
        </p:nvSpPr>
        <p:spPr>
          <a:xfrm>
            <a:off x="528953" y="651985"/>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1d49f10d91_0_73"/>
          <p:cNvSpPr txBox="1"/>
          <p:nvPr/>
        </p:nvSpPr>
        <p:spPr>
          <a:xfrm>
            <a:off x="561750" y="634725"/>
            <a:ext cx="7056000" cy="145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br>
              <a:rPr lang="es" sz="1800">
                <a:solidFill>
                  <a:srgbClr val="423B71"/>
                </a:solidFill>
                <a:latin typeface="Calibri"/>
                <a:ea typeface="Calibri"/>
                <a:cs typeface="Calibri"/>
                <a:sym typeface="Calibri"/>
              </a:rPr>
            </a:br>
            <a:endParaRPr sz="1800" i="0" u="none" strike="noStrike" cap="none">
              <a:solidFill>
                <a:srgbClr val="423B7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endParaRPr sz="2700" b="1">
              <a:solidFill>
                <a:srgbClr val="423B7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endParaRPr sz="2700" b="1">
              <a:solidFill>
                <a:srgbClr val="423B71"/>
              </a:solidFill>
              <a:latin typeface="Calibri"/>
              <a:ea typeface="Calibri"/>
              <a:cs typeface="Calibri"/>
              <a:sym typeface="Calibri"/>
            </a:endParaRPr>
          </a:p>
        </p:txBody>
      </p:sp>
      <p:pic>
        <p:nvPicPr>
          <p:cNvPr id="234" name="Google Shape;234;g21d49f10d91_0_73"/>
          <p:cNvPicPr preferRelativeResize="0"/>
          <p:nvPr/>
        </p:nvPicPr>
        <p:blipFill>
          <a:blip r:embed="rId3">
            <a:alphaModFix/>
          </a:blip>
          <a:stretch>
            <a:fillRect/>
          </a:stretch>
        </p:blipFill>
        <p:spPr>
          <a:xfrm>
            <a:off x="2688768" y="1224725"/>
            <a:ext cx="3766450" cy="3608459"/>
          </a:xfrm>
          <a:prstGeom prst="rect">
            <a:avLst/>
          </a:prstGeom>
          <a:noFill/>
          <a:ln>
            <a:noFill/>
          </a:ln>
        </p:spPr>
      </p:pic>
      <p:sp>
        <p:nvSpPr>
          <p:cNvPr id="235" name="Google Shape;235;g21d49f10d91_0_73"/>
          <p:cNvSpPr/>
          <p:nvPr/>
        </p:nvSpPr>
        <p:spPr>
          <a:xfrm>
            <a:off x="2649125" y="1224725"/>
            <a:ext cx="3806100" cy="3608400"/>
          </a:xfrm>
          <a:prstGeom prst="roundRect">
            <a:avLst>
              <a:gd name="adj" fmla="val 7195"/>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236" name="Google Shape;236;g21d49f10d91_0_73"/>
          <p:cNvSpPr txBox="1"/>
          <p:nvPr/>
        </p:nvSpPr>
        <p:spPr>
          <a:xfrm>
            <a:off x="528953" y="651985"/>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1d49f10d91_0_80"/>
          <p:cNvSpPr txBox="1"/>
          <p:nvPr/>
        </p:nvSpPr>
        <p:spPr>
          <a:xfrm>
            <a:off x="561753" y="1549123"/>
            <a:ext cx="1852263"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400" b="1" i="0" u="none" strike="noStrike" cap="none" dirty="0">
                <a:solidFill>
                  <a:srgbClr val="423B71"/>
                </a:solidFill>
                <a:latin typeface="Calibri"/>
                <a:ea typeface="Calibri"/>
                <a:cs typeface="Calibri"/>
                <a:sym typeface="Calibri"/>
              </a:rPr>
              <a:t>Respuestas:</a:t>
            </a:r>
            <a:endParaRPr sz="2400" b="1" i="0" u="none" strike="noStrike" cap="none" dirty="0">
              <a:solidFill>
                <a:srgbClr val="423B71"/>
              </a:solidFill>
              <a:latin typeface="Calibri"/>
              <a:ea typeface="Calibri"/>
              <a:cs typeface="Calibri"/>
              <a:sym typeface="Calibri"/>
            </a:endParaRPr>
          </a:p>
        </p:txBody>
      </p:sp>
      <p:sp>
        <p:nvSpPr>
          <p:cNvPr id="243" name="Google Shape;243;g21d49f10d91_0_80"/>
          <p:cNvSpPr/>
          <p:nvPr/>
        </p:nvSpPr>
        <p:spPr>
          <a:xfrm>
            <a:off x="387200" y="1389900"/>
            <a:ext cx="7603800" cy="2986200"/>
          </a:xfrm>
          <a:prstGeom prst="roundRect">
            <a:avLst>
              <a:gd name="adj" fmla="val 13863"/>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244" name="Google Shape;244;g21d49f10d91_0_80"/>
          <p:cNvSpPr txBox="1"/>
          <p:nvPr/>
        </p:nvSpPr>
        <p:spPr>
          <a:xfrm>
            <a:off x="528953" y="651985"/>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6D85EDD-D4BE-219E-5E5C-1819B40856F6}"/>
                  </a:ext>
                </a:extLst>
              </p:cNvPr>
              <p:cNvSpPr txBox="1"/>
              <p:nvPr/>
            </p:nvSpPr>
            <p:spPr>
              <a:xfrm>
                <a:off x="-979787" y="2417163"/>
                <a:ext cx="9092707" cy="2154436"/>
              </a:xfrm>
              <a:prstGeom prst="rect">
                <a:avLst/>
              </a:prstGeom>
              <a:noFill/>
            </p:spPr>
            <p:txBody>
              <a:bodyPr wrap="square" lIns="0" tIns="0" rIns="0" bIns="0" rtlCol="0">
                <a:spAutoFit/>
              </a:bodyPr>
              <a:lstStyle/>
              <a:p>
                <a:r>
                  <a:rPr lang="es-MX" sz="2000" b="0" dirty="0"/>
                  <a:t>                                                          </a:t>
                </a:r>
                <a14:m>
                  <m:oMath xmlns:m="http://schemas.openxmlformats.org/officeDocument/2006/math">
                    <m:r>
                      <a:rPr lang="es-MX" sz="2000" b="0" i="1" smtClean="0">
                        <a:latin typeface="Cambria Math" panose="02040503050406030204" pitchFamily="18" charset="0"/>
                      </a:rPr>
                      <m:t>h</m:t>
                    </m:r>
                    <m:d>
                      <m:dPr>
                        <m:ctrlPr>
                          <a:rPr lang="es-MX" sz="2000" b="0" i="1" smtClean="0">
                            <a:latin typeface="Cambria Math" panose="02040503050406030204" pitchFamily="18" charset="0"/>
                          </a:rPr>
                        </m:ctrlPr>
                      </m:dPr>
                      <m:e>
                        <m:r>
                          <a:rPr lang="es-MX" sz="2000" b="0" i="1" smtClean="0">
                            <a:latin typeface="Cambria Math" panose="02040503050406030204" pitchFamily="18" charset="0"/>
                          </a:rPr>
                          <m:t>𝑡</m:t>
                        </m:r>
                      </m:e>
                    </m:d>
                    <m:r>
                      <a:rPr lang="es-MX" sz="2000" b="0" i="1" smtClean="0">
                        <a:latin typeface="Cambria Math" panose="02040503050406030204" pitchFamily="18" charset="0"/>
                      </a:rPr>
                      <m:t>=−4,95</m:t>
                    </m:r>
                    <m:sSup>
                      <m:sSupPr>
                        <m:ctrlPr>
                          <a:rPr lang="es-MX" sz="2000" b="0" i="1" smtClean="0">
                            <a:latin typeface="Cambria Math" panose="02040503050406030204" pitchFamily="18" charset="0"/>
                          </a:rPr>
                        </m:ctrlPr>
                      </m:sSupPr>
                      <m:e>
                        <m:r>
                          <a:rPr lang="es-MX" sz="2000" b="0" i="1" smtClean="0">
                            <a:latin typeface="Cambria Math" panose="02040503050406030204" pitchFamily="18" charset="0"/>
                          </a:rPr>
                          <m:t>𝑡</m:t>
                        </m:r>
                      </m:e>
                      <m:sup>
                        <m:r>
                          <a:rPr lang="es-MX" sz="2000" b="0" i="1" smtClean="0">
                            <a:latin typeface="Cambria Math" panose="02040503050406030204" pitchFamily="18" charset="0"/>
                          </a:rPr>
                          <m:t>2</m:t>
                        </m:r>
                      </m:sup>
                    </m:sSup>
                    <m:r>
                      <a:rPr lang="es-MX" sz="2000" b="0" i="1" smtClean="0">
                        <a:latin typeface="Cambria Math" panose="02040503050406030204" pitchFamily="18" charset="0"/>
                      </a:rPr>
                      <m:t>+5,99</m:t>
                    </m:r>
                    <m:r>
                      <a:rPr lang="es-MX" sz="2000" b="0" i="1" smtClean="0">
                        <a:latin typeface="Cambria Math" panose="02040503050406030204" pitchFamily="18" charset="0"/>
                      </a:rPr>
                      <m:t>𝑡</m:t>
                    </m:r>
                    <m:r>
                      <a:rPr lang="es-MX" sz="2000" b="0" i="1" smtClean="0">
                        <a:latin typeface="Cambria Math" panose="02040503050406030204" pitchFamily="18" charset="0"/>
                      </a:rPr>
                      <m:t>+3,8</m:t>
                    </m:r>
                  </m:oMath>
                </a14:m>
                <a:endParaRPr lang="es-MX" sz="2000" b="0" dirty="0"/>
              </a:p>
              <a:p>
                <a:pPr/>
                <a14:m>
                  <m:oMathPara xmlns:m="http://schemas.openxmlformats.org/officeDocument/2006/math">
                    <m:oMathParaPr>
                      <m:jc m:val="centerGroup"/>
                    </m:oMathParaPr>
                    <m:oMath xmlns:m="http://schemas.openxmlformats.org/officeDocument/2006/math">
                      <m:r>
                        <a:rPr lang="es-MX" sz="2000" b="0" i="1" smtClean="0">
                          <a:latin typeface="Cambria Math" panose="02040503050406030204" pitchFamily="18" charset="0"/>
                        </a:rPr>
                        <m:t>                                                              </m:t>
                      </m:r>
                      <m:r>
                        <a:rPr lang="es-MX" sz="2000" b="0" i="1" smtClean="0">
                          <a:latin typeface="Cambria Math" panose="02040503050406030204" pitchFamily="18" charset="0"/>
                        </a:rPr>
                        <m:t>h</m:t>
                      </m:r>
                      <m:d>
                        <m:dPr>
                          <m:ctrlPr>
                            <a:rPr lang="es-MX" sz="2000" b="0" i="1" smtClean="0">
                              <a:latin typeface="Cambria Math" panose="02040503050406030204" pitchFamily="18" charset="0"/>
                            </a:rPr>
                          </m:ctrlPr>
                        </m:dPr>
                        <m:e>
                          <m:r>
                            <a:rPr lang="es-MX" sz="2000" b="0" i="1" smtClean="0">
                              <a:latin typeface="Cambria Math" panose="02040503050406030204" pitchFamily="18" charset="0"/>
                            </a:rPr>
                            <m:t>0,61</m:t>
                          </m:r>
                        </m:e>
                      </m:d>
                      <m:r>
                        <a:rPr lang="es-MX" sz="2000" b="0" i="1" smtClean="0">
                          <a:latin typeface="Cambria Math" panose="02040503050406030204" pitchFamily="18" charset="0"/>
                        </a:rPr>
                        <m:t>=−4,95</m:t>
                      </m:r>
                      <m:sSup>
                        <m:sSupPr>
                          <m:ctrlPr>
                            <a:rPr lang="es-MX" sz="2000" b="0" i="1" smtClean="0">
                              <a:latin typeface="Cambria Math" panose="02040503050406030204" pitchFamily="18" charset="0"/>
                            </a:rPr>
                          </m:ctrlPr>
                        </m:sSupPr>
                        <m:e>
                          <m:r>
                            <a:rPr lang="es-MX" sz="2000" b="0" i="1" smtClean="0">
                              <a:latin typeface="Cambria Math" panose="02040503050406030204" pitchFamily="18" charset="0"/>
                            </a:rPr>
                            <m:t>⋅</m:t>
                          </m:r>
                          <m:d>
                            <m:dPr>
                              <m:ctrlPr>
                                <a:rPr lang="es-MX" sz="2000" b="0" i="1" smtClean="0">
                                  <a:latin typeface="Cambria Math" panose="02040503050406030204" pitchFamily="18" charset="0"/>
                                </a:rPr>
                              </m:ctrlPr>
                            </m:dPr>
                            <m:e>
                              <m:r>
                                <a:rPr lang="es-MX" sz="2000" b="0" i="1" smtClean="0">
                                  <a:latin typeface="Cambria Math" panose="02040503050406030204" pitchFamily="18" charset="0"/>
                                </a:rPr>
                                <m:t>0,605</m:t>
                              </m:r>
                            </m:e>
                          </m:d>
                        </m:e>
                        <m:sup>
                          <m:r>
                            <a:rPr lang="es-MX" sz="2000" b="0" i="1" smtClean="0">
                              <a:latin typeface="Cambria Math" panose="02040503050406030204" pitchFamily="18" charset="0"/>
                            </a:rPr>
                            <m:t>2</m:t>
                          </m:r>
                        </m:sup>
                      </m:sSup>
                      <m:r>
                        <a:rPr lang="es-MX" sz="2000" b="0" i="1" smtClean="0">
                          <a:latin typeface="Cambria Math" panose="02040503050406030204" pitchFamily="18" charset="0"/>
                        </a:rPr>
                        <m:t>+5,99⋅0,605+3,8</m:t>
                      </m:r>
                    </m:oMath>
                  </m:oMathPara>
                </a14:m>
                <a:endParaRPr lang="es-MX" sz="2000" b="0" dirty="0"/>
              </a:p>
              <a:p>
                <a:r>
                  <a:rPr lang="es-MX" sz="2000" b="0" dirty="0"/>
                  <a:t>                </a:t>
                </a:r>
                <a14:m>
                  <m:oMath xmlns:m="http://schemas.openxmlformats.org/officeDocument/2006/math">
                    <m:r>
                      <a:rPr lang="es-MX" sz="2000" b="0" i="0" smtClean="0">
                        <a:latin typeface="Cambria Math" panose="02040503050406030204" pitchFamily="18" charset="0"/>
                      </a:rPr>
                      <m:t>                                               </m:t>
                    </m:r>
                    <m:r>
                      <a:rPr lang="es-MX" sz="2000" b="0" i="1" smtClean="0">
                        <a:latin typeface="Cambria Math" panose="02040503050406030204" pitchFamily="18" charset="0"/>
                      </a:rPr>
                      <m:t>h</m:t>
                    </m:r>
                    <m:d>
                      <m:dPr>
                        <m:ctrlPr>
                          <a:rPr lang="es-MX" sz="2000" b="0" i="1" smtClean="0">
                            <a:latin typeface="Cambria Math" panose="02040503050406030204" pitchFamily="18" charset="0"/>
                          </a:rPr>
                        </m:ctrlPr>
                      </m:dPr>
                      <m:e>
                        <m:r>
                          <a:rPr lang="es-MX" sz="2000" b="0" i="1" smtClean="0">
                            <a:latin typeface="Cambria Math" panose="02040503050406030204" pitchFamily="18" charset="0"/>
                          </a:rPr>
                          <m:t>0,61</m:t>
                        </m:r>
                      </m:e>
                    </m:d>
                    <m:r>
                      <a:rPr lang="es-MX" sz="2000" b="0" i="1" smtClean="0">
                        <a:latin typeface="Cambria Math" panose="02040503050406030204" pitchFamily="18" charset="0"/>
                      </a:rPr>
                      <m:t>=−4,95⋅(0,366025)+3,62395+3,8</m:t>
                    </m:r>
                  </m:oMath>
                </a14:m>
                <a:endParaRPr lang="es-MX" sz="2000" b="0" dirty="0"/>
              </a:p>
              <a:p>
                <a:pPr algn="ctr"/>
                <a:r>
                  <a:rPr lang="es-MX" sz="2000" b="0" dirty="0"/>
                  <a:t>                                         </a:t>
                </a:r>
                <a14:m>
                  <m:oMath xmlns:m="http://schemas.openxmlformats.org/officeDocument/2006/math">
                    <m:r>
                      <a:rPr lang="es-MX" sz="2000" b="0" i="1" smtClean="0">
                        <a:latin typeface="Cambria Math" panose="02040503050406030204" pitchFamily="18" charset="0"/>
                      </a:rPr>
                      <m:t>h</m:t>
                    </m:r>
                    <m:d>
                      <m:dPr>
                        <m:ctrlPr>
                          <a:rPr lang="es-MX" sz="2000" b="0" i="1" smtClean="0">
                            <a:latin typeface="Cambria Math" panose="02040503050406030204" pitchFamily="18" charset="0"/>
                          </a:rPr>
                        </m:ctrlPr>
                      </m:dPr>
                      <m:e>
                        <m:r>
                          <a:rPr lang="es-MX" sz="2000" i="1">
                            <a:latin typeface="Cambria Math" panose="02040503050406030204" pitchFamily="18" charset="0"/>
                          </a:rPr>
                          <m:t>0,61</m:t>
                        </m:r>
                      </m:e>
                    </m:d>
                    <m:r>
                      <a:rPr lang="es-MX" sz="2000" b="0" i="1" smtClean="0">
                        <a:latin typeface="Cambria Math" panose="02040503050406030204" pitchFamily="18" charset="0"/>
                      </a:rPr>
                      <m:t>=−1,81182375+3,62395+3,8</m:t>
                    </m:r>
                  </m:oMath>
                </a14:m>
                <a:endParaRPr lang="es-MX" sz="2000" b="0" i="1" dirty="0">
                  <a:latin typeface="Cambria Math" panose="02040503050406030204" pitchFamily="18" charset="0"/>
                </a:endParaRPr>
              </a:p>
              <a:p>
                <a:r>
                  <a:rPr lang="es-MX" sz="2000" b="0" dirty="0"/>
                  <a:t>                                                     </a:t>
                </a:r>
                <a14:m>
                  <m:oMath xmlns:m="http://schemas.openxmlformats.org/officeDocument/2006/math">
                    <m:r>
                      <a:rPr lang="es-MX" sz="2000" b="0" i="1" smtClean="0">
                        <a:latin typeface="Cambria Math" panose="02040503050406030204" pitchFamily="18" charset="0"/>
                      </a:rPr>
                      <m:t>h</m:t>
                    </m:r>
                    <m:d>
                      <m:dPr>
                        <m:ctrlPr>
                          <a:rPr lang="es-MX" sz="2000" b="0" i="1" smtClean="0">
                            <a:latin typeface="Cambria Math" panose="02040503050406030204" pitchFamily="18" charset="0"/>
                          </a:rPr>
                        </m:ctrlPr>
                      </m:dPr>
                      <m:e>
                        <m:r>
                          <a:rPr lang="es-MX" sz="2000" i="1">
                            <a:latin typeface="Cambria Math" panose="02040503050406030204" pitchFamily="18" charset="0"/>
                          </a:rPr>
                          <m:t>0,61</m:t>
                        </m:r>
                      </m:e>
                    </m:d>
                    <m:r>
                      <a:rPr lang="es-MX" sz="2000" b="0" i="1" smtClean="0">
                        <a:latin typeface="Cambria Math" panose="02040503050406030204" pitchFamily="18" charset="0"/>
                      </a:rPr>
                      <m:t>=5,61212625</m:t>
                    </m:r>
                  </m:oMath>
                </a14:m>
                <a:endParaRPr lang="es-MX"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sz="2000" b="0" i="1" smtClean="0">
                          <a:latin typeface="Cambria Math" panose="02040503050406030204" pitchFamily="18" charset="0"/>
                        </a:rPr>
                        <m:t>h</m:t>
                      </m:r>
                      <m:d>
                        <m:dPr>
                          <m:ctrlPr>
                            <a:rPr lang="es-MX" sz="2000" b="0" i="1" smtClean="0">
                              <a:latin typeface="Cambria Math" panose="02040503050406030204" pitchFamily="18" charset="0"/>
                            </a:rPr>
                          </m:ctrlPr>
                        </m:dPr>
                        <m:e>
                          <m:r>
                            <a:rPr lang="es-MX" sz="2000" i="1">
                              <a:latin typeface="Cambria Math" panose="02040503050406030204" pitchFamily="18" charset="0"/>
                            </a:rPr>
                            <m:t>0,61</m:t>
                          </m:r>
                        </m:e>
                      </m:d>
                      <m:r>
                        <a:rPr lang="es-MX" sz="2000" b="0" i="1" smtClean="0">
                          <a:latin typeface="Cambria Math" panose="02040503050406030204" pitchFamily="18" charset="0"/>
                        </a:rPr>
                        <m:t>≈5,61</m:t>
                      </m:r>
                    </m:oMath>
                  </m:oMathPara>
                </a14:m>
                <a:endParaRPr lang="es-MX" sz="2000" b="0" dirty="0"/>
              </a:p>
              <a:p>
                <a:endParaRPr lang="es-MX" sz="2000" b="0" i="1" dirty="0">
                  <a:latin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46D85EDD-D4BE-219E-5E5C-1819B40856F6}"/>
                  </a:ext>
                </a:extLst>
              </p:cNvPr>
              <p:cNvSpPr txBox="1">
                <a:spLocks noRot="1" noChangeAspect="1" noMove="1" noResize="1" noEditPoints="1" noAdjustHandles="1" noChangeArrowheads="1" noChangeShapeType="1" noTextEdit="1"/>
              </p:cNvSpPr>
              <p:nvPr/>
            </p:nvSpPr>
            <p:spPr>
              <a:xfrm>
                <a:off x="-979787" y="2417163"/>
                <a:ext cx="9092707" cy="2154436"/>
              </a:xfrm>
              <a:prstGeom prst="rect">
                <a:avLst/>
              </a:prstGeom>
              <a:blipFill>
                <a:blip r:embed="rId3"/>
                <a:stretch>
                  <a:fillRect/>
                </a:stretch>
              </a:blipFill>
            </p:spPr>
            <p:txBody>
              <a:bodyPr/>
              <a:lstStyle/>
              <a:p>
                <a:r>
                  <a:rPr lang="es-CL">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1d49f10d91_0_89"/>
          <p:cNvSpPr txBox="1"/>
          <p:nvPr/>
        </p:nvSpPr>
        <p:spPr>
          <a:xfrm>
            <a:off x="510000" y="1153286"/>
            <a:ext cx="5840794" cy="37699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000" i="0" u="none" strike="noStrike" cap="none" dirty="0">
                <a:solidFill>
                  <a:schemeClr val="dk1"/>
                </a:solidFill>
                <a:latin typeface="Calibri"/>
                <a:ea typeface="Calibri"/>
                <a:cs typeface="Calibri"/>
                <a:sym typeface="Calibri"/>
              </a:rPr>
              <a:t>Así obtienen las coordenadas del vértice, (0</a:t>
            </a:r>
            <a:r>
              <a:rPr lang="es" sz="2000" dirty="0">
                <a:solidFill>
                  <a:schemeClr val="dk1"/>
                </a:solidFill>
                <a:latin typeface="Calibri"/>
                <a:ea typeface="Calibri"/>
                <a:cs typeface="Calibri"/>
                <a:sym typeface="Calibri"/>
              </a:rPr>
              <a:t>,</a:t>
            </a:r>
            <a:r>
              <a:rPr lang="es" sz="2000" i="0" u="none" strike="noStrike" cap="none" dirty="0">
                <a:solidFill>
                  <a:schemeClr val="dk1"/>
                </a:solidFill>
                <a:latin typeface="Calibri"/>
                <a:ea typeface="Calibri"/>
                <a:cs typeface="Calibri"/>
                <a:sym typeface="Calibri"/>
              </a:rPr>
              <a:t>65</a:t>
            </a:r>
            <a:r>
              <a:rPr lang="es" sz="2000" dirty="0">
                <a:solidFill>
                  <a:schemeClr val="dk1"/>
                </a:solidFill>
                <a:latin typeface="Calibri"/>
                <a:ea typeface="Calibri"/>
                <a:cs typeface="Calibri"/>
                <a:sym typeface="Calibri"/>
              </a:rPr>
              <a:t> </a:t>
            </a:r>
            <a:r>
              <a:rPr lang="es" sz="2000" i="0" u="none" strike="noStrike" cap="none" dirty="0">
                <a:solidFill>
                  <a:schemeClr val="dk1"/>
                </a:solidFill>
                <a:latin typeface="Calibri"/>
                <a:ea typeface="Calibri"/>
                <a:cs typeface="Calibri"/>
                <a:sym typeface="Calibri"/>
              </a:rPr>
              <a:t>,</a:t>
            </a:r>
            <a:r>
              <a:rPr lang="es" sz="2000" dirty="0">
                <a:solidFill>
                  <a:schemeClr val="dk1"/>
                </a:solidFill>
                <a:latin typeface="Calibri"/>
                <a:ea typeface="Calibri"/>
                <a:cs typeface="Calibri"/>
                <a:sym typeface="Calibri"/>
              </a:rPr>
              <a:t> 5,</a:t>
            </a:r>
            <a:r>
              <a:rPr lang="es" sz="2000" i="0" u="none" strike="noStrike" cap="none" dirty="0">
                <a:solidFill>
                  <a:schemeClr val="dk1"/>
                </a:solidFill>
                <a:latin typeface="Calibri"/>
                <a:ea typeface="Calibri"/>
                <a:cs typeface="Calibri"/>
                <a:sym typeface="Calibri"/>
              </a:rPr>
              <a:t>61).</a:t>
            </a:r>
            <a:endParaRPr sz="2000" b="1" i="0" u="none" strike="noStrike" cap="none" dirty="0">
              <a:solidFill>
                <a:srgbClr val="423B71"/>
              </a:solidFill>
              <a:latin typeface="Calibri"/>
              <a:ea typeface="Calibri"/>
              <a:cs typeface="Calibri"/>
              <a:sym typeface="Calibri"/>
            </a:endParaRPr>
          </a:p>
        </p:txBody>
      </p:sp>
      <p:pic>
        <p:nvPicPr>
          <p:cNvPr id="250" name="Google Shape;250;g21d49f10d91_0_89"/>
          <p:cNvPicPr preferRelativeResize="0"/>
          <p:nvPr/>
        </p:nvPicPr>
        <p:blipFill>
          <a:blip r:embed="rId3">
            <a:alphaModFix/>
          </a:blip>
          <a:stretch>
            <a:fillRect/>
          </a:stretch>
        </p:blipFill>
        <p:spPr>
          <a:xfrm>
            <a:off x="2974487" y="1748550"/>
            <a:ext cx="3195025" cy="3095850"/>
          </a:xfrm>
          <a:prstGeom prst="rect">
            <a:avLst/>
          </a:prstGeom>
          <a:noFill/>
          <a:ln>
            <a:noFill/>
          </a:ln>
        </p:spPr>
      </p:pic>
      <p:sp>
        <p:nvSpPr>
          <p:cNvPr id="251" name="Google Shape;251;g21d49f10d91_0_89"/>
          <p:cNvSpPr/>
          <p:nvPr/>
        </p:nvSpPr>
        <p:spPr>
          <a:xfrm>
            <a:off x="2974625" y="1748550"/>
            <a:ext cx="3195000" cy="3096000"/>
          </a:xfrm>
          <a:prstGeom prst="roundRect">
            <a:avLst>
              <a:gd name="adj" fmla="val 7195"/>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252" name="Google Shape;252;g21d49f10d91_0_89"/>
          <p:cNvSpPr txBox="1"/>
          <p:nvPr/>
        </p:nvSpPr>
        <p:spPr>
          <a:xfrm>
            <a:off x="528953" y="651985"/>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1d49f10d91_0_103"/>
          <p:cNvSpPr txBox="1"/>
          <p:nvPr/>
        </p:nvSpPr>
        <p:spPr>
          <a:xfrm>
            <a:off x="510003" y="722273"/>
            <a:ext cx="5262600" cy="900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br>
              <a:rPr lang="es" sz="2700" b="1">
                <a:solidFill>
                  <a:srgbClr val="423B71"/>
                </a:solidFill>
                <a:latin typeface="Calibri"/>
                <a:ea typeface="Calibri"/>
                <a:cs typeface="Calibri"/>
                <a:sym typeface="Calibri"/>
              </a:rPr>
            </a:br>
            <a:endParaRPr sz="2700" b="1" i="0" u="none" strike="noStrike" cap="none">
              <a:solidFill>
                <a:srgbClr val="423B71"/>
              </a:solidFill>
              <a:latin typeface="Calibri"/>
              <a:ea typeface="Calibri"/>
              <a:cs typeface="Calibri"/>
              <a:sym typeface="Calibri"/>
            </a:endParaRPr>
          </a:p>
        </p:txBody>
      </p:sp>
      <p:pic>
        <p:nvPicPr>
          <p:cNvPr id="258" name="Google Shape;258;g21d49f10d91_0_103"/>
          <p:cNvPicPr preferRelativeResize="0"/>
          <p:nvPr/>
        </p:nvPicPr>
        <p:blipFill>
          <a:blip r:embed="rId3">
            <a:alphaModFix/>
          </a:blip>
          <a:stretch>
            <a:fillRect/>
          </a:stretch>
        </p:blipFill>
        <p:spPr>
          <a:xfrm>
            <a:off x="1881500" y="1329048"/>
            <a:ext cx="5217998" cy="3354427"/>
          </a:xfrm>
          <a:prstGeom prst="rect">
            <a:avLst/>
          </a:prstGeom>
          <a:noFill/>
          <a:ln>
            <a:noFill/>
          </a:ln>
        </p:spPr>
      </p:pic>
      <p:sp>
        <p:nvSpPr>
          <p:cNvPr id="259" name="Google Shape;259;g21d49f10d91_0_103"/>
          <p:cNvSpPr txBox="1"/>
          <p:nvPr/>
        </p:nvSpPr>
        <p:spPr>
          <a:xfrm>
            <a:off x="528953" y="651985"/>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p:nvPr/>
        </p:nvSpPr>
        <p:spPr>
          <a:xfrm>
            <a:off x="520429" y="335385"/>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Conclusiones</a:t>
            </a:r>
            <a:endParaRPr sz="3000" b="1" i="0" u="none" strike="noStrike" cap="none" dirty="0">
              <a:solidFill>
                <a:srgbClr val="423B71"/>
              </a:solidFill>
              <a:latin typeface="Calibri"/>
              <a:ea typeface="Calibri"/>
              <a:cs typeface="Calibri"/>
              <a:sym typeface="Calibri"/>
            </a:endParaRPr>
          </a:p>
        </p:txBody>
      </p:sp>
      <p:sp>
        <p:nvSpPr>
          <p:cNvPr id="265" name="Google Shape;265;p37"/>
          <p:cNvSpPr txBox="1"/>
          <p:nvPr/>
        </p:nvSpPr>
        <p:spPr>
          <a:xfrm>
            <a:off x="520054" y="1210148"/>
            <a:ext cx="8103900" cy="3423984"/>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Identificamos que la trayectoria del salto de la clavadista tiene forma parabólica si nos enfocamos en el centro de masa de la deportista.</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marR="0" lvl="0" indent="-342900"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Nos fijamos en la trayectoria parabólica de la clavadista para suponer que la relación entre altura y tiempo, se podría modelar adecuadamente con una función cuadrática:</a:t>
            </a:r>
            <a:br>
              <a:rPr lang="es" sz="2000" dirty="0">
                <a:solidFill>
                  <a:schemeClr val="dk1"/>
                </a:solidFill>
                <a:latin typeface="Calibri"/>
                <a:ea typeface="Calibri"/>
                <a:cs typeface="Calibri"/>
                <a:sym typeface="Calibri"/>
              </a:rPr>
            </a:b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A partir de algunos datos del salto determinamos algebraicamente los valores de a, b y c, lo que nos permitió encontrar un modelo.</a:t>
            </a:r>
            <a:endParaRPr sz="1800" dirty="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A12C3FA-6A72-D44D-1B55-D57B750AE863}"/>
                  </a:ext>
                </a:extLst>
              </p:cNvPr>
              <p:cNvSpPr txBox="1"/>
              <p:nvPr/>
            </p:nvSpPr>
            <p:spPr>
              <a:xfrm>
                <a:off x="3170329" y="3143805"/>
                <a:ext cx="2796984" cy="384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2500" b="0" i="1" smtClean="0">
                          <a:latin typeface="Cambria Math" panose="02040503050406030204" pitchFamily="18" charset="0"/>
                        </a:rPr>
                        <m:t>h</m:t>
                      </m:r>
                      <m:d>
                        <m:dPr>
                          <m:ctrlPr>
                            <a:rPr lang="es-MX" sz="2500" b="0" i="1" smtClean="0">
                              <a:latin typeface="Cambria Math" panose="02040503050406030204" pitchFamily="18" charset="0"/>
                            </a:rPr>
                          </m:ctrlPr>
                        </m:dPr>
                        <m:e>
                          <m:r>
                            <a:rPr lang="es-MX" sz="2500" b="0" i="1" smtClean="0">
                              <a:latin typeface="Cambria Math" panose="02040503050406030204" pitchFamily="18" charset="0"/>
                            </a:rPr>
                            <m:t>𝑡</m:t>
                          </m:r>
                        </m:e>
                      </m:d>
                      <m:r>
                        <a:rPr lang="es-MX" sz="2500" b="0" i="1" smtClean="0">
                          <a:latin typeface="Cambria Math" panose="02040503050406030204" pitchFamily="18" charset="0"/>
                        </a:rPr>
                        <m:t>=</m:t>
                      </m:r>
                      <m:r>
                        <a:rPr lang="es-MX" sz="2500" b="0" i="1" smtClean="0">
                          <a:latin typeface="Cambria Math" panose="02040503050406030204" pitchFamily="18" charset="0"/>
                        </a:rPr>
                        <m:t>𝑎</m:t>
                      </m:r>
                      <m:sSup>
                        <m:sSupPr>
                          <m:ctrlPr>
                            <a:rPr lang="es-MX" sz="2500" b="0" i="1" smtClean="0">
                              <a:latin typeface="Cambria Math" panose="02040503050406030204" pitchFamily="18" charset="0"/>
                            </a:rPr>
                          </m:ctrlPr>
                        </m:sSupPr>
                        <m:e>
                          <m:r>
                            <a:rPr lang="es-MX" sz="2500" b="0" i="1" smtClean="0">
                              <a:latin typeface="Cambria Math" panose="02040503050406030204" pitchFamily="18" charset="0"/>
                            </a:rPr>
                            <m:t>𝑡</m:t>
                          </m:r>
                        </m:e>
                        <m:sup>
                          <m:r>
                            <a:rPr lang="es-MX" sz="2500" b="0" i="1" smtClean="0">
                              <a:latin typeface="Cambria Math" panose="02040503050406030204" pitchFamily="18" charset="0"/>
                            </a:rPr>
                            <m:t>2</m:t>
                          </m:r>
                        </m:sup>
                      </m:sSup>
                      <m:r>
                        <a:rPr lang="es-MX" sz="2500" b="0" i="1" smtClean="0">
                          <a:latin typeface="Cambria Math" panose="02040503050406030204" pitchFamily="18" charset="0"/>
                        </a:rPr>
                        <m:t>+</m:t>
                      </m:r>
                      <m:r>
                        <a:rPr lang="es-MX" sz="2500" b="0" i="1" smtClean="0">
                          <a:latin typeface="Cambria Math" panose="02040503050406030204" pitchFamily="18" charset="0"/>
                        </a:rPr>
                        <m:t>𝑏𝑡</m:t>
                      </m:r>
                      <m:r>
                        <a:rPr lang="es-MX" sz="2500" b="0" i="1" smtClean="0">
                          <a:latin typeface="Cambria Math" panose="02040503050406030204" pitchFamily="18" charset="0"/>
                        </a:rPr>
                        <m:t>+</m:t>
                      </m:r>
                      <m:r>
                        <a:rPr lang="es-MX" sz="2500" b="0" i="1" smtClean="0">
                          <a:latin typeface="Cambria Math" panose="02040503050406030204" pitchFamily="18" charset="0"/>
                        </a:rPr>
                        <m:t>𝑐</m:t>
                      </m:r>
                    </m:oMath>
                  </m:oMathPara>
                </a14:m>
                <a:endParaRPr lang="es-CL" sz="2500" dirty="0"/>
              </a:p>
            </p:txBody>
          </p:sp>
        </mc:Choice>
        <mc:Fallback xmlns="">
          <p:sp>
            <p:nvSpPr>
              <p:cNvPr id="2" name="TextBox 1">
                <a:extLst>
                  <a:ext uri="{FF2B5EF4-FFF2-40B4-BE49-F238E27FC236}">
                    <a16:creationId xmlns:a16="http://schemas.microsoft.com/office/drawing/2014/main" id="{8A12C3FA-6A72-D44D-1B55-D57B750AE863}"/>
                  </a:ext>
                </a:extLst>
              </p:cNvPr>
              <p:cNvSpPr txBox="1">
                <a:spLocks noRot="1" noChangeAspect="1" noMove="1" noResize="1" noEditPoints="1" noAdjustHandles="1" noChangeArrowheads="1" noChangeShapeType="1" noTextEdit="1"/>
              </p:cNvSpPr>
              <p:nvPr/>
            </p:nvSpPr>
            <p:spPr>
              <a:xfrm>
                <a:off x="3170329" y="3143805"/>
                <a:ext cx="2796984" cy="384721"/>
              </a:xfrm>
              <a:prstGeom prst="rect">
                <a:avLst/>
              </a:prstGeom>
              <a:blipFill>
                <a:blip r:embed="rId3"/>
                <a:stretch>
                  <a:fillRect/>
                </a:stretch>
              </a:blipFill>
            </p:spPr>
            <p:txBody>
              <a:bodyPr/>
              <a:lstStyle/>
              <a:p>
                <a:r>
                  <a:rPr lang="es-CL">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1d49f10d91_0_112"/>
          <p:cNvSpPr txBox="1"/>
          <p:nvPr/>
        </p:nvSpPr>
        <p:spPr>
          <a:xfrm>
            <a:off x="520429" y="335385"/>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Conclusiones</a:t>
            </a:r>
            <a:endParaRPr sz="3000" b="1" i="0" u="none" strike="noStrike" cap="none" dirty="0">
              <a:solidFill>
                <a:srgbClr val="423B71"/>
              </a:solidFill>
              <a:latin typeface="Calibri"/>
              <a:ea typeface="Calibri"/>
              <a:cs typeface="Calibri"/>
              <a:sym typeface="Calibri"/>
            </a:endParaRPr>
          </a:p>
        </p:txBody>
      </p:sp>
      <p:sp>
        <p:nvSpPr>
          <p:cNvPr id="272" name="Google Shape;272;g21d49f10d91_0_112"/>
          <p:cNvSpPr txBox="1"/>
          <p:nvPr/>
        </p:nvSpPr>
        <p:spPr>
          <a:xfrm>
            <a:off x="520054" y="1210148"/>
            <a:ext cx="8103900" cy="3146985"/>
          </a:xfrm>
          <a:prstGeom prst="rect">
            <a:avLst/>
          </a:prstGeom>
          <a:noFill/>
          <a:ln>
            <a:noFill/>
          </a:ln>
        </p:spPr>
        <p:txBody>
          <a:bodyPr spcFirstLastPara="1" wrap="square" lIns="68575" tIns="34275" rIns="68575" bIns="34275" anchor="t" anchorCtr="0">
            <a:spAutoFit/>
          </a:bodyPr>
          <a:lstStyle/>
          <a:p>
            <a:pPr marL="457200" marR="0" lvl="0" indent="-342900"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Analizamos gráficamente dónde se ubica el vértice de una función cuadrática como la que obtuvimos, reconociendo que se encuentra sobre el eje de simetría de la parábola.</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Con los dos puntos simétricos que teníamos en la tabla pudimos determinar las coordenadas del vértice de la función que encontramos.</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Finalmente, comparamos la altura máxima que predecimos con la función con el valor de la altura máxima de la clavadista obtenida del video. </a:t>
            </a:r>
            <a:endParaRPr sz="2000"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8"/>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278" name="Google Shape;278;p38"/>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Clavados</a:t>
            </a:r>
            <a:endParaRPr sz="33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p:nvPr/>
        </p:nvSpPr>
        <p:spPr>
          <a:xfrm>
            <a:off x="376405" y="336344"/>
            <a:ext cx="7214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Clavados</a:t>
            </a:r>
            <a:endParaRPr sz="3000" b="1" i="0" u="none" strike="noStrike" cap="none" dirty="0">
              <a:solidFill>
                <a:srgbClr val="423B71"/>
              </a:solidFill>
              <a:latin typeface="Calibri"/>
              <a:ea typeface="Calibri"/>
              <a:cs typeface="Calibri"/>
              <a:sym typeface="Calibri"/>
            </a:endParaRPr>
          </a:p>
        </p:txBody>
      </p:sp>
      <p:sp>
        <p:nvSpPr>
          <p:cNvPr id="94" name="Google Shape;94;p3"/>
          <p:cNvSpPr txBox="1"/>
          <p:nvPr/>
        </p:nvSpPr>
        <p:spPr>
          <a:xfrm>
            <a:off x="548657" y="1375376"/>
            <a:ext cx="4153500" cy="3054652"/>
          </a:xfrm>
          <a:prstGeom prst="rect">
            <a:avLst/>
          </a:prstGeom>
          <a:solidFill>
            <a:schemeClr val="lt2"/>
          </a:solid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2200" i="1" dirty="0">
                <a:solidFill>
                  <a:schemeClr val="dk1"/>
                </a:solidFill>
                <a:latin typeface="Calibri"/>
                <a:ea typeface="Calibri"/>
                <a:cs typeface="Calibri"/>
                <a:sym typeface="Calibri"/>
              </a:rPr>
              <a:t>¿Conocían este deporte? ¿Han visto la competencia de clavados de los Juegos Olímpicos?</a:t>
            </a:r>
            <a:br>
              <a:rPr lang="es" sz="2200" i="1" dirty="0">
                <a:solidFill>
                  <a:schemeClr val="dk1"/>
                </a:solidFill>
                <a:latin typeface="Calibri"/>
                <a:ea typeface="Calibri"/>
                <a:cs typeface="Calibri"/>
                <a:sym typeface="Calibri"/>
              </a:rPr>
            </a:br>
            <a:endParaRPr sz="2200" i="1"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200" i="1" dirty="0">
                <a:solidFill>
                  <a:schemeClr val="dk1"/>
                </a:solidFill>
                <a:latin typeface="Calibri"/>
                <a:ea typeface="Calibri"/>
                <a:cs typeface="Calibri"/>
                <a:sym typeface="Calibri"/>
              </a:rPr>
              <a:t>¿Cómo es la trayectoria que siguen los clavadistas en sus saltos?</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95" name="Google Shape;95;p3"/>
          <p:cNvPicPr preferRelativeResize="0"/>
          <p:nvPr/>
        </p:nvPicPr>
        <p:blipFill rotWithShape="1">
          <a:blip r:embed="rId3">
            <a:alphaModFix/>
          </a:blip>
          <a:srcRect l="4130" r="2846"/>
          <a:stretch/>
        </p:blipFill>
        <p:spPr>
          <a:xfrm>
            <a:off x="5154875" y="205325"/>
            <a:ext cx="2435624" cy="4732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1d2d4ff563_0_1"/>
          <p:cNvSpPr txBox="1"/>
          <p:nvPr/>
        </p:nvSpPr>
        <p:spPr>
          <a:xfrm>
            <a:off x="376405" y="336344"/>
            <a:ext cx="7214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Clavados</a:t>
            </a:r>
            <a:endParaRPr sz="3000" b="1" i="0" u="none" strike="noStrike" cap="none" dirty="0">
              <a:solidFill>
                <a:srgbClr val="423B71"/>
              </a:solidFill>
              <a:latin typeface="Calibri"/>
              <a:ea typeface="Calibri"/>
              <a:cs typeface="Calibri"/>
              <a:sym typeface="Calibri"/>
            </a:endParaRPr>
          </a:p>
        </p:txBody>
      </p:sp>
      <p:sp>
        <p:nvSpPr>
          <p:cNvPr id="101" name="Google Shape;101;g21d2d4ff563_0_1"/>
          <p:cNvSpPr txBox="1"/>
          <p:nvPr/>
        </p:nvSpPr>
        <p:spPr>
          <a:xfrm>
            <a:off x="570324" y="1191425"/>
            <a:ext cx="4319400" cy="1423436"/>
          </a:xfrm>
          <a:prstGeom prst="rect">
            <a:avLst/>
          </a:prstGeom>
          <a:solidFill>
            <a:schemeClr val="lt2"/>
          </a:solid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2200" i="1" dirty="0">
                <a:solidFill>
                  <a:schemeClr val="dk1"/>
                </a:solidFill>
                <a:latin typeface="Calibri"/>
                <a:ea typeface="Calibri"/>
                <a:cs typeface="Calibri"/>
                <a:sym typeface="Calibri"/>
              </a:rPr>
              <a:t>¿En qué punto del cuerpo de los clavadistas podemos fijarnos para que el movimiento sea lo más parecido a una parábola?</a:t>
            </a:r>
            <a:endParaRPr sz="2200" b="0" i="1" u="none" strike="noStrike" cap="none" dirty="0">
              <a:solidFill>
                <a:schemeClr val="dk1"/>
              </a:solidFill>
              <a:latin typeface="Calibri"/>
              <a:ea typeface="Calibri"/>
              <a:cs typeface="Calibri"/>
              <a:sym typeface="Calibri"/>
            </a:endParaRPr>
          </a:p>
        </p:txBody>
      </p:sp>
      <p:pic>
        <p:nvPicPr>
          <p:cNvPr id="102" name="Google Shape;102;g21d2d4ff563_0_1"/>
          <p:cNvPicPr preferRelativeResize="0"/>
          <p:nvPr/>
        </p:nvPicPr>
        <p:blipFill>
          <a:blip r:embed="rId3">
            <a:alphaModFix/>
          </a:blip>
          <a:stretch>
            <a:fillRect/>
          </a:stretch>
        </p:blipFill>
        <p:spPr>
          <a:xfrm>
            <a:off x="4964038" y="1191419"/>
            <a:ext cx="3762335" cy="35657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1d2d4ff563_0_17"/>
          <p:cNvSpPr txBox="1"/>
          <p:nvPr/>
        </p:nvSpPr>
        <p:spPr>
          <a:xfrm>
            <a:off x="376405" y="336344"/>
            <a:ext cx="7214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Clavados</a:t>
            </a:r>
            <a:endParaRPr sz="3000" b="1" i="0" u="none" strike="noStrike" cap="none" dirty="0">
              <a:solidFill>
                <a:srgbClr val="423B71"/>
              </a:solidFill>
              <a:latin typeface="Calibri"/>
              <a:ea typeface="Calibri"/>
              <a:cs typeface="Calibri"/>
              <a:sym typeface="Calibri"/>
            </a:endParaRPr>
          </a:p>
        </p:txBody>
      </p:sp>
      <p:sp>
        <p:nvSpPr>
          <p:cNvPr id="108" name="Google Shape;108;g21d2d4ff563_0_17"/>
          <p:cNvSpPr txBox="1"/>
          <p:nvPr/>
        </p:nvSpPr>
        <p:spPr>
          <a:xfrm>
            <a:off x="568701" y="901363"/>
            <a:ext cx="6829500" cy="900300"/>
          </a:xfrm>
          <a:prstGeom prst="rect">
            <a:avLst/>
          </a:prstGeom>
          <a:solidFill>
            <a:schemeClr val="lt2"/>
          </a:solidFill>
          <a:ln>
            <a:noFill/>
          </a:ln>
        </p:spPr>
        <p:txBody>
          <a:bodyPr spcFirstLastPara="1" wrap="square" lIns="68575" tIns="34275" rIns="68575" bIns="34275" anchor="t" anchorCtr="0">
            <a:spAutoFit/>
          </a:bodyPr>
          <a:lstStyle/>
          <a:p>
            <a:pPr marL="457200" marR="0" lvl="0" indent="0" algn="l" rtl="0">
              <a:lnSpc>
                <a:spcPct val="100000"/>
              </a:lnSpc>
              <a:spcBef>
                <a:spcPts val="0"/>
              </a:spcBef>
              <a:spcAft>
                <a:spcPts val="0"/>
              </a:spcAft>
              <a:buNone/>
            </a:pPr>
            <a:endParaRPr sz="1800" i="1"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i="1" dirty="0">
                <a:solidFill>
                  <a:schemeClr val="dk1"/>
                </a:solidFill>
                <a:latin typeface="Calibri"/>
                <a:ea typeface="Calibri"/>
                <a:cs typeface="Calibri"/>
                <a:sym typeface="Calibri"/>
              </a:rPr>
              <a:t>En la pregunta final del video, ¿qué es lo que se quiere determinar?</a:t>
            </a:r>
            <a:endParaRPr sz="1800" i="1"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i="1" dirty="0">
              <a:solidFill>
                <a:schemeClr val="dk1"/>
              </a:solidFill>
              <a:latin typeface="Calibri"/>
              <a:ea typeface="Calibri"/>
              <a:cs typeface="Calibri"/>
              <a:sym typeface="Calibri"/>
            </a:endParaRPr>
          </a:p>
        </p:txBody>
      </p:sp>
      <p:pic>
        <p:nvPicPr>
          <p:cNvPr id="109" name="Google Shape;109;g21d2d4ff563_0_17"/>
          <p:cNvPicPr preferRelativeResize="0"/>
          <p:nvPr/>
        </p:nvPicPr>
        <p:blipFill rotWithShape="1">
          <a:blip r:embed="rId3">
            <a:alphaModFix/>
          </a:blip>
          <a:srcRect l="28844" t="6972" r="15578" b="6835"/>
          <a:stretch/>
        </p:blipFill>
        <p:spPr>
          <a:xfrm>
            <a:off x="2928550" y="2011050"/>
            <a:ext cx="3286902" cy="2867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g21d2d4ff563_0_25"/>
          <p:cNvPicPr preferRelativeResize="0"/>
          <p:nvPr/>
        </p:nvPicPr>
        <p:blipFill rotWithShape="1">
          <a:blip r:embed="rId3">
            <a:alphaModFix/>
          </a:blip>
          <a:srcRect l="5735" t="6563" r="4922" b="7296"/>
          <a:stretch/>
        </p:blipFill>
        <p:spPr>
          <a:xfrm>
            <a:off x="125025" y="117475"/>
            <a:ext cx="9018977" cy="4891199"/>
          </a:xfrm>
          <a:prstGeom prst="rect">
            <a:avLst/>
          </a:prstGeom>
          <a:noFill/>
          <a:ln>
            <a:noFill/>
          </a:ln>
        </p:spPr>
      </p:pic>
      <p:sp>
        <p:nvSpPr>
          <p:cNvPr id="115" name="Google Shape;115;g21d2d4ff563_0_25"/>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 </a:t>
            </a:r>
            <a:endParaRPr sz="2700" b="1" i="0" u="none" strike="noStrike" cap="none">
              <a:solidFill>
                <a:srgbClr val="423B71"/>
              </a:solidFill>
              <a:latin typeface="Calibri"/>
              <a:ea typeface="Calibri"/>
              <a:cs typeface="Calibri"/>
              <a:sym typeface="Calibri"/>
            </a:endParaRPr>
          </a:p>
        </p:txBody>
      </p:sp>
      <p:sp>
        <p:nvSpPr>
          <p:cNvPr id="116" name="Google Shape;116;g21d2d4ff563_0_25"/>
          <p:cNvSpPr txBox="1"/>
          <p:nvPr/>
        </p:nvSpPr>
        <p:spPr>
          <a:xfrm>
            <a:off x="4813850" y="1346900"/>
            <a:ext cx="4224600" cy="1593000"/>
          </a:xfrm>
          <a:prstGeom prst="rect">
            <a:avLst/>
          </a:prstGeom>
          <a:solidFill>
            <a:schemeClr val="lt2"/>
          </a:solidFill>
          <a:ln>
            <a:noFill/>
          </a:ln>
        </p:spPr>
        <p:txBody>
          <a:bodyPr spcFirstLastPara="1" wrap="square" lIns="68575" tIns="34275" rIns="68575" bIns="34275" anchor="t" anchorCtr="0">
            <a:spAutoFit/>
          </a:bodyPr>
          <a:lstStyle/>
          <a:p>
            <a:pPr marL="0" lvl="0" indent="0" algn="ctr" rtl="0">
              <a:spcBef>
                <a:spcPts val="0"/>
              </a:spcBef>
              <a:spcAft>
                <a:spcPts val="0"/>
              </a:spcAft>
              <a:buNone/>
            </a:pPr>
            <a:r>
              <a:rPr lang="es" sz="2700" b="1" dirty="0">
                <a:solidFill>
                  <a:srgbClr val="423B71"/>
                </a:solidFill>
                <a:latin typeface="Calibri"/>
                <a:ea typeface="Calibri"/>
                <a:cs typeface="Calibri"/>
                <a:sym typeface="Calibri"/>
              </a:rPr>
              <a:t>Problema </a:t>
            </a:r>
            <a:endParaRPr sz="2700" b="1" dirty="0">
              <a:solidFill>
                <a:srgbClr val="423B71"/>
              </a:solidFill>
              <a:latin typeface="Calibri"/>
              <a:ea typeface="Calibri"/>
              <a:cs typeface="Calibri"/>
              <a:sym typeface="Calibri"/>
            </a:endParaRPr>
          </a:p>
          <a:p>
            <a:pPr marL="457200" lvl="0" indent="0" algn="ctr" rtl="0">
              <a:spcBef>
                <a:spcPts val="0"/>
              </a:spcBef>
              <a:spcAft>
                <a:spcPts val="0"/>
              </a:spcAft>
              <a:buNone/>
            </a:pPr>
            <a:endParaRPr sz="1800" dirty="0">
              <a:solidFill>
                <a:schemeClr val="dk1"/>
              </a:solidFill>
              <a:latin typeface="Calibri"/>
              <a:ea typeface="Calibri"/>
              <a:cs typeface="Calibri"/>
              <a:sym typeface="Calibri"/>
            </a:endParaRPr>
          </a:p>
          <a:p>
            <a:pPr marL="0" lvl="0" indent="0" algn="ctr" rtl="0">
              <a:spcBef>
                <a:spcPts val="0"/>
              </a:spcBef>
              <a:spcAft>
                <a:spcPts val="0"/>
              </a:spcAft>
              <a:buNone/>
            </a:pPr>
            <a:r>
              <a:rPr lang="es" sz="1800" dirty="0">
                <a:solidFill>
                  <a:schemeClr val="dk1"/>
                </a:solidFill>
                <a:latin typeface="Calibri"/>
                <a:ea typeface="Calibri"/>
                <a:cs typeface="Calibri"/>
                <a:sym typeface="Calibri"/>
              </a:rPr>
              <a:t>¿Cómo determinar el instante exacto en que se alcanza la altura máxima y el valor de dicha altura?</a:t>
            </a:r>
            <a:endParaRPr sz="18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1d2d4ff563_0_33"/>
          <p:cNvSpPr txBox="1"/>
          <p:nvPr/>
        </p:nvSpPr>
        <p:spPr>
          <a:xfrm>
            <a:off x="376405" y="336344"/>
            <a:ext cx="7214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Clavados</a:t>
            </a:r>
            <a:endParaRPr sz="3000" b="1" i="0" u="none" strike="noStrike" cap="none" dirty="0">
              <a:solidFill>
                <a:srgbClr val="423B71"/>
              </a:solidFill>
              <a:latin typeface="Calibri"/>
              <a:ea typeface="Calibri"/>
              <a:cs typeface="Calibri"/>
              <a:sym typeface="Calibri"/>
            </a:endParaRPr>
          </a:p>
        </p:txBody>
      </p:sp>
      <p:pic>
        <p:nvPicPr>
          <p:cNvPr id="122" name="Google Shape;122;g21d2d4ff563_0_33"/>
          <p:cNvPicPr preferRelativeResize="0"/>
          <p:nvPr/>
        </p:nvPicPr>
        <p:blipFill>
          <a:blip r:embed="rId3">
            <a:alphaModFix/>
          </a:blip>
          <a:stretch>
            <a:fillRect/>
          </a:stretch>
        </p:blipFill>
        <p:spPr>
          <a:xfrm>
            <a:off x="1212838" y="1182925"/>
            <a:ext cx="6718324" cy="3732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1d2d4ff563_0_40"/>
          <p:cNvSpPr txBox="1"/>
          <p:nvPr/>
        </p:nvSpPr>
        <p:spPr>
          <a:xfrm>
            <a:off x="423755" y="582619"/>
            <a:ext cx="7214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Clavados</a:t>
            </a:r>
            <a:endParaRPr sz="3000" b="1" i="0" u="none" strike="noStrike" cap="none" dirty="0">
              <a:solidFill>
                <a:srgbClr val="423B71"/>
              </a:solidFill>
              <a:latin typeface="Calibri"/>
              <a:ea typeface="Calibri"/>
              <a:cs typeface="Calibri"/>
              <a:sym typeface="Calibri"/>
            </a:endParaRPr>
          </a:p>
        </p:txBody>
      </p:sp>
      <p:sp>
        <p:nvSpPr>
          <p:cNvPr id="128" name="Google Shape;128;g21d2d4ff563_0_40"/>
          <p:cNvSpPr txBox="1"/>
          <p:nvPr/>
        </p:nvSpPr>
        <p:spPr>
          <a:xfrm>
            <a:off x="799100" y="1844400"/>
            <a:ext cx="4838700" cy="1854323"/>
          </a:xfrm>
          <a:prstGeom prst="rect">
            <a:avLst/>
          </a:prstGeom>
          <a:solidFill>
            <a:schemeClr val="lt2"/>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Calibri"/>
              <a:ea typeface="Calibri"/>
              <a:cs typeface="Calibri"/>
              <a:sym typeface="Calibri"/>
            </a:endParaRPr>
          </a:p>
          <a:p>
            <a:pPr marL="457200" lvl="0" indent="0" algn="l" rtl="0">
              <a:spcBef>
                <a:spcPts val="0"/>
              </a:spcBef>
              <a:spcAft>
                <a:spcPts val="0"/>
              </a:spcAft>
              <a:buNone/>
            </a:pPr>
            <a:r>
              <a:rPr lang="es" sz="2000" i="1" dirty="0">
                <a:solidFill>
                  <a:schemeClr val="dk1"/>
                </a:solidFill>
                <a:latin typeface="Calibri"/>
                <a:ea typeface="Calibri"/>
                <a:cs typeface="Calibri"/>
                <a:sym typeface="Calibri"/>
              </a:rPr>
              <a:t>¿Cómo podemos identificar gráficamente la altura máxima alcanzada por la clavadista? ¿Desde dónde se mide esa altura</a:t>
            </a:r>
            <a:endParaRPr sz="200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pic>
        <p:nvPicPr>
          <p:cNvPr id="129" name="Google Shape;129;g21d2d4ff563_0_40"/>
          <p:cNvPicPr preferRelativeResize="0"/>
          <p:nvPr/>
        </p:nvPicPr>
        <p:blipFill>
          <a:blip r:embed="rId3">
            <a:alphaModFix/>
          </a:blip>
          <a:stretch>
            <a:fillRect/>
          </a:stretch>
        </p:blipFill>
        <p:spPr>
          <a:xfrm>
            <a:off x="6174848" y="1187875"/>
            <a:ext cx="2617175" cy="3804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35" name="Google Shape;135;p5"/>
          <p:cNvSpPr txBox="1"/>
          <p:nvPr/>
        </p:nvSpPr>
        <p:spPr>
          <a:xfrm>
            <a:off x="520425" y="1293075"/>
            <a:ext cx="8103900" cy="684773"/>
          </a:xfrm>
          <a:prstGeom prst="rect">
            <a:avLst/>
          </a:prstGeom>
          <a:solidFill>
            <a:schemeClr val="lt2"/>
          </a:solid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AutoNum type="arabicPeriod"/>
            </a:pPr>
            <a:r>
              <a:rPr lang="es" sz="2000" dirty="0">
                <a:solidFill>
                  <a:schemeClr val="dk1"/>
                </a:solidFill>
                <a:latin typeface="Calibri"/>
                <a:ea typeface="Calibri"/>
                <a:cs typeface="Calibri"/>
                <a:sym typeface="Calibri"/>
              </a:rPr>
              <a:t>De las gráficas que aparecen a continuación, ¿cuál elegirías para representar la relación entre altura y tiempo? </a:t>
            </a:r>
            <a:endParaRPr sz="2000" b="0" i="0" u="none" strike="noStrike" cap="none" dirty="0">
              <a:solidFill>
                <a:schemeClr val="dk1"/>
              </a:solidFill>
              <a:latin typeface="Calibri"/>
              <a:ea typeface="Calibri"/>
              <a:cs typeface="Calibri"/>
              <a:sym typeface="Calibri"/>
            </a:endParaRPr>
          </a:p>
        </p:txBody>
      </p:sp>
      <p:pic>
        <p:nvPicPr>
          <p:cNvPr id="136" name="Google Shape;136;p5"/>
          <p:cNvPicPr preferRelativeResize="0"/>
          <p:nvPr/>
        </p:nvPicPr>
        <p:blipFill>
          <a:blip r:embed="rId3">
            <a:alphaModFix/>
          </a:blip>
          <a:stretch>
            <a:fillRect/>
          </a:stretch>
        </p:blipFill>
        <p:spPr>
          <a:xfrm>
            <a:off x="2092675" y="2168773"/>
            <a:ext cx="4959391" cy="2368127"/>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1947</Words>
  <Application>Microsoft Office PowerPoint</Application>
  <PresentationFormat>On-screen Show (16:9)</PresentationFormat>
  <Paragraphs>146</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Nunito</vt:lpstr>
      <vt:lpstr>Calibri</vt:lpstr>
      <vt:lpstr>Cambria Math</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DIEGO IGNACIO ESPINOZA NUÑEZ</cp:lastModifiedBy>
  <cp:revision>11</cp:revision>
  <dcterms:modified xsi:type="dcterms:W3CDTF">2023-09-12T15:33:14Z</dcterms:modified>
</cp:coreProperties>
</file>