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Nuni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bs5gqKisrUvKkCWPJkPGGxhrz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54E5AD-1621-4661-909E-B04FE9FC8B8A}">
  <a:tblStyle styleId="{6854E5AD-1621-4661-909E-B04FE9FC8B8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customschemas.google.com/relationships/presentationmetadata" Target="meta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419"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4b4269e706_1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s-419"/>
              <a:t>S</a:t>
            </a:r>
            <a:r>
              <a:rPr lang="es-419"/>
              <a:t>e concluye que el crecimiento de los castores va en aumento, pero a un ritmo de crecimiento cada vez menor. </a:t>
            </a:r>
            <a:endParaRPr/>
          </a:p>
        </p:txBody>
      </p:sp>
      <p:sp>
        <p:nvSpPr>
          <p:cNvPr id="149" name="Google Shape;149;g24b4269e706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ab6b5be71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22ab6b5be71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b4269e706_1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4b4269e706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3db052f39d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3db052f39d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3db052f39d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419"/>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4b4269e706_1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24b4269e706_1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24b4269e706_1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419"/>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ecdf1ad19c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1ecdf1ad19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1145bc0a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21145bc0a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21145bc0a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21145bc0a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muestre la infografía completa que encuentra en recursos </a:t>
            </a:r>
            <a:endParaRPr/>
          </a:p>
        </p:txBody>
      </p:sp>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1c4d40946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21c4d40946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2ab6b5be71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22ab6b5be71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05e573a36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005e573a3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05e573a36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2005e573a36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2ab6b5be7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22ab6b5be7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22ab6b5be7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419"/>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005e573a36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005e573a36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4" name="Shape 14"/>
        <p:cNvGrpSpPr/>
        <p:nvPr/>
      </p:nvGrpSpPr>
      <p:grpSpPr>
        <a:xfrm>
          <a:off x="0" y="0"/>
          <a:ext cx="0" cy="0"/>
          <a:chOff x="0" y="0"/>
          <a:chExt cx="0" cy="0"/>
        </a:xfrm>
      </p:grpSpPr>
      <p:sp>
        <p:nvSpPr>
          <p:cNvPr id="15" name="Google Shape;1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2" name="Shape 62"/>
        <p:cNvGrpSpPr/>
        <p:nvPr/>
      </p:nvGrpSpPr>
      <p:grpSpPr>
        <a:xfrm>
          <a:off x="0" y="0"/>
          <a:ext cx="0" cy="0"/>
          <a:chOff x="0" y="0"/>
          <a:chExt cx="0" cy="0"/>
        </a:xfrm>
      </p:grpSpPr>
      <p:sp>
        <p:nvSpPr>
          <p:cNvPr id="63" name="Google Shape;63;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6"/>
          <p:cNvSpPr/>
          <p:nvPr>
            <p:ph idx="2" type="pic"/>
          </p:nvPr>
        </p:nvSpPr>
        <p:spPr>
          <a:xfrm>
            <a:off x="5183188" y="987425"/>
            <a:ext cx="6172200" cy="4873625"/>
          </a:xfrm>
          <a:prstGeom prst="rect">
            <a:avLst/>
          </a:prstGeom>
          <a:noFill/>
          <a:ln>
            <a:noFill/>
          </a:ln>
        </p:spPr>
      </p:sp>
      <p:sp>
        <p:nvSpPr>
          <p:cNvPr id="65" name="Google Shape;65;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9" name="Shape 69"/>
        <p:cNvGrpSpPr/>
        <p:nvPr/>
      </p:nvGrpSpPr>
      <p:grpSpPr>
        <a:xfrm>
          <a:off x="0" y="0"/>
          <a:ext cx="0" cy="0"/>
          <a:chOff x="0" y="0"/>
          <a:chExt cx="0" cy="0"/>
        </a:xfrm>
      </p:grpSpPr>
      <p:sp>
        <p:nvSpPr>
          <p:cNvPr id="70" name="Google Shape;70;p17"/>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5" name="Shape 75"/>
        <p:cNvGrpSpPr/>
        <p:nvPr/>
      </p:nvGrpSpPr>
      <p:grpSpPr>
        <a:xfrm>
          <a:off x="0" y="0"/>
          <a:ext cx="0" cy="0"/>
          <a:chOff x="0" y="0"/>
          <a:chExt cx="0" cy="0"/>
        </a:xfrm>
      </p:grpSpPr>
      <p:sp>
        <p:nvSpPr>
          <p:cNvPr id="76" name="Google Shape;76;p1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8" name="Shape 18"/>
        <p:cNvGrpSpPr/>
        <p:nvPr/>
      </p:nvGrpSpPr>
      <p:grpSpPr>
        <a:xfrm>
          <a:off x="0" y="0"/>
          <a:ext cx="0" cy="0"/>
          <a:chOff x="0" y="0"/>
          <a:chExt cx="0" cy="0"/>
        </a:xfrm>
      </p:grpSpPr>
      <p:pic>
        <p:nvPicPr>
          <p:cNvPr descr="Forma" id="19" name="Google Shape;19;p7"/>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20" name="Shape 20"/>
        <p:cNvGrpSpPr/>
        <p:nvPr/>
      </p:nvGrpSpPr>
      <p:grpSpPr>
        <a:xfrm>
          <a:off x="0" y="0"/>
          <a:ext cx="0" cy="0"/>
          <a:chOff x="0" y="0"/>
          <a:chExt cx="0" cy="0"/>
        </a:xfrm>
      </p:grpSpPr>
      <p:pic>
        <p:nvPicPr>
          <p:cNvPr descr="Imagen que contiene Forma&#10;&#10;Descripción generada automáticamente" id="21" name="Google Shape;21;p8"/>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9"/>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11"/>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1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p13"/>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5" name="Shape 55"/>
        <p:cNvGrpSpPr/>
        <p:nvPr/>
      </p:nvGrpSpPr>
      <p:grpSpPr>
        <a:xfrm>
          <a:off x="0" y="0"/>
          <a:ext cx="0" cy="0"/>
          <a:chOff x="0" y="0"/>
          <a:chExt cx="0" cy="0"/>
        </a:xfrm>
      </p:grpSpPr>
      <p:sp>
        <p:nvSpPr>
          <p:cNvPr id="56" name="Google Shape;5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geogebra.org/m/qqb73ytu"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6" name="Google Shape;86;p3"/>
          <p:cNvSpPr txBox="1"/>
          <p:nvPr/>
        </p:nvSpPr>
        <p:spPr>
          <a:xfrm>
            <a:off x="645246" y="3063339"/>
            <a:ext cx="10901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es-419" sz="4400" u="none" cap="none" strike="noStrike">
                <a:solidFill>
                  <a:schemeClr val="lt1"/>
                </a:solidFill>
                <a:latin typeface="Calibri"/>
                <a:ea typeface="Calibri"/>
                <a:cs typeface="Calibri"/>
                <a:sym typeface="Calibri"/>
              </a:rPr>
              <a:t>  </a:t>
            </a:r>
            <a:r>
              <a:rPr b="1" lang="es-419" sz="4400">
                <a:solidFill>
                  <a:schemeClr val="lt1"/>
                </a:solidFill>
                <a:latin typeface="Calibri"/>
                <a:ea typeface="Calibri"/>
                <a:cs typeface="Calibri"/>
                <a:sym typeface="Calibri"/>
              </a:rPr>
              <a:t>Control de la</a:t>
            </a:r>
            <a:r>
              <a:rPr b="1" i="0" lang="es-419" sz="4400" u="none" cap="none" strike="noStrike">
                <a:solidFill>
                  <a:schemeClr val="lt1"/>
                </a:solidFill>
                <a:latin typeface="Calibri"/>
                <a:ea typeface="Calibri"/>
                <a:cs typeface="Calibri"/>
                <a:sym typeface="Calibri"/>
              </a:rPr>
              <a:t> población de castores </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4b4269e706_1_11"/>
          <p:cNvSpPr txBox="1"/>
          <p:nvPr/>
        </p:nvSpPr>
        <p:spPr>
          <a:xfrm>
            <a:off x="664600" y="516625"/>
            <a:ext cx="5996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2400">
                <a:solidFill>
                  <a:srgbClr val="423B71"/>
                </a:solidFill>
                <a:latin typeface="Calibri"/>
                <a:ea typeface="Calibri"/>
                <a:cs typeface="Calibri"/>
                <a:sym typeface="Calibri"/>
              </a:rPr>
              <a:t>C</a:t>
            </a:r>
            <a:r>
              <a:rPr b="1" i="0" lang="es-419" sz="2400" u="none" cap="none" strike="noStrike">
                <a:solidFill>
                  <a:srgbClr val="423B71"/>
                </a:solidFill>
                <a:latin typeface="Calibri"/>
                <a:ea typeface="Calibri"/>
                <a:cs typeface="Calibri"/>
                <a:sym typeface="Calibri"/>
              </a:rPr>
              <a:t>recimiento población de castores</a:t>
            </a:r>
            <a:r>
              <a:rPr b="1" lang="es-419" sz="2400">
                <a:solidFill>
                  <a:srgbClr val="423B71"/>
                </a:solidFill>
                <a:latin typeface="Calibri"/>
                <a:ea typeface="Calibri"/>
                <a:cs typeface="Calibri"/>
                <a:sym typeface="Calibri"/>
              </a:rPr>
              <a:t> </a:t>
            </a:r>
            <a:endParaRPr b="1" sz="24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s-419" sz="2400">
                <a:solidFill>
                  <a:srgbClr val="423B71"/>
                </a:solidFill>
                <a:latin typeface="Calibri"/>
                <a:ea typeface="Calibri"/>
                <a:cs typeface="Calibri"/>
                <a:sym typeface="Calibri"/>
              </a:rPr>
              <a:t>con medidas de mitigación integral</a:t>
            </a:r>
            <a:endParaRPr b="1" i="0" sz="2400" u="none" cap="none" strike="noStrike">
              <a:solidFill>
                <a:srgbClr val="423B71"/>
              </a:solidFill>
              <a:latin typeface="Calibri"/>
              <a:ea typeface="Calibri"/>
              <a:cs typeface="Calibri"/>
              <a:sym typeface="Calibri"/>
            </a:endParaRPr>
          </a:p>
        </p:txBody>
      </p:sp>
      <p:graphicFrame>
        <p:nvGraphicFramePr>
          <p:cNvPr id="152" name="Google Shape;152;g24b4269e706_1_11"/>
          <p:cNvGraphicFramePr/>
          <p:nvPr/>
        </p:nvGraphicFramePr>
        <p:xfrm>
          <a:off x="6333075" y="1719950"/>
          <a:ext cx="3000000" cy="3000000"/>
        </p:xfrm>
        <a:graphic>
          <a:graphicData uri="http://schemas.openxmlformats.org/drawingml/2006/table">
            <a:tbl>
              <a:tblPr>
                <a:noFill/>
                <a:tableStyleId>{6854E5AD-1621-4661-909E-B04FE9FC8B8A}</a:tableStyleId>
              </a:tblPr>
              <a:tblGrid>
                <a:gridCol w="1585250"/>
                <a:gridCol w="1928025"/>
                <a:gridCol w="1928025"/>
              </a:tblGrid>
              <a:tr h="1152475">
                <a:tc>
                  <a:txBody>
                    <a:bodyPr/>
                    <a:lstStyle/>
                    <a:p>
                      <a:pPr indent="0" lvl="0" marL="0" rtl="0" algn="ctr">
                        <a:spcBef>
                          <a:spcPts val="0"/>
                        </a:spcBef>
                        <a:spcAft>
                          <a:spcPts val="0"/>
                        </a:spcAft>
                        <a:buNone/>
                      </a:pPr>
                      <a:r>
                        <a:rPr lang="es-419">
                          <a:latin typeface="Nunito"/>
                          <a:ea typeface="Nunito"/>
                          <a:cs typeface="Nunito"/>
                          <a:sym typeface="Nunito"/>
                        </a:rPr>
                        <a:t>Número de años transcurridos (m)</a:t>
                      </a:r>
                      <a:endParaRPr>
                        <a:latin typeface="Nunito"/>
                        <a:ea typeface="Nunito"/>
                        <a:cs typeface="Nunito"/>
                        <a:sym typeface="Nunito"/>
                      </a:endParaRPr>
                    </a:p>
                  </a:txBody>
                  <a:tcPr marT="63500" marB="63500" marR="63500" marL="63500">
                    <a:solidFill>
                      <a:srgbClr val="9FC5E8"/>
                    </a:solidFill>
                  </a:tcPr>
                </a:tc>
                <a:tc>
                  <a:txBody>
                    <a:bodyPr/>
                    <a:lstStyle/>
                    <a:p>
                      <a:pPr indent="0" lvl="0" marL="0" rtl="0" algn="ctr">
                        <a:spcBef>
                          <a:spcPts val="0"/>
                        </a:spcBef>
                        <a:spcAft>
                          <a:spcPts val="0"/>
                        </a:spcAft>
                        <a:buNone/>
                      </a:pPr>
                      <a:r>
                        <a:rPr lang="es-419">
                          <a:latin typeface="Nunito"/>
                          <a:ea typeface="Nunito"/>
                          <a:cs typeface="Nunito"/>
                          <a:sym typeface="Nunito"/>
                        </a:rPr>
                        <a:t> Número de Castores (</a:t>
                      </a:r>
                      <a:r>
                        <a:rPr lang="es-419" sz="1500">
                          <a:latin typeface="Nunito"/>
                          <a:ea typeface="Nunito"/>
                          <a:cs typeface="Nunito"/>
                          <a:sym typeface="Nunito"/>
                        </a:rPr>
                        <a:t>C) </a:t>
                      </a:r>
                      <a:endParaRPr sz="1500">
                        <a:latin typeface="Nunito"/>
                        <a:ea typeface="Nunito"/>
                        <a:cs typeface="Nunito"/>
                        <a:sym typeface="Nunito"/>
                      </a:endParaRPr>
                    </a:p>
                  </a:txBody>
                  <a:tcPr marT="63500" marB="63500" marR="63500" marL="63500">
                    <a:solidFill>
                      <a:srgbClr val="9FC5E8"/>
                    </a:solidFill>
                  </a:tcPr>
                </a:tc>
                <a:tc>
                  <a:txBody>
                    <a:bodyPr/>
                    <a:lstStyle/>
                    <a:p>
                      <a:pPr indent="0" lvl="0" marL="0" rtl="0" algn="ctr">
                        <a:spcBef>
                          <a:spcPts val="0"/>
                        </a:spcBef>
                        <a:spcAft>
                          <a:spcPts val="0"/>
                        </a:spcAft>
                        <a:buNone/>
                      </a:pPr>
                      <a:r>
                        <a:rPr b="1" lang="es-419">
                          <a:latin typeface="Nunito"/>
                          <a:ea typeface="Nunito"/>
                          <a:cs typeface="Nunito"/>
                          <a:sym typeface="Nunito"/>
                        </a:rPr>
                        <a:t>Aumento año a año</a:t>
                      </a:r>
                      <a:endParaRPr b="1">
                        <a:latin typeface="Nunito"/>
                        <a:ea typeface="Nunito"/>
                        <a:cs typeface="Nunito"/>
                        <a:sym typeface="Nunito"/>
                      </a:endParaRPr>
                    </a:p>
                  </a:txBody>
                  <a:tcPr marT="63500" marB="63500" marR="63500" marL="63500">
                    <a:solidFill>
                      <a:srgbClr val="9FC5E8"/>
                    </a:solidFill>
                  </a:tcPr>
                </a:tc>
              </a:tr>
              <a:tr h="439375">
                <a:tc>
                  <a:txBody>
                    <a:bodyPr/>
                    <a:lstStyle/>
                    <a:p>
                      <a:pPr indent="0" lvl="0" marL="0" rtl="0" algn="ctr">
                        <a:spcBef>
                          <a:spcPts val="0"/>
                        </a:spcBef>
                        <a:spcAft>
                          <a:spcPts val="0"/>
                        </a:spcAft>
                        <a:buNone/>
                      </a:pPr>
                      <a:r>
                        <a:rPr lang="es-419" sz="1500">
                          <a:latin typeface="Calibri"/>
                          <a:ea typeface="Calibri"/>
                          <a:cs typeface="Calibri"/>
                          <a:sym typeface="Calibri"/>
                        </a:rPr>
                        <a:t>0</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132 000</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t/>
                      </a:r>
                      <a:endParaRPr sz="1500">
                        <a:latin typeface="Calibri"/>
                        <a:ea typeface="Calibri"/>
                        <a:cs typeface="Calibri"/>
                        <a:sym typeface="Calibri"/>
                      </a:endParaRPr>
                    </a:p>
                  </a:txBody>
                  <a:tcPr marT="63500" marB="63500" marR="63500" marL="63500"/>
                </a:tc>
              </a:tr>
              <a:tr h="436675">
                <a:tc>
                  <a:txBody>
                    <a:bodyPr/>
                    <a:lstStyle/>
                    <a:p>
                      <a:pPr indent="0" lvl="0" marL="0" rtl="0" algn="ctr">
                        <a:spcBef>
                          <a:spcPts val="0"/>
                        </a:spcBef>
                        <a:spcAft>
                          <a:spcPts val="0"/>
                        </a:spcAft>
                        <a:buNone/>
                      </a:pPr>
                      <a:r>
                        <a:rPr lang="es-419" sz="1500">
                          <a:latin typeface="Calibri"/>
                          <a:ea typeface="Calibri"/>
                          <a:cs typeface="Calibri"/>
                          <a:sym typeface="Calibri"/>
                        </a:rPr>
                        <a:t>1</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132 447</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447</a:t>
                      </a:r>
                      <a:endParaRPr sz="1500">
                        <a:latin typeface="Calibri"/>
                        <a:ea typeface="Calibri"/>
                        <a:cs typeface="Calibri"/>
                        <a:sym typeface="Calibri"/>
                      </a:endParaRPr>
                    </a:p>
                  </a:txBody>
                  <a:tcPr marT="63500" marB="63500" marR="63500" marL="63500"/>
                </a:tc>
              </a:tr>
              <a:tr h="436675">
                <a:tc>
                  <a:txBody>
                    <a:bodyPr/>
                    <a:lstStyle/>
                    <a:p>
                      <a:pPr indent="0" lvl="0" marL="0" rtl="0" algn="ctr">
                        <a:spcBef>
                          <a:spcPts val="0"/>
                        </a:spcBef>
                        <a:spcAft>
                          <a:spcPts val="0"/>
                        </a:spcAft>
                        <a:buNone/>
                      </a:pPr>
                      <a:r>
                        <a:rPr lang="es-419" sz="1500">
                          <a:latin typeface="Calibri"/>
                          <a:ea typeface="Calibri"/>
                          <a:cs typeface="Calibri"/>
                          <a:sym typeface="Calibri"/>
                        </a:rPr>
                        <a:t>2</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132 632</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185</a:t>
                      </a:r>
                      <a:endParaRPr sz="1500">
                        <a:latin typeface="Calibri"/>
                        <a:ea typeface="Calibri"/>
                        <a:cs typeface="Calibri"/>
                        <a:sym typeface="Calibri"/>
                      </a:endParaRPr>
                    </a:p>
                  </a:txBody>
                  <a:tcPr marT="63500" marB="63500" marR="63500" marL="63500"/>
                </a:tc>
              </a:tr>
              <a:tr h="436675">
                <a:tc>
                  <a:txBody>
                    <a:bodyPr/>
                    <a:lstStyle/>
                    <a:p>
                      <a:pPr indent="0" lvl="0" marL="0" rtl="0" algn="ctr">
                        <a:spcBef>
                          <a:spcPts val="0"/>
                        </a:spcBef>
                        <a:spcAft>
                          <a:spcPts val="0"/>
                        </a:spcAft>
                        <a:buNone/>
                      </a:pPr>
                      <a:r>
                        <a:rPr lang="es-419" sz="1500">
                          <a:latin typeface="Calibri"/>
                          <a:ea typeface="Calibri"/>
                          <a:cs typeface="Calibri"/>
                          <a:sym typeface="Calibri"/>
                        </a:rPr>
                        <a:t>3</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132 774</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142</a:t>
                      </a:r>
                      <a:endParaRPr sz="1500">
                        <a:latin typeface="Calibri"/>
                        <a:ea typeface="Calibri"/>
                        <a:cs typeface="Calibri"/>
                        <a:sym typeface="Calibri"/>
                      </a:endParaRPr>
                    </a:p>
                  </a:txBody>
                  <a:tcPr marT="63500" marB="63500" marR="63500" marL="63500"/>
                </a:tc>
              </a:tr>
              <a:tr h="436675">
                <a:tc>
                  <a:txBody>
                    <a:bodyPr/>
                    <a:lstStyle/>
                    <a:p>
                      <a:pPr indent="0" lvl="0" marL="0" rtl="0" algn="ctr">
                        <a:spcBef>
                          <a:spcPts val="0"/>
                        </a:spcBef>
                        <a:spcAft>
                          <a:spcPts val="0"/>
                        </a:spcAft>
                        <a:buNone/>
                      </a:pPr>
                      <a:r>
                        <a:rPr lang="es-419" sz="1500">
                          <a:latin typeface="Calibri"/>
                          <a:ea typeface="Calibri"/>
                          <a:cs typeface="Calibri"/>
                          <a:sym typeface="Calibri"/>
                        </a:rPr>
                        <a:t>4</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132 894</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120</a:t>
                      </a:r>
                      <a:endParaRPr sz="1500">
                        <a:latin typeface="Calibri"/>
                        <a:ea typeface="Calibri"/>
                        <a:cs typeface="Calibri"/>
                        <a:sym typeface="Calibri"/>
                      </a:endParaRPr>
                    </a:p>
                  </a:txBody>
                  <a:tcPr marT="63500" marB="63500" marR="63500" marL="63500"/>
                </a:tc>
              </a:tr>
              <a:tr h="436675">
                <a:tc>
                  <a:txBody>
                    <a:bodyPr/>
                    <a:lstStyle/>
                    <a:p>
                      <a:pPr indent="0" lvl="0" marL="0" rtl="0" algn="ctr">
                        <a:spcBef>
                          <a:spcPts val="0"/>
                        </a:spcBef>
                        <a:spcAft>
                          <a:spcPts val="0"/>
                        </a:spcAft>
                        <a:buNone/>
                      </a:pPr>
                      <a:r>
                        <a:rPr lang="es-419" sz="1500">
                          <a:latin typeface="Calibri"/>
                          <a:ea typeface="Calibri"/>
                          <a:cs typeface="Calibri"/>
                          <a:sym typeface="Calibri"/>
                        </a:rPr>
                        <a:t>5</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133 000</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106</a:t>
                      </a:r>
                      <a:endParaRPr sz="1500">
                        <a:latin typeface="Calibri"/>
                        <a:ea typeface="Calibri"/>
                        <a:cs typeface="Calibri"/>
                        <a:sym typeface="Calibri"/>
                      </a:endParaRPr>
                    </a:p>
                  </a:txBody>
                  <a:tcPr marT="63500" marB="63500" marR="63500" marL="63500"/>
                </a:tc>
              </a:tr>
              <a:tr h="436675">
                <a:tc>
                  <a:txBody>
                    <a:bodyPr/>
                    <a:lstStyle/>
                    <a:p>
                      <a:pPr indent="0" lvl="0" marL="0" rtl="0" algn="ctr">
                        <a:spcBef>
                          <a:spcPts val="0"/>
                        </a:spcBef>
                        <a:spcAft>
                          <a:spcPts val="0"/>
                        </a:spcAft>
                        <a:buNone/>
                      </a:pPr>
                      <a:r>
                        <a:rPr lang="es-419" sz="1500">
                          <a:latin typeface="Calibri"/>
                          <a:ea typeface="Calibri"/>
                          <a:cs typeface="Calibri"/>
                          <a:sym typeface="Calibri"/>
                        </a:rPr>
                        <a:t>6</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133 095</a:t>
                      </a:r>
                      <a:endParaRPr sz="15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s-419" sz="1500">
                          <a:latin typeface="Calibri"/>
                          <a:ea typeface="Calibri"/>
                          <a:cs typeface="Calibri"/>
                          <a:sym typeface="Calibri"/>
                        </a:rPr>
                        <a:t>95</a:t>
                      </a:r>
                      <a:endParaRPr sz="1500">
                        <a:latin typeface="Calibri"/>
                        <a:ea typeface="Calibri"/>
                        <a:cs typeface="Calibri"/>
                        <a:sym typeface="Calibri"/>
                      </a:endParaRPr>
                    </a:p>
                  </a:txBody>
                  <a:tcPr marT="63500" marB="63500" marR="63500" marL="63500"/>
                </a:tc>
              </a:tr>
            </a:tbl>
          </a:graphicData>
        </a:graphic>
      </p:graphicFrame>
      <p:pic>
        <p:nvPicPr>
          <p:cNvPr id="153" name="Google Shape;153;g24b4269e706_1_11"/>
          <p:cNvPicPr preferRelativeResize="0"/>
          <p:nvPr/>
        </p:nvPicPr>
        <p:blipFill>
          <a:blip r:embed="rId3">
            <a:alphaModFix/>
          </a:blip>
          <a:stretch>
            <a:fillRect/>
          </a:stretch>
        </p:blipFill>
        <p:spPr>
          <a:xfrm>
            <a:off x="336375" y="2356475"/>
            <a:ext cx="5441300" cy="2999626"/>
          </a:xfrm>
          <a:prstGeom prst="rect">
            <a:avLst/>
          </a:prstGeom>
          <a:noFill/>
          <a:ln>
            <a:noFill/>
          </a:ln>
        </p:spPr>
      </p:pic>
      <p:sp>
        <p:nvSpPr>
          <p:cNvPr id="154" name="Google Shape;154;g24b4269e706_1_11"/>
          <p:cNvSpPr txBox="1"/>
          <p:nvPr/>
        </p:nvSpPr>
        <p:spPr>
          <a:xfrm>
            <a:off x="1653625" y="6091775"/>
            <a:ext cx="8459400" cy="507900"/>
          </a:xfrm>
          <a:prstGeom prst="rect">
            <a:avLst/>
          </a:prstGeom>
          <a:noFill/>
          <a:ln>
            <a:noFill/>
          </a:ln>
        </p:spPr>
        <p:txBody>
          <a:bodyPr anchorCtr="0" anchor="t" bIns="91425" lIns="91425" spcFirstLastPara="1" rIns="91425" wrap="square" tIns="91425">
            <a:spAutoFit/>
          </a:bodyPr>
          <a:lstStyle/>
          <a:p>
            <a:pPr indent="-361950" lvl="0" marL="457200" rtl="0" algn="ctr">
              <a:lnSpc>
                <a:spcPct val="115000"/>
              </a:lnSpc>
              <a:spcBef>
                <a:spcPts val="0"/>
              </a:spcBef>
              <a:spcAft>
                <a:spcPts val="0"/>
              </a:spcAft>
              <a:buClr>
                <a:schemeClr val="dk1"/>
              </a:buClr>
              <a:buSzPts val="2100"/>
              <a:buFont typeface="Calibri"/>
              <a:buChar char="●"/>
            </a:pPr>
            <a:r>
              <a:rPr b="1" lang="es-419" sz="2100">
                <a:solidFill>
                  <a:schemeClr val="dk1"/>
                </a:solidFill>
                <a:highlight>
                  <a:srgbClr val="D9EAD3"/>
                </a:highlight>
                <a:latin typeface="Calibri"/>
                <a:ea typeface="Calibri"/>
                <a:cs typeface="Calibri"/>
                <a:sym typeface="Calibri"/>
              </a:rPr>
              <a:t>¿Qué puedes decir del ritmo de crecimiento para los primeros 6 años?</a:t>
            </a:r>
            <a:endParaRPr b="1" sz="2300">
              <a:highlight>
                <a:srgbClr val="D9EAD3"/>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2ab6b5be71_1_12"/>
          <p:cNvSpPr txBox="1"/>
          <p:nvPr/>
        </p:nvSpPr>
        <p:spPr>
          <a:xfrm>
            <a:off x="1815230" y="300400"/>
            <a:ext cx="8166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Situación: </a:t>
            </a:r>
            <a:endParaRPr b="1" i="0" sz="3600" u="none" cap="none" strike="noStrike">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Control de l</a:t>
            </a:r>
            <a:r>
              <a:rPr b="1" i="0" lang="es-419" sz="3600" u="none" cap="none" strike="noStrike">
                <a:solidFill>
                  <a:srgbClr val="423B71"/>
                </a:solidFill>
                <a:latin typeface="Calibri"/>
                <a:ea typeface="Calibri"/>
                <a:cs typeface="Calibri"/>
                <a:sym typeface="Calibri"/>
              </a:rPr>
              <a:t>a población de castores</a:t>
            </a:r>
            <a:endParaRPr b="1" i="0" sz="3600" u="none" cap="none" strike="noStrike">
              <a:solidFill>
                <a:srgbClr val="423B71"/>
              </a:solidFill>
              <a:latin typeface="Calibri"/>
              <a:ea typeface="Calibri"/>
              <a:cs typeface="Calibri"/>
              <a:sym typeface="Calibri"/>
            </a:endParaRPr>
          </a:p>
        </p:txBody>
      </p:sp>
      <p:sp>
        <p:nvSpPr>
          <p:cNvPr id="160" name="Google Shape;160;g22ab6b5be71_1_12"/>
          <p:cNvSpPr txBox="1"/>
          <p:nvPr/>
        </p:nvSpPr>
        <p:spPr>
          <a:xfrm>
            <a:off x="246975" y="3036425"/>
            <a:ext cx="9378600" cy="225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s-419" sz="2400">
                <a:solidFill>
                  <a:schemeClr val="dk1"/>
                </a:solidFill>
                <a:latin typeface="Calibri"/>
                <a:ea typeface="Calibri"/>
                <a:cs typeface="Calibri"/>
                <a:sym typeface="Calibri"/>
              </a:rPr>
              <a:t>4. ¿En qué año se alcanzarían los 134  mil castores?</a:t>
            </a:r>
            <a:endParaRPr b="1"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s-419" sz="2400">
                <a:solidFill>
                  <a:schemeClr val="dk1"/>
                </a:solidFill>
                <a:latin typeface="Calibri"/>
                <a:ea typeface="Calibri"/>
                <a:cs typeface="Calibri"/>
                <a:sym typeface="Calibri"/>
              </a:rPr>
              <a:t>5. ¿En qué año se llega a los 135 mil castores? </a:t>
            </a:r>
            <a:endParaRPr b="1" sz="2400">
              <a:solidFill>
                <a:schemeClr val="dk1"/>
              </a:solidFill>
              <a:latin typeface="Calibri"/>
              <a:ea typeface="Calibri"/>
              <a:cs typeface="Calibri"/>
              <a:sym typeface="Calibri"/>
            </a:endParaRPr>
          </a:p>
        </p:txBody>
      </p:sp>
      <p:sp>
        <p:nvSpPr>
          <p:cNvPr id="161" name="Google Shape;161;g22ab6b5be71_1_12"/>
          <p:cNvSpPr txBox="1"/>
          <p:nvPr/>
        </p:nvSpPr>
        <p:spPr>
          <a:xfrm>
            <a:off x="246975" y="5339675"/>
            <a:ext cx="7522200" cy="38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300"/>
          </a:p>
        </p:txBody>
      </p:sp>
      <p:sp>
        <p:nvSpPr>
          <p:cNvPr id="162" name="Google Shape;162;g22ab6b5be71_1_12"/>
          <p:cNvSpPr txBox="1"/>
          <p:nvPr/>
        </p:nvSpPr>
        <p:spPr>
          <a:xfrm>
            <a:off x="-120625" y="3540775"/>
            <a:ext cx="8868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a:p>
        </p:txBody>
      </p:sp>
      <p:pic>
        <p:nvPicPr>
          <p:cNvPr id="163" name="Google Shape;163;g22ab6b5be71_1_12"/>
          <p:cNvPicPr preferRelativeResize="0"/>
          <p:nvPr/>
        </p:nvPicPr>
        <p:blipFill>
          <a:blip r:embed="rId3">
            <a:alphaModFix/>
          </a:blip>
          <a:stretch>
            <a:fillRect/>
          </a:stretch>
        </p:blipFill>
        <p:spPr>
          <a:xfrm>
            <a:off x="3625000" y="1651825"/>
            <a:ext cx="5201675" cy="87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4b4269e706_1_39"/>
          <p:cNvSpPr txBox="1"/>
          <p:nvPr/>
        </p:nvSpPr>
        <p:spPr>
          <a:xfrm>
            <a:off x="1815230" y="300400"/>
            <a:ext cx="8166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Situación: </a:t>
            </a:r>
            <a:endParaRPr b="1" i="0" sz="3600" u="none" cap="none" strike="noStrike">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Control de l</a:t>
            </a:r>
            <a:r>
              <a:rPr b="1" i="0" lang="es-419" sz="3600" u="none" cap="none" strike="noStrike">
                <a:solidFill>
                  <a:srgbClr val="423B71"/>
                </a:solidFill>
                <a:latin typeface="Calibri"/>
                <a:ea typeface="Calibri"/>
                <a:cs typeface="Calibri"/>
                <a:sym typeface="Calibri"/>
              </a:rPr>
              <a:t>a población de castores</a:t>
            </a:r>
            <a:endParaRPr b="1" i="0" sz="3600" u="none" cap="none" strike="noStrike">
              <a:solidFill>
                <a:srgbClr val="423B71"/>
              </a:solidFill>
              <a:latin typeface="Calibri"/>
              <a:ea typeface="Calibri"/>
              <a:cs typeface="Calibri"/>
              <a:sym typeface="Calibri"/>
            </a:endParaRPr>
          </a:p>
        </p:txBody>
      </p:sp>
      <p:sp>
        <p:nvSpPr>
          <p:cNvPr id="169" name="Google Shape;169;g24b4269e706_1_39"/>
          <p:cNvSpPr txBox="1"/>
          <p:nvPr/>
        </p:nvSpPr>
        <p:spPr>
          <a:xfrm>
            <a:off x="246975" y="3036425"/>
            <a:ext cx="9378600" cy="225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s-419" sz="2400">
                <a:solidFill>
                  <a:schemeClr val="dk1"/>
                </a:solidFill>
                <a:latin typeface="Calibri"/>
                <a:ea typeface="Calibri"/>
                <a:cs typeface="Calibri"/>
                <a:sym typeface="Calibri"/>
              </a:rPr>
              <a:t>4. ¿En qué año se alcanzarían los 134  mil castores?</a:t>
            </a:r>
            <a:endParaRPr b="1"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s-419" sz="2400">
                <a:solidFill>
                  <a:schemeClr val="dk1"/>
                </a:solidFill>
                <a:latin typeface="Calibri"/>
                <a:ea typeface="Calibri"/>
                <a:cs typeface="Calibri"/>
                <a:sym typeface="Calibri"/>
              </a:rPr>
              <a:t>5. ¿En qué año se llega a los 135 mil castores? </a:t>
            </a:r>
            <a:endParaRPr b="1" sz="2400">
              <a:solidFill>
                <a:schemeClr val="dk1"/>
              </a:solidFill>
              <a:latin typeface="Calibri"/>
              <a:ea typeface="Calibri"/>
              <a:cs typeface="Calibri"/>
              <a:sym typeface="Calibri"/>
            </a:endParaRPr>
          </a:p>
        </p:txBody>
      </p:sp>
      <p:sp>
        <p:nvSpPr>
          <p:cNvPr id="170" name="Google Shape;170;g24b4269e706_1_39"/>
          <p:cNvSpPr txBox="1"/>
          <p:nvPr/>
        </p:nvSpPr>
        <p:spPr>
          <a:xfrm>
            <a:off x="246975" y="5339675"/>
            <a:ext cx="75222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419" sz="2200">
                <a:solidFill>
                  <a:schemeClr val="dk1"/>
                </a:solidFill>
                <a:latin typeface="Calibri"/>
                <a:ea typeface="Calibri"/>
                <a:cs typeface="Calibri"/>
                <a:sym typeface="Calibri"/>
              </a:rPr>
              <a:t>Al cabo de 45 años, esto es, en el año 2063,  se alcanzaría los 135 mil ejemplares. </a:t>
            </a:r>
            <a:endParaRPr sz="1300"/>
          </a:p>
        </p:txBody>
      </p:sp>
      <p:sp>
        <p:nvSpPr>
          <p:cNvPr id="171" name="Google Shape;171;g24b4269e706_1_39"/>
          <p:cNvSpPr txBox="1"/>
          <p:nvPr/>
        </p:nvSpPr>
        <p:spPr>
          <a:xfrm>
            <a:off x="-120625" y="3540775"/>
            <a:ext cx="88680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419" sz="2200">
                <a:solidFill>
                  <a:schemeClr val="dk1"/>
                </a:solidFill>
                <a:latin typeface="Calibri"/>
                <a:ea typeface="Calibri"/>
                <a:cs typeface="Calibri"/>
                <a:sym typeface="Calibri"/>
              </a:rPr>
              <a:t>Al cabo de 20 años, esto es, en el año 2038,  se alcanzaría los 134 mil ejemplares. </a:t>
            </a:r>
            <a:endParaRPr/>
          </a:p>
        </p:txBody>
      </p:sp>
      <p:pic>
        <p:nvPicPr>
          <p:cNvPr id="172" name="Google Shape;172;g24b4269e706_1_39"/>
          <p:cNvPicPr preferRelativeResize="0"/>
          <p:nvPr/>
        </p:nvPicPr>
        <p:blipFill>
          <a:blip r:embed="rId3">
            <a:alphaModFix/>
          </a:blip>
          <a:stretch>
            <a:fillRect/>
          </a:stretch>
        </p:blipFill>
        <p:spPr>
          <a:xfrm>
            <a:off x="3625000" y="1651825"/>
            <a:ext cx="5201675" cy="87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3db052f39d_0_18"/>
          <p:cNvSpPr txBox="1"/>
          <p:nvPr/>
        </p:nvSpPr>
        <p:spPr>
          <a:xfrm>
            <a:off x="648750" y="538425"/>
            <a:ext cx="9070800" cy="140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Reflexionemos sobre la s</a:t>
            </a:r>
            <a:r>
              <a:rPr b="1" lang="es-419" sz="3600">
                <a:solidFill>
                  <a:srgbClr val="423B71"/>
                </a:solidFill>
                <a:latin typeface="Calibri"/>
                <a:ea typeface="Calibri"/>
                <a:cs typeface="Calibri"/>
                <a:sym typeface="Calibri"/>
              </a:rPr>
              <a:t>ituación general de la población de los castores</a:t>
            </a:r>
            <a:r>
              <a:rPr b="1" lang="es-419" sz="2000">
                <a:solidFill>
                  <a:srgbClr val="423B71"/>
                </a:solidFill>
                <a:latin typeface="Calibri"/>
                <a:ea typeface="Calibri"/>
                <a:cs typeface="Calibri"/>
                <a:sym typeface="Calibri"/>
              </a:rPr>
              <a:t> </a:t>
            </a:r>
            <a:endParaRPr b="1" i="0" sz="2000" u="none" cap="none" strike="noStrike">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i="0" sz="1300" u="none" cap="none" strike="noStrike">
              <a:solidFill>
                <a:srgbClr val="423B71"/>
              </a:solidFill>
              <a:latin typeface="Calibri"/>
              <a:ea typeface="Calibri"/>
              <a:cs typeface="Calibri"/>
              <a:sym typeface="Calibri"/>
            </a:endParaRPr>
          </a:p>
        </p:txBody>
      </p:sp>
      <p:pic>
        <p:nvPicPr>
          <p:cNvPr id="179" name="Google Shape;179;g23db052f39d_0_18"/>
          <p:cNvPicPr preferRelativeResize="0"/>
          <p:nvPr/>
        </p:nvPicPr>
        <p:blipFill>
          <a:blip r:embed="rId3">
            <a:alphaModFix/>
          </a:blip>
          <a:stretch>
            <a:fillRect/>
          </a:stretch>
        </p:blipFill>
        <p:spPr>
          <a:xfrm>
            <a:off x="8933950" y="3618612"/>
            <a:ext cx="2309050" cy="2309050"/>
          </a:xfrm>
          <a:prstGeom prst="rect">
            <a:avLst/>
          </a:prstGeom>
          <a:noFill/>
          <a:ln>
            <a:noFill/>
          </a:ln>
        </p:spPr>
      </p:pic>
      <p:sp>
        <p:nvSpPr>
          <p:cNvPr id="180" name="Google Shape;180;g23db052f39d_0_18"/>
          <p:cNvSpPr txBox="1"/>
          <p:nvPr/>
        </p:nvSpPr>
        <p:spPr>
          <a:xfrm>
            <a:off x="458775" y="2214900"/>
            <a:ext cx="10207800" cy="145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419" sz="2500">
                <a:solidFill>
                  <a:schemeClr val="dk1"/>
                </a:solidFill>
                <a:latin typeface="Calibri"/>
                <a:ea typeface="Calibri"/>
                <a:cs typeface="Calibri"/>
                <a:sym typeface="Calibri"/>
              </a:rPr>
              <a:t>¿Cómo sería el gráfico si pensamos en la trayectoria del crecimiento de la población de castores desde el 1946 hasta el 2018 (sin medidas de mitigación) y luego desde el 2018 en adelante (con planes de mitigación)?</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4b4269e706_1_48"/>
          <p:cNvSpPr txBox="1"/>
          <p:nvPr/>
        </p:nvSpPr>
        <p:spPr>
          <a:xfrm>
            <a:off x="121450" y="205625"/>
            <a:ext cx="109842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2700">
                <a:solidFill>
                  <a:srgbClr val="423B71"/>
                </a:solidFill>
                <a:latin typeface="Calibri"/>
                <a:ea typeface="Calibri"/>
                <a:cs typeface="Calibri"/>
                <a:sym typeface="Calibri"/>
              </a:rPr>
              <a:t>Reflexionemos sobre la situación general de la población de los castores</a:t>
            </a:r>
            <a:r>
              <a:rPr b="1" lang="es-419" sz="1100">
                <a:solidFill>
                  <a:srgbClr val="423B71"/>
                </a:solidFill>
                <a:latin typeface="Calibri"/>
                <a:ea typeface="Calibri"/>
                <a:cs typeface="Calibri"/>
                <a:sym typeface="Calibri"/>
              </a:rPr>
              <a:t> </a:t>
            </a:r>
            <a:endParaRPr b="1" i="0" sz="1100" u="none" cap="none" strike="noStrike">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i="0" sz="1200" u="none" cap="none" strike="noStrike">
              <a:solidFill>
                <a:srgbClr val="423B71"/>
              </a:solidFill>
              <a:latin typeface="Calibri"/>
              <a:ea typeface="Calibri"/>
              <a:cs typeface="Calibri"/>
              <a:sym typeface="Calibri"/>
            </a:endParaRPr>
          </a:p>
        </p:txBody>
      </p:sp>
      <p:sp>
        <p:nvSpPr>
          <p:cNvPr id="187" name="Google Shape;187;g24b4269e706_1_48"/>
          <p:cNvSpPr txBox="1"/>
          <p:nvPr/>
        </p:nvSpPr>
        <p:spPr>
          <a:xfrm>
            <a:off x="382825" y="928925"/>
            <a:ext cx="98037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419" sz="1800">
                <a:solidFill>
                  <a:schemeClr val="dk1"/>
                </a:solidFill>
                <a:latin typeface="Calibri"/>
                <a:ea typeface="Calibri"/>
                <a:cs typeface="Calibri"/>
                <a:sym typeface="Calibri"/>
              </a:rPr>
              <a:t>T</a:t>
            </a:r>
            <a:r>
              <a:rPr lang="es-419" sz="1800">
                <a:solidFill>
                  <a:schemeClr val="dk1"/>
                </a:solidFill>
                <a:latin typeface="Calibri"/>
                <a:ea typeface="Calibri"/>
                <a:cs typeface="Calibri"/>
                <a:sym typeface="Calibri"/>
              </a:rPr>
              <a:t>rayectoria del crecimiento de la población de castores desde el 1946 hasta el 2018 (sin medidas de mitigación) y luego desde el 2018 en adelante (con planes de </a:t>
            </a:r>
            <a:r>
              <a:rPr lang="es-419" sz="1800">
                <a:solidFill>
                  <a:schemeClr val="dk1"/>
                </a:solidFill>
                <a:latin typeface="Calibri"/>
                <a:ea typeface="Calibri"/>
                <a:cs typeface="Calibri"/>
                <a:sym typeface="Calibri"/>
              </a:rPr>
              <a:t>mitigación)</a:t>
            </a:r>
            <a:endParaRPr sz="800"/>
          </a:p>
        </p:txBody>
      </p:sp>
      <p:pic>
        <p:nvPicPr>
          <p:cNvPr id="188" name="Google Shape;188;g24b4269e706_1_48"/>
          <p:cNvPicPr preferRelativeResize="0"/>
          <p:nvPr/>
        </p:nvPicPr>
        <p:blipFill rotWithShape="1">
          <a:blip r:embed="rId3">
            <a:alphaModFix/>
          </a:blip>
          <a:srcRect b="5008" l="0" r="4915" t="8185"/>
          <a:stretch/>
        </p:blipFill>
        <p:spPr>
          <a:xfrm>
            <a:off x="2869975" y="1736523"/>
            <a:ext cx="6482149" cy="48744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ecdf1ad19c_0_12"/>
          <p:cNvSpPr/>
          <p:nvPr/>
        </p:nvSpPr>
        <p:spPr>
          <a:xfrm>
            <a:off x="293725" y="1613775"/>
            <a:ext cx="11227800" cy="4560600"/>
          </a:xfrm>
          <a:prstGeom prst="rect">
            <a:avLst/>
          </a:prstGeom>
          <a:noFill/>
          <a:ln>
            <a:noFill/>
          </a:ln>
        </p:spPr>
        <p:txBody>
          <a:bodyPr anchorCtr="0" anchor="t" bIns="91425" lIns="91425" spcFirstLastPara="1" rIns="91425" wrap="square" tIns="91425">
            <a:noAutofit/>
          </a:bodyPr>
          <a:lstStyle/>
          <a:p>
            <a:pPr indent="-361950" lvl="0" marL="457200" rtl="0" algn="just">
              <a:lnSpc>
                <a:spcPct val="115000"/>
              </a:lnSpc>
              <a:spcBef>
                <a:spcPts val="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Para representar la relación entre el número de castores y los años transcurridos, utilizamos un modelo que involucra una raíz cuadrada. Esta relación también se puede representar mediante tablas y gráficos. </a:t>
            </a:r>
            <a:endParaRPr sz="2400">
              <a:solidFill>
                <a:schemeClr val="dk1"/>
              </a:solidFill>
              <a:latin typeface="Calibri"/>
              <a:ea typeface="Calibri"/>
              <a:cs typeface="Calibri"/>
              <a:sym typeface="Calibri"/>
            </a:endParaRPr>
          </a:p>
          <a:p>
            <a:pPr indent="0" lvl="0" marL="45720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361950" lvl="0" marL="457200" marR="0" rtl="0" algn="just">
              <a:lnSpc>
                <a:spcPct val="115000"/>
              </a:lnSpc>
              <a:spcBef>
                <a:spcPts val="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La curva de crecimiento de la población de castores con este modelo es ascendente y crece lentamente a medida que pasan los años.</a:t>
            </a:r>
            <a:endParaRPr sz="2400">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marR="0" rtl="0" algn="just">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4" name="Google Shape;194;g1ecdf1ad19c_0_12"/>
          <p:cNvSpPr txBox="1"/>
          <p:nvPr/>
        </p:nvSpPr>
        <p:spPr>
          <a:xfrm>
            <a:off x="630980" y="4381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Algunas ideas y conclusiones: </a:t>
            </a:r>
            <a:endParaRPr b="1" i="0" sz="3600" u="none" cap="none" strike="noStrike">
              <a:solidFill>
                <a:srgbClr val="423B71"/>
              </a:solidFill>
              <a:latin typeface="Calibri"/>
              <a:ea typeface="Calibri"/>
              <a:cs typeface="Calibri"/>
              <a:sym typeface="Calibri"/>
            </a:endParaRPr>
          </a:p>
        </p:txBody>
      </p:sp>
      <p:pic>
        <p:nvPicPr>
          <p:cNvPr id="195" name="Google Shape;195;g1ecdf1ad19c_0_12"/>
          <p:cNvPicPr preferRelativeResize="0"/>
          <p:nvPr/>
        </p:nvPicPr>
        <p:blipFill>
          <a:blip r:embed="rId3">
            <a:alphaModFix/>
          </a:blip>
          <a:stretch>
            <a:fillRect/>
          </a:stretch>
        </p:blipFill>
        <p:spPr>
          <a:xfrm>
            <a:off x="7030575" y="3990225"/>
            <a:ext cx="4490952" cy="2475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21145bc0a5_0_5"/>
          <p:cNvSpPr/>
          <p:nvPr/>
        </p:nvSpPr>
        <p:spPr>
          <a:xfrm>
            <a:off x="281250" y="1456775"/>
            <a:ext cx="11013900" cy="4482300"/>
          </a:xfrm>
          <a:prstGeom prst="rect">
            <a:avLst/>
          </a:prstGeom>
          <a:noFill/>
          <a:ln>
            <a:noFill/>
          </a:ln>
        </p:spPr>
        <p:txBody>
          <a:bodyPr anchorCtr="0" anchor="t" bIns="91425" lIns="91425" spcFirstLastPara="1" rIns="91425" wrap="square" tIns="91425">
            <a:noAutofit/>
          </a:bodyPr>
          <a:lstStyle/>
          <a:p>
            <a:pPr indent="-368300" lvl="0" marL="457200" marR="0" rtl="0" algn="just">
              <a:lnSpc>
                <a:spcPct val="115000"/>
              </a:lnSpc>
              <a:spcBef>
                <a:spcPts val="0"/>
              </a:spcBef>
              <a:spcAft>
                <a:spcPts val="0"/>
              </a:spcAft>
              <a:buClr>
                <a:schemeClr val="dk1"/>
              </a:buClr>
              <a:buSzPts val="2200"/>
              <a:buFont typeface="Calibri"/>
              <a:buChar char="●"/>
            </a:pPr>
            <a:r>
              <a:rPr lang="es-419" sz="2200">
                <a:solidFill>
                  <a:srgbClr val="111111"/>
                </a:solidFill>
                <a:latin typeface="Calibri"/>
                <a:ea typeface="Calibri"/>
                <a:cs typeface="Calibri"/>
                <a:sym typeface="Calibri"/>
              </a:rPr>
              <a:t>Para encontrar el número de castores después de un cierto número de años, tuvimos que utilizar cálculos con raíces. Por ejemplo, si queremos encontrar el número de castores que hay transcurridos 10 años, calculamos: </a:t>
            </a:r>
            <a:endParaRPr sz="2200">
              <a:solidFill>
                <a:srgbClr val="111111"/>
              </a:solidFill>
              <a:latin typeface="Calibri"/>
              <a:ea typeface="Calibri"/>
              <a:cs typeface="Calibri"/>
              <a:sym typeface="Calibri"/>
            </a:endParaRPr>
          </a:p>
          <a:p>
            <a:pPr indent="0" lvl="0" marL="457200" marR="0" rtl="0" algn="just">
              <a:lnSpc>
                <a:spcPct val="115000"/>
              </a:lnSpc>
              <a:spcBef>
                <a:spcPts val="0"/>
              </a:spcBef>
              <a:spcAft>
                <a:spcPts val="0"/>
              </a:spcAft>
              <a:buNone/>
            </a:pPr>
            <a:r>
              <a:t/>
            </a:r>
            <a:endParaRPr sz="2200">
              <a:solidFill>
                <a:srgbClr val="11111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400"/>
              <a:buFont typeface="Arial"/>
              <a:buNone/>
            </a:pPr>
            <a:r>
              <a:t/>
            </a:r>
            <a:endParaRPr sz="2400">
              <a:solidFill>
                <a:srgbClr val="111111"/>
              </a:solidFill>
              <a:latin typeface="Calibri"/>
              <a:ea typeface="Calibri"/>
              <a:cs typeface="Calibri"/>
              <a:sym typeface="Calibri"/>
            </a:endParaRPr>
          </a:p>
          <a:p>
            <a:pPr indent="-368300" lvl="0" marL="457200" rtl="0" algn="just">
              <a:lnSpc>
                <a:spcPct val="115000"/>
              </a:lnSpc>
              <a:spcBef>
                <a:spcPts val="0"/>
              </a:spcBef>
              <a:spcAft>
                <a:spcPts val="0"/>
              </a:spcAft>
              <a:buClr>
                <a:srgbClr val="111111"/>
              </a:buClr>
              <a:buSzPts val="2200"/>
              <a:buFont typeface="Calibri"/>
              <a:buChar char="●"/>
            </a:pPr>
            <a:r>
              <a:rPr lang="es-419" sz="2200">
                <a:solidFill>
                  <a:srgbClr val="111111"/>
                </a:solidFill>
                <a:latin typeface="Calibri"/>
                <a:ea typeface="Calibri"/>
                <a:cs typeface="Calibri"/>
                <a:sym typeface="Calibri"/>
              </a:rPr>
              <a:t>En cambio, para encontrar el tiempo que se necesita para que la población de castores supere una cierta cantidad, tuvimos que expresar una raíz en forma de potencia. Por ejemplo, si queremos encontrar el tiempo que debe transcurrir para que la población llegue a 134 castores, calculamos:</a:t>
            </a:r>
            <a:endParaRPr sz="2200">
              <a:solidFill>
                <a:srgbClr val="111111"/>
              </a:solidFill>
              <a:latin typeface="Calibri"/>
              <a:ea typeface="Calibri"/>
              <a:cs typeface="Calibri"/>
              <a:sym typeface="Calibri"/>
            </a:endParaRPr>
          </a:p>
          <a:p>
            <a:pPr indent="0" lvl="0" marL="0" rtl="0" algn="just">
              <a:lnSpc>
                <a:spcPct val="115000"/>
              </a:lnSpc>
              <a:spcBef>
                <a:spcPts val="0"/>
              </a:spcBef>
              <a:spcAft>
                <a:spcPts val="0"/>
              </a:spcAft>
              <a:buNone/>
            </a:pPr>
            <a:r>
              <a:t/>
            </a:r>
            <a:endParaRPr sz="2400">
              <a:solidFill>
                <a:srgbClr val="111111"/>
              </a:solidFill>
              <a:latin typeface="Calibri"/>
              <a:ea typeface="Calibri"/>
              <a:cs typeface="Calibri"/>
              <a:sym typeface="Calibri"/>
            </a:endParaRPr>
          </a:p>
        </p:txBody>
      </p:sp>
      <p:sp>
        <p:nvSpPr>
          <p:cNvPr id="201" name="Google Shape;201;g221145bc0a5_0_5"/>
          <p:cNvSpPr txBox="1"/>
          <p:nvPr/>
        </p:nvSpPr>
        <p:spPr>
          <a:xfrm>
            <a:off x="630980" y="4381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Algunas ideas y conclusiones: </a:t>
            </a:r>
            <a:endParaRPr b="1" i="0" sz="3600" u="none" cap="none" strike="noStrike">
              <a:solidFill>
                <a:srgbClr val="423B71"/>
              </a:solidFill>
              <a:latin typeface="Calibri"/>
              <a:ea typeface="Calibri"/>
              <a:cs typeface="Calibri"/>
              <a:sym typeface="Calibri"/>
            </a:endParaRPr>
          </a:p>
        </p:txBody>
      </p:sp>
      <p:pic>
        <p:nvPicPr>
          <p:cNvPr id="202" name="Google Shape;202;g221145bc0a5_0_5"/>
          <p:cNvPicPr preferRelativeResize="0"/>
          <p:nvPr/>
        </p:nvPicPr>
        <p:blipFill>
          <a:blip r:embed="rId3">
            <a:alphaModFix/>
          </a:blip>
          <a:stretch>
            <a:fillRect/>
          </a:stretch>
        </p:blipFill>
        <p:spPr>
          <a:xfrm>
            <a:off x="4535668" y="2793000"/>
            <a:ext cx="2505075" cy="495300"/>
          </a:xfrm>
          <a:prstGeom prst="rect">
            <a:avLst/>
          </a:prstGeom>
          <a:noFill/>
          <a:ln>
            <a:noFill/>
          </a:ln>
        </p:spPr>
      </p:pic>
      <p:pic>
        <p:nvPicPr>
          <p:cNvPr id="203" name="Google Shape;203;g221145bc0a5_0_5"/>
          <p:cNvPicPr preferRelativeResize="0"/>
          <p:nvPr/>
        </p:nvPicPr>
        <p:blipFill>
          <a:blip r:embed="rId4">
            <a:alphaModFix/>
          </a:blip>
          <a:stretch>
            <a:fillRect/>
          </a:stretch>
        </p:blipFill>
        <p:spPr>
          <a:xfrm>
            <a:off x="4302206" y="4996706"/>
            <a:ext cx="6290625" cy="1456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21145bc0a5_0_0"/>
          <p:cNvSpPr txBox="1"/>
          <p:nvPr/>
        </p:nvSpPr>
        <p:spPr>
          <a:xfrm>
            <a:off x="630980" y="4381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Algunas ideas y conclusiones: </a:t>
            </a:r>
            <a:endParaRPr b="1" i="0" sz="3600" u="none" cap="none" strike="noStrike">
              <a:solidFill>
                <a:srgbClr val="423B71"/>
              </a:solidFill>
              <a:latin typeface="Calibri"/>
              <a:ea typeface="Calibri"/>
              <a:cs typeface="Calibri"/>
              <a:sym typeface="Calibri"/>
            </a:endParaRPr>
          </a:p>
        </p:txBody>
      </p:sp>
      <p:sp>
        <p:nvSpPr>
          <p:cNvPr id="209" name="Google Shape;209;g221145bc0a5_0_0"/>
          <p:cNvSpPr/>
          <p:nvPr/>
        </p:nvSpPr>
        <p:spPr>
          <a:xfrm>
            <a:off x="365025" y="1613775"/>
            <a:ext cx="11227800" cy="4560600"/>
          </a:xfrm>
          <a:prstGeom prst="rect">
            <a:avLst/>
          </a:prstGeom>
          <a:noFill/>
          <a:ln>
            <a:noFill/>
          </a:ln>
        </p:spPr>
        <p:txBody>
          <a:bodyPr anchorCtr="0" anchor="t" bIns="91425" lIns="91425" spcFirstLastPara="1" rIns="91425" wrap="square" tIns="91425">
            <a:noAutofit/>
          </a:bodyPr>
          <a:lstStyle/>
          <a:p>
            <a:pPr indent="-361950" lvl="0" marL="457200" rtl="0" algn="just">
              <a:lnSpc>
                <a:spcPct val="115000"/>
              </a:lnSpc>
              <a:spcBef>
                <a:spcPts val="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Se espera que con la aplicación de medidas de mitigación y monitoreo desde el año 2018 en adelante, efectivamente se pueda reducir el ritmo de crecimiento de la población de castores que se ha observado desde su introducción.</a:t>
            </a:r>
            <a:endParaRPr b="0" i="0" sz="24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61950" lvl="0" marL="457200" marR="0" rtl="0" algn="just">
              <a:lnSpc>
                <a:spcPct val="115000"/>
              </a:lnSpc>
              <a:spcBef>
                <a:spcPts val="100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Cabe destacar que es importante controlar la población de castores en Tierra del Fuego porque su introducción ha causado graves daños al ecosistema. Los castores son una especie exótica invasora que no existía en la región antes de su introducción por parte de los humanos en el siglo XX y que se espera que se controle definitivamente a largo plazo.</a:t>
            </a:r>
            <a:endParaRPr sz="2400">
              <a:solidFill>
                <a:schemeClr val="dk1"/>
              </a:solidFill>
              <a:latin typeface="Calibri"/>
              <a:ea typeface="Calibri"/>
              <a:cs typeface="Calibri"/>
              <a:sym typeface="Calibri"/>
            </a:endParaRPr>
          </a:p>
          <a:p>
            <a:pPr indent="0" lvl="0" marL="457200" marR="0" rtl="0" algn="just">
              <a:lnSpc>
                <a:spcPct val="115000"/>
              </a:lnSpc>
              <a:spcBef>
                <a:spcPts val="10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id="210" name="Google Shape;210;g221145bc0a5_0_0"/>
          <p:cNvPicPr preferRelativeResize="0"/>
          <p:nvPr/>
        </p:nvPicPr>
        <p:blipFill>
          <a:blip r:embed="rId3">
            <a:alphaModFix/>
          </a:blip>
          <a:stretch>
            <a:fillRect/>
          </a:stretch>
        </p:blipFill>
        <p:spPr>
          <a:xfrm>
            <a:off x="10804875" y="5448850"/>
            <a:ext cx="1127950" cy="1128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6" name="Google Shape;216;p28"/>
          <p:cNvSpPr txBox="1"/>
          <p:nvPr/>
        </p:nvSpPr>
        <p:spPr>
          <a:xfrm>
            <a:off x="778271" y="3101314"/>
            <a:ext cx="10901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lang="es-419" sz="4400">
                <a:solidFill>
                  <a:schemeClr val="lt1"/>
                </a:solidFill>
                <a:latin typeface="Calibri"/>
                <a:ea typeface="Calibri"/>
                <a:cs typeface="Calibri"/>
                <a:sym typeface="Calibri"/>
              </a:rPr>
              <a:t>Control de l</a:t>
            </a:r>
            <a:r>
              <a:rPr b="1" i="0" lang="es-419" sz="4400" u="none" cap="none" strike="noStrike">
                <a:solidFill>
                  <a:schemeClr val="lt1"/>
                </a:solidFill>
                <a:latin typeface="Calibri"/>
                <a:ea typeface="Calibri"/>
                <a:cs typeface="Calibri"/>
                <a:sym typeface="Calibri"/>
              </a:rPr>
              <a:t>a población de castores</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379150" y="338225"/>
            <a:ext cx="2321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Infografía</a:t>
            </a:r>
            <a:r>
              <a:rPr b="0" i="0" lang="es-419"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92" name="Google Shape;92;p2"/>
          <p:cNvPicPr preferRelativeResize="0"/>
          <p:nvPr/>
        </p:nvPicPr>
        <p:blipFill>
          <a:blip r:embed="rId3">
            <a:alphaModFix/>
          </a:blip>
          <a:stretch>
            <a:fillRect/>
          </a:stretch>
        </p:blipFill>
        <p:spPr>
          <a:xfrm>
            <a:off x="4262625" y="286249"/>
            <a:ext cx="3971150" cy="628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1c4d409464_0_0"/>
          <p:cNvSpPr txBox="1"/>
          <p:nvPr/>
        </p:nvSpPr>
        <p:spPr>
          <a:xfrm>
            <a:off x="693905" y="887000"/>
            <a:ext cx="5525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Para comenzar…</a:t>
            </a:r>
            <a:endParaRPr b="1" i="0" sz="3600" u="none" cap="none" strike="noStrike">
              <a:solidFill>
                <a:srgbClr val="423B71"/>
              </a:solidFill>
              <a:latin typeface="Calibri"/>
              <a:ea typeface="Calibri"/>
              <a:cs typeface="Calibri"/>
              <a:sym typeface="Calibri"/>
            </a:endParaRPr>
          </a:p>
        </p:txBody>
      </p:sp>
      <p:sp>
        <p:nvSpPr>
          <p:cNvPr id="98" name="Google Shape;98;g21c4d409464_0_0"/>
          <p:cNvSpPr txBox="1"/>
          <p:nvPr/>
        </p:nvSpPr>
        <p:spPr>
          <a:xfrm>
            <a:off x="449550" y="1533500"/>
            <a:ext cx="6368400" cy="571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800" u="none" cap="none" strike="noStrike">
              <a:solidFill>
                <a:schemeClr val="dk1"/>
              </a:solidFill>
              <a:latin typeface="Calibri"/>
              <a:ea typeface="Calibri"/>
              <a:cs typeface="Calibri"/>
              <a:sym typeface="Calibri"/>
            </a:endParaRPr>
          </a:p>
          <a:p>
            <a:pPr indent="-400050" lvl="0" marL="914400" marR="0" rtl="0" algn="just">
              <a:lnSpc>
                <a:spcPct val="115000"/>
              </a:lnSpc>
              <a:spcBef>
                <a:spcPts val="0"/>
              </a:spcBef>
              <a:spcAft>
                <a:spcPts val="0"/>
              </a:spcAft>
              <a:buClr>
                <a:schemeClr val="dk1"/>
              </a:buClr>
              <a:buSzPts val="2700"/>
              <a:buFont typeface="Calibri"/>
              <a:buChar char="●"/>
            </a:pPr>
            <a:r>
              <a:rPr b="0" i="0" lang="es-419" sz="2700" u="none" cap="none" strike="noStrike">
                <a:solidFill>
                  <a:schemeClr val="dk1"/>
                </a:solidFill>
                <a:latin typeface="Calibri"/>
                <a:ea typeface="Calibri"/>
                <a:cs typeface="Calibri"/>
                <a:sym typeface="Calibri"/>
              </a:rPr>
              <a:t>¿</a:t>
            </a:r>
            <a:r>
              <a:rPr lang="es-419" sz="2700">
                <a:solidFill>
                  <a:schemeClr val="dk1"/>
                </a:solidFill>
                <a:latin typeface="Calibri"/>
                <a:ea typeface="Calibri"/>
                <a:cs typeface="Calibri"/>
                <a:sym typeface="Calibri"/>
              </a:rPr>
              <a:t>Recuerdan la actividad anterior sobre la población de castores</a:t>
            </a:r>
            <a:r>
              <a:rPr b="0" i="0" lang="es-419" sz="2700" u="none" cap="none" strike="noStrike">
                <a:solidFill>
                  <a:schemeClr val="dk1"/>
                </a:solidFill>
                <a:latin typeface="Calibri"/>
                <a:ea typeface="Calibri"/>
                <a:cs typeface="Calibri"/>
                <a:sym typeface="Calibri"/>
              </a:rPr>
              <a:t>?</a:t>
            </a:r>
            <a:endParaRPr b="0" i="0" sz="27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2700"/>
              <a:buFont typeface="Arial"/>
              <a:buNone/>
            </a:pPr>
            <a:r>
              <a:rPr b="0" i="0" lang="es-419" sz="2700" u="none" cap="none" strike="noStrike">
                <a:solidFill>
                  <a:schemeClr val="dk1"/>
                </a:solidFill>
                <a:latin typeface="Calibri"/>
                <a:ea typeface="Calibri"/>
                <a:cs typeface="Calibri"/>
                <a:sym typeface="Calibri"/>
              </a:rPr>
              <a:t>  </a:t>
            </a:r>
            <a:endParaRPr b="0" i="0" sz="2700" u="none" cap="none" strike="noStrike">
              <a:solidFill>
                <a:schemeClr val="dk1"/>
              </a:solidFill>
              <a:latin typeface="Calibri"/>
              <a:ea typeface="Calibri"/>
              <a:cs typeface="Calibri"/>
              <a:sym typeface="Calibri"/>
            </a:endParaRPr>
          </a:p>
          <a:p>
            <a:pPr indent="-400050" lvl="0" marL="914400" marR="0" rtl="0" algn="just">
              <a:lnSpc>
                <a:spcPct val="115000"/>
              </a:lnSpc>
              <a:spcBef>
                <a:spcPts val="0"/>
              </a:spcBef>
              <a:spcAft>
                <a:spcPts val="0"/>
              </a:spcAft>
              <a:buClr>
                <a:schemeClr val="dk1"/>
              </a:buClr>
              <a:buSzPts val="2700"/>
              <a:buFont typeface="Calibri"/>
              <a:buChar char="●"/>
            </a:pPr>
            <a:r>
              <a:rPr b="0" i="0" lang="es-419" sz="2700" u="none" cap="none" strike="noStrike">
                <a:solidFill>
                  <a:schemeClr val="dk1"/>
                </a:solidFill>
                <a:latin typeface="Calibri"/>
                <a:ea typeface="Calibri"/>
                <a:cs typeface="Calibri"/>
                <a:sym typeface="Calibri"/>
              </a:rPr>
              <a:t>¿Por qué </a:t>
            </a:r>
            <a:r>
              <a:rPr lang="es-419" sz="2700">
                <a:solidFill>
                  <a:schemeClr val="dk1"/>
                </a:solidFill>
                <a:latin typeface="Calibri"/>
                <a:ea typeface="Calibri"/>
                <a:cs typeface="Calibri"/>
                <a:sym typeface="Calibri"/>
              </a:rPr>
              <a:t>se debe controlar al Castor</a:t>
            </a:r>
            <a:r>
              <a:rPr b="0" i="0" lang="es-419" sz="2700" u="none" cap="none" strike="noStrike">
                <a:solidFill>
                  <a:schemeClr val="dk1"/>
                </a:solidFill>
                <a:latin typeface="Calibri"/>
                <a:ea typeface="Calibri"/>
                <a:cs typeface="Calibri"/>
                <a:sym typeface="Calibri"/>
              </a:rPr>
              <a:t>?</a:t>
            </a:r>
            <a:endParaRPr b="0" i="0" sz="27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None/>
            </a:pPr>
            <a:r>
              <a:t/>
            </a:r>
            <a:endParaRPr sz="2700">
              <a:solidFill>
                <a:schemeClr val="dk1"/>
              </a:solidFill>
              <a:latin typeface="Calibri"/>
              <a:ea typeface="Calibri"/>
              <a:cs typeface="Calibri"/>
              <a:sym typeface="Calibri"/>
            </a:endParaRPr>
          </a:p>
          <a:p>
            <a:pPr indent="-400050" lvl="0" marL="914400" marR="0" rtl="0" algn="just">
              <a:lnSpc>
                <a:spcPct val="115000"/>
              </a:lnSpc>
              <a:spcBef>
                <a:spcPts val="0"/>
              </a:spcBef>
              <a:spcAft>
                <a:spcPts val="0"/>
              </a:spcAft>
              <a:buClr>
                <a:schemeClr val="dk1"/>
              </a:buClr>
              <a:buSzPts val="2700"/>
              <a:buFont typeface="Calibri"/>
              <a:buChar char="●"/>
            </a:pPr>
            <a:r>
              <a:rPr lang="es-419" sz="2700">
                <a:solidFill>
                  <a:schemeClr val="dk1"/>
                </a:solidFill>
                <a:latin typeface="Calibri"/>
                <a:ea typeface="Calibri"/>
                <a:cs typeface="Calibri"/>
                <a:sym typeface="Calibri"/>
              </a:rPr>
              <a:t>¿</a:t>
            </a:r>
            <a:r>
              <a:rPr lang="es-419" sz="2700">
                <a:solidFill>
                  <a:schemeClr val="dk1"/>
                </a:solidFill>
                <a:latin typeface="Calibri"/>
                <a:ea typeface="Calibri"/>
                <a:cs typeface="Calibri"/>
                <a:sym typeface="Calibri"/>
              </a:rPr>
              <a:t>Qué</a:t>
            </a:r>
            <a:r>
              <a:rPr lang="es-419" sz="2700">
                <a:solidFill>
                  <a:schemeClr val="dk1"/>
                </a:solidFill>
                <a:latin typeface="Calibri"/>
                <a:ea typeface="Calibri"/>
                <a:cs typeface="Calibri"/>
                <a:sym typeface="Calibri"/>
              </a:rPr>
              <a:t> medidas se podrían tomar para controlar esta especie </a:t>
            </a:r>
            <a:r>
              <a:rPr lang="es-419" sz="2700">
                <a:solidFill>
                  <a:schemeClr val="dk1"/>
                </a:solidFill>
                <a:latin typeface="Calibri"/>
                <a:ea typeface="Calibri"/>
                <a:cs typeface="Calibri"/>
                <a:sym typeface="Calibri"/>
              </a:rPr>
              <a:t>exótica</a:t>
            </a:r>
            <a:r>
              <a:rPr lang="es-419" sz="2700">
                <a:solidFill>
                  <a:schemeClr val="dk1"/>
                </a:solidFill>
                <a:latin typeface="Calibri"/>
                <a:ea typeface="Calibri"/>
                <a:cs typeface="Calibri"/>
                <a:sym typeface="Calibri"/>
              </a:rPr>
              <a:t> invasora?</a:t>
            </a:r>
            <a:endParaRPr sz="2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sz="2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sz="2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sz="2700">
              <a:solidFill>
                <a:schemeClr val="dk1"/>
              </a:solidFill>
              <a:latin typeface="Calibri"/>
              <a:ea typeface="Calibri"/>
              <a:cs typeface="Calibri"/>
              <a:sym typeface="Calibri"/>
            </a:endParaRPr>
          </a:p>
        </p:txBody>
      </p:sp>
      <p:pic>
        <p:nvPicPr>
          <p:cNvPr id="99" name="Google Shape;99;g21c4d409464_0_0"/>
          <p:cNvPicPr preferRelativeResize="0"/>
          <p:nvPr/>
        </p:nvPicPr>
        <p:blipFill>
          <a:blip r:embed="rId3">
            <a:alphaModFix/>
          </a:blip>
          <a:stretch>
            <a:fillRect/>
          </a:stretch>
        </p:blipFill>
        <p:spPr>
          <a:xfrm>
            <a:off x="7616250" y="1623950"/>
            <a:ext cx="4054376" cy="405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2ab6b5be71_1_2"/>
          <p:cNvSpPr txBox="1"/>
          <p:nvPr/>
        </p:nvSpPr>
        <p:spPr>
          <a:xfrm>
            <a:off x="668450" y="1765125"/>
            <a:ext cx="11399100" cy="445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lang="es-419" sz="2300">
                <a:solidFill>
                  <a:schemeClr val="dk1"/>
                </a:solidFill>
                <a:latin typeface="Calibri"/>
                <a:ea typeface="Calibri"/>
                <a:cs typeface="Calibri"/>
                <a:sym typeface="Calibri"/>
              </a:rPr>
              <a:t>Teniendo en cuenta el plan de mitigación integral de la población de castores en Tierra del Fuego, se ha establecido el siguiente modelo que permite proyectar su crecimiento</a:t>
            </a:r>
            <a:r>
              <a:rPr lang="es-419" sz="1200">
                <a:solidFill>
                  <a:schemeClr val="dk1"/>
                </a:solidFill>
                <a:latin typeface="Calibri"/>
                <a:ea typeface="Calibri"/>
                <a:cs typeface="Calibri"/>
                <a:sym typeface="Calibri"/>
              </a:rPr>
              <a:t>. </a:t>
            </a:r>
            <a:r>
              <a:rPr b="0" i="0" lang="es-419" sz="2300" u="none" cap="none" strike="noStrike">
                <a:solidFill>
                  <a:schemeClr val="dk1"/>
                </a:solidFill>
                <a:latin typeface="Calibri"/>
                <a:ea typeface="Calibri"/>
                <a:cs typeface="Calibri"/>
                <a:sym typeface="Calibri"/>
              </a:rPr>
              <a:t> </a:t>
            </a:r>
            <a:endParaRPr b="0" i="0" sz="2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0" i="0" lang="es-419" sz="2300" u="none" cap="none" strike="noStrike">
                <a:solidFill>
                  <a:schemeClr val="dk1"/>
                </a:solidFill>
                <a:latin typeface="Calibri"/>
                <a:ea typeface="Calibri"/>
                <a:cs typeface="Calibri"/>
                <a:sym typeface="Calibri"/>
              </a:rPr>
              <a:t>El aumento de </a:t>
            </a:r>
            <a:r>
              <a:rPr lang="es-419" sz="2300">
                <a:solidFill>
                  <a:schemeClr val="dk1"/>
                </a:solidFill>
                <a:latin typeface="Calibri"/>
                <a:ea typeface="Calibri"/>
                <a:cs typeface="Calibri"/>
                <a:sym typeface="Calibri"/>
              </a:rPr>
              <a:t>la</a:t>
            </a:r>
            <a:r>
              <a:rPr b="0" i="0" lang="es-419" sz="2300" u="none" cap="none" strike="noStrike">
                <a:solidFill>
                  <a:schemeClr val="dk1"/>
                </a:solidFill>
                <a:latin typeface="Calibri"/>
                <a:ea typeface="Calibri"/>
                <a:cs typeface="Calibri"/>
                <a:sym typeface="Calibri"/>
              </a:rPr>
              <a:t> población de castores, se expresa con el siguiente modelo: </a:t>
            </a:r>
            <a:endParaRPr b="0" i="0" sz="15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i="1" lang="es-419" sz="2200">
                <a:solidFill>
                  <a:schemeClr val="dk1"/>
                </a:solidFill>
                <a:latin typeface="Calibri"/>
                <a:ea typeface="Calibri"/>
                <a:cs typeface="Calibri"/>
                <a:sym typeface="Calibri"/>
              </a:rPr>
              <a:t>C</a:t>
            </a:r>
            <a:r>
              <a:rPr b="0" i="0" lang="es-419" sz="2200" u="none" cap="none" strike="noStrike">
                <a:solidFill>
                  <a:schemeClr val="dk1"/>
                </a:solidFill>
                <a:latin typeface="Calibri"/>
                <a:ea typeface="Calibri"/>
                <a:cs typeface="Calibri"/>
                <a:sym typeface="Calibri"/>
              </a:rPr>
              <a:t>  representa la cantidad de castores (en miles)</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i="1" lang="es-419" sz="2200">
                <a:solidFill>
                  <a:schemeClr val="dk1"/>
                </a:solidFill>
                <a:latin typeface="Calibri"/>
                <a:ea typeface="Calibri"/>
                <a:cs typeface="Calibri"/>
                <a:sym typeface="Calibri"/>
              </a:rPr>
              <a:t>m</a:t>
            </a:r>
            <a:r>
              <a:rPr b="0" i="0" lang="es-419" sz="2200" u="none" cap="none" strike="noStrike">
                <a:solidFill>
                  <a:schemeClr val="dk1"/>
                </a:solidFill>
                <a:latin typeface="Calibri"/>
                <a:ea typeface="Calibri"/>
                <a:cs typeface="Calibri"/>
                <a:sym typeface="Calibri"/>
              </a:rPr>
              <a:t>  representa el tiempo transcurrido en años desde </a:t>
            </a:r>
            <a:r>
              <a:rPr lang="es-419" sz="2200">
                <a:solidFill>
                  <a:schemeClr val="dk1"/>
                </a:solidFill>
                <a:latin typeface="Calibri"/>
                <a:ea typeface="Calibri"/>
                <a:cs typeface="Calibri"/>
                <a:sym typeface="Calibri"/>
              </a:rPr>
              <a:t>el 2018</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i="1" lang="es-419" sz="2200">
                <a:solidFill>
                  <a:schemeClr val="dk1"/>
                </a:solidFill>
                <a:latin typeface="Calibri"/>
                <a:ea typeface="Calibri"/>
                <a:cs typeface="Calibri"/>
                <a:sym typeface="Calibri"/>
              </a:rPr>
              <a:t>132</a:t>
            </a:r>
            <a:r>
              <a:rPr b="0" i="1" lang="es-419" sz="2200" u="none" cap="none" strike="noStrike">
                <a:solidFill>
                  <a:schemeClr val="dk1"/>
                </a:solidFill>
                <a:latin typeface="Calibri"/>
                <a:ea typeface="Calibri"/>
                <a:cs typeface="Calibri"/>
                <a:sym typeface="Calibri"/>
              </a:rPr>
              <a:t> </a:t>
            </a:r>
            <a:r>
              <a:rPr b="0" i="0" lang="es-419" sz="2200" u="none" cap="none" strike="noStrike">
                <a:solidFill>
                  <a:schemeClr val="dk1"/>
                </a:solidFill>
                <a:latin typeface="Calibri"/>
                <a:ea typeface="Calibri"/>
                <a:cs typeface="Calibri"/>
                <a:sym typeface="Calibri"/>
              </a:rPr>
              <a:t> representa la cantidad </a:t>
            </a:r>
            <a:r>
              <a:rPr lang="es-419" sz="2200">
                <a:solidFill>
                  <a:schemeClr val="dk1"/>
                </a:solidFill>
                <a:latin typeface="Calibri"/>
                <a:ea typeface="Calibri"/>
                <a:cs typeface="Calibri"/>
                <a:sym typeface="Calibri"/>
              </a:rPr>
              <a:t>inicial</a:t>
            </a:r>
            <a:r>
              <a:rPr b="0" i="0" lang="es-419" sz="2200" u="none" cap="none" strike="noStrike">
                <a:solidFill>
                  <a:schemeClr val="dk1"/>
                </a:solidFill>
                <a:latin typeface="Calibri"/>
                <a:ea typeface="Calibri"/>
                <a:cs typeface="Calibri"/>
                <a:sym typeface="Calibri"/>
              </a:rPr>
              <a:t> de castores (en miles</a:t>
            </a:r>
            <a:r>
              <a:rPr lang="es-419" sz="2200">
                <a:solidFill>
                  <a:schemeClr val="dk1"/>
                </a:solidFill>
                <a:latin typeface="Calibri"/>
                <a:ea typeface="Calibri"/>
                <a:cs typeface="Calibri"/>
                <a:sym typeface="Calibri"/>
              </a:rPr>
              <a:t>)</a:t>
            </a:r>
            <a:r>
              <a:rPr b="0" i="0" lang="es-419" sz="2200" u="none" cap="none" strike="noStrike">
                <a:solidFill>
                  <a:schemeClr val="dk1"/>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105" name="Google Shape;105;g22ab6b5be71_1_2"/>
          <p:cNvSpPr txBox="1"/>
          <p:nvPr/>
        </p:nvSpPr>
        <p:spPr>
          <a:xfrm>
            <a:off x="1762155" y="313650"/>
            <a:ext cx="8166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Situació</a:t>
            </a:r>
            <a:r>
              <a:rPr b="1" lang="es-419" sz="3600">
                <a:solidFill>
                  <a:srgbClr val="423B71"/>
                </a:solidFill>
                <a:latin typeface="Calibri"/>
                <a:ea typeface="Calibri"/>
                <a:cs typeface="Calibri"/>
                <a:sym typeface="Calibri"/>
              </a:rPr>
              <a:t>n “Control de l</a:t>
            </a:r>
            <a:r>
              <a:rPr b="1" i="0" lang="es-419" sz="3600" u="none" cap="none" strike="noStrike">
                <a:solidFill>
                  <a:srgbClr val="423B71"/>
                </a:solidFill>
                <a:latin typeface="Calibri"/>
                <a:ea typeface="Calibri"/>
                <a:cs typeface="Calibri"/>
                <a:sym typeface="Calibri"/>
              </a:rPr>
              <a:t>a población de castores</a:t>
            </a:r>
            <a:r>
              <a:rPr b="1" lang="es-419" sz="3600">
                <a:solidFill>
                  <a:srgbClr val="423B71"/>
                </a:solidFill>
                <a:latin typeface="Calibri"/>
                <a:ea typeface="Calibri"/>
                <a:cs typeface="Calibri"/>
                <a:sym typeface="Calibri"/>
              </a:rPr>
              <a:t>”</a:t>
            </a:r>
            <a:endParaRPr b="1" i="0" sz="3600" u="none" cap="none" strike="noStrike">
              <a:solidFill>
                <a:srgbClr val="423B71"/>
              </a:solidFill>
              <a:latin typeface="Calibri"/>
              <a:ea typeface="Calibri"/>
              <a:cs typeface="Calibri"/>
              <a:sym typeface="Calibri"/>
            </a:endParaRPr>
          </a:p>
        </p:txBody>
      </p:sp>
      <p:pic>
        <p:nvPicPr>
          <p:cNvPr id="106" name="Google Shape;106;g22ab6b5be71_1_2"/>
          <p:cNvPicPr preferRelativeResize="0"/>
          <p:nvPr/>
        </p:nvPicPr>
        <p:blipFill>
          <a:blip r:embed="rId3">
            <a:alphaModFix/>
          </a:blip>
          <a:stretch>
            <a:fillRect/>
          </a:stretch>
        </p:blipFill>
        <p:spPr>
          <a:xfrm>
            <a:off x="3625000" y="3556825"/>
            <a:ext cx="5201675" cy="87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005e573a36_0_13"/>
          <p:cNvSpPr txBox="1"/>
          <p:nvPr/>
        </p:nvSpPr>
        <p:spPr>
          <a:xfrm>
            <a:off x="1616255" y="300400"/>
            <a:ext cx="8166000" cy="1200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Situación “Control de la población de castores”</a:t>
            </a:r>
            <a:endParaRPr b="1" i="0" sz="3600" u="none" cap="none" strike="noStrike">
              <a:solidFill>
                <a:srgbClr val="423B71"/>
              </a:solidFill>
              <a:latin typeface="Calibri"/>
              <a:ea typeface="Calibri"/>
              <a:cs typeface="Calibri"/>
              <a:sym typeface="Calibri"/>
            </a:endParaRPr>
          </a:p>
        </p:txBody>
      </p:sp>
      <p:sp>
        <p:nvSpPr>
          <p:cNvPr id="112" name="Google Shape;112;g2005e573a36_0_13"/>
          <p:cNvSpPr txBox="1"/>
          <p:nvPr/>
        </p:nvSpPr>
        <p:spPr>
          <a:xfrm>
            <a:off x="493950" y="3986050"/>
            <a:ext cx="11204100" cy="13530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0"/>
              </a:spcBef>
              <a:spcAft>
                <a:spcPts val="0"/>
              </a:spcAft>
              <a:buClr>
                <a:schemeClr val="dk1"/>
              </a:buClr>
              <a:buSzPts val="2300"/>
              <a:buFont typeface="Calibri"/>
              <a:buAutoNum type="arabicPeriod"/>
            </a:pPr>
            <a:r>
              <a:rPr lang="es-419" sz="2300">
                <a:solidFill>
                  <a:schemeClr val="dk1"/>
                </a:solidFill>
                <a:latin typeface="Calibri"/>
                <a:ea typeface="Calibri"/>
                <a:cs typeface="Calibri"/>
                <a:sym typeface="Calibri"/>
              </a:rPr>
              <a:t>¿Qué valores puede adoptar P ?</a:t>
            </a:r>
            <a:endParaRPr sz="2300">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AutoNum type="arabicPeriod"/>
            </a:pPr>
            <a:r>
              <a:rPr lang="es-419" sz="2300">
                <a:solidFill>
                  <a:schemeClr val="dk1"/>
                </a:solidFill>
                <a:latin typeface="Calibri"/>
                <a:ea typeface="Calibri"/>
                <a:cs typeface="Calibri"/>
                <a:sym typeface="Calibri"/>
              </a:rPr>
              <a:t>¿Qué valores puede </a:t>
            </a:r>
            <a:r>
              <a:rPr lang="es-419" sz="2300">
                <a:solidFill>
                  <a:schemeClr val="dk1"/>
                </a:solidFill>
                <a:latin typeface="Calibri"/>
                <a:ea typeface="Calibri"/>
                <a:cs typeface="Calibri"/>
                <a:sym typeface="Calibri"/>
              </a:rPr>
              <a:t>adoptar m</a:t>
            </a:r>
            <a:r>
              <a:rPr lang="es-419"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AutoNum type="arabicPeriod"/>
            </a:pPr>
            <a:r>
              <a:rPr lang="es-419" sz="2300">
                <a:solidFill>
                  <a:schemeClr val="dk1"/>
                </a:solidFill>
                <a:latin typeface="Calibri"/>
                <a:ea typeface="Calibri"/>
                <a:cs typeface="Calibri"/>
                <a:sym typeface="Calibri"/>
              </a:rPr>
              <a:t>¿Qué sucederá con el número de castores a medida que pasen los años?</a:t>
            </a:r>
            <a:r>
              <a:rPr lang="es-419" sz="13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p:txBody>
      </p:sp>
      <p:sp>
        <p:nvSpPr>
          <p:cNvPr id="113" name="Google Shape;113;g2005e573a36_0_13"/>
          <p:cNvSpPr txBox="1"/>
          <p:nvPr/>
        </p:nvSpPr>
        <p:spPr>
          <a:xfrm>
            <a:off x="270080" y="1688663"/>
            <a:ext cx="55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2800" u="none" cap="none" strike="noStrike">
                <a:solidFill>
                  <a:srgbClr val="423B71"/>
                </a:solidFill>
                <a:latin typeface="Calibri"/>
                <a:ea typeface="Calibri"/>
                <a:cs typeface="Calibri"/>
                <a:sym typeface="Calibri"/>
              </a:rPr>
              <a:t>Analicemos el modelo: </a:t>
            </a:r>
            <a:endParaRPr b="1" i="0" sz="2800" u="none" cap="none" strike="noStrike">
              <a:solidFill>
                <a:srgbClr val="423B71"/>
              </a:solidFill>
              <a:latin typeface="Calibri"/>
              <a:ea typeface="Calibri"/>
              <a:cs typeface="Calibri"/>
              <a:sym typeface="Calibri"/>
            </a:endParaRPr>
          </a:p>
        </p:txBody>
      </p:sp>
      <p:pic>
        <p:nvPicPr>
          <p:cNvPr id="114" name="Google Shape;114;g2005e573a36_0_13"/>
          <p:cNvPicPr preferRelativeResize="0"/>
          <p:nvPr/>
        </p:nvPicPr>
        <p:blipFill>
          <a:blip r:embed="rId3">
            <a:alphaModFix/>
          </a:blip>
          <a:stretch>
            <a:fillRect/>
          </a:stretch>
        </p:blipFill>
        <p:spPr>
          <a:xfrm>
            <a:off x="3625000" y="2490025"/>
            <a:ext cx="5201675" cy="8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005e573a36_0_40"/>
          <p:cNvSpPr txBox="1"/>
          <p:nvPr/>
        </p:nvSpPr>
        <p:spPr>
          <a:xfrm>
            <a:off x="1616255" y="3004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Control</a:t>
            </a:r>
            <a:r>
              <a:rPr b="1" lang="es-419" sz="3600">
                <a:solidFill>
                  <a:srgbClr val="423B71"/>
                </a:solidFill>
                <a:latin typeface="Calibri"/>
                <a:ea typeface="Calibri"/>
                <a:cs typeface="Calibri"/>
                <a:sym typeface="Calibri"/>
              </a:rPr>
              <a:t> de  la </a:t>
            </a:r>
            <a:r>
              <a:rPr b="1" i="0" lang="es-419" sz="3600" u="none" cap="none" strike="noStrike">
                <a:solidFill>
                  <a:srgbClr val="423B71"/>
                </a:solidFill>
                <a:latin typeface="Calibri"/>
                <a:ea typeface="Calibri"/>
                <a:cs typeface="Calibri"/>
                <a:sym typeface="Calibri"/>
              </a:rPr>
              <a:t>población de castores</a:t>
            </a:r>
            <a:endParaRPr b="1" i="0" sz="3600" u="none" cap="none" strike="noStrike">
              <a:solidFill>
                <a:srgbClr val="423B71"/>
              </a:solidFill>
              <a:latin typeface="Calibri"/>
              <a:ea typeface="Calibri"/>
              <a:cs typeface="Calibri"/>
              <a:sym typeface="Calibri"/>
            </a:endParaRPr>
          </a:p>
        </p:txBody>
      </p:sp>
      <p:sp>
        <p:nvSpPr>
          <p:cNvPr id="120" name="Google Shape;120;g2005e573a36_0_40"/>
          <p:cNvSpPr txBox="1"/>
          <p:nvPr/>
        </p:nvSpPr>
        <p:spPr>
          <a:xfrm>
            <a:off x="403800" y="2033850"/>
            <a:ext cx="11384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A partir de la información anterior</a:t>
            </a:r>
            <a:r>
              <a:rPr lang="es-419" sz="2400">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lang="es-419" sz="2400">
                <a:solidFill>
                  <a:schemeClr val="dk1"/>
                </a:solidFill>
                <a:latin typeface="Calibri"/>
                <a:ea typeface="Calibri"/>
                <a:cs typeface="Calibri"/>
                <a:sym typeface="Calibri"/>
              </a:rPr>
              <a:t>Completa la tabla que relaciona la cantidad de castores que habría en relación a los años transcurridos desde la ejecución del plan de mitigación integral. </a:t>
            </a:r>
            <a:endParaRPr b="0" i="0" sz="2400" u="none" cap="none" strike="noStrike">
              <a:solidFill>
                <a:schemeClr val="dk1"/>
              </a:solidFill>
              <a:latin typeface="Calibri"/>
              <a:ea typeface="Calibri"/>
              <a:cs typeface="Calibri"/>
              <a:sym typeface="Calibri"/>
            </a:endParaRPr>
          </a:p>
        </p:txBody>
      </p:sp>
      <p:pic>
        <p:nvPicPr>
          <p:cNvPr id="121" name="Google Shape;121;g2005e573a36_0_40"/>
          <p:cNvPicPr preferRelativeResize="0"/>
          <p:nvPr/>
        </p:nvPicPr>
        <p:blipFill>
          <a:blip r:embed="rId3">
            <a:alphaModFix/>
          </a:blip>
          <a:stretch>
            <a:fillRect/>
          </a:stretch>
        </p:blipFill>
        <p:spPr>
          <a:xfrm>
            <a:off x="4582000" y="3804975"/>
            <a:ext cx="2816326" cy="2748225"/>
          </a:xfrm>
          <a:prstGeom prst="rect">
            <a:avLst/>
          </a:prstGeom>
          <a:noFill/>
          <a:ln>
            <a:noFill/>
          </a:ln>
        </p:spPr>
      </p:pic>
      <p:pic>
        <p:nvPicPr>
          <p:cNvPr id="122" name="Google Shape;122;g2005e573a36_0_40"/>
          <p:cNvPicPr preferRelativeResize="0"/>
          <p:nvPr/>
        </p:nvPicPr>
        <p:blipFill>
          <a:blip r:embed="rId4">
            <a:alphaModFix/>
          </a:blip>
          <a:stretch>
            <a:fillRect/>
          </a:stretch>
        </p:blipFill>
        <p:spPr>
          <a:xfrm>
            <a:off x="3853600" y="1270825"/>
            <a:ext cx="3839785" cy="64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2ab6b5be71_0_0"/>
          <p:cNvSpPr txBox="1"/>
          <p:nvPr/>
        </p:nvSpPr>
        <p:spPr>
          <a:xfrm>
            <a:off x="497425" y="4948750"/>
            <a:ext cx="4257600" cy="477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400"/>
              <a:buFont typeface="Arial"/>
              <a:buNone/>
            </a:pPr>
            <a:r>
              <a:t/>
            </a:r>
            <a:endParaRPr b="0" i="0" sz="1900" u="none" cap="none" strike="noStrike">
              <a:solidFill>
                <a:srgbClr val="000000"/>
              </a:solidFill>
              <a:highlight>
                <a:srgbClr val="FFFF00"/>
              </a:highlight>
              <a:latin typeface="Arial"/>
              <a:ea typeface="Arial"/>
              <a:cs typeface="Arial"/>
              <a:sym typeface="Arial"/>
            </a:endParaRPr>
          </a:p>
        </p:txBody>
      </p:sp>
      <p:sp>
        <p:nvSpPr>
          <p:cNvPr id="129" name="Google Shape;129;g22ab6b5be71_0_0"/>
          <p:cNvSpPr txBox="1"/>
          <p:nvPr/>
        </p:nvSpPr>
        <p:spPr>
          <a:xfrm>
            <a:off x="809375" y="5629025"/>
            <a:ext cx="11182800" cy="978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En el año 20</a:t>
            </a:r>
            <a:r>
              <a:rPr lang="es-419" sz="2400">
                <a:solidFill>
                  <a:schemeClr val="dk1"/>
                </a:solidFill>
                <a:latin typeface="Calibri"/>
                <a:ea typeface="Calibri"/>
                <a:cs typeface="Calibri"/>
                <a:sym typeface="Calibri"/>
              </a:rPr>
              <a:t>23</a:t>
            </a:r>
            <a:r>
              <a:rPr b="0" i="0" lang="es-419" sz="2400" u="none" cap="none" strike="noStrike">
                <a:solidFill>
                  <a:schemeClr val="dk1"/>
                </a:solidFill>
                <a:latin typeface="Calibri"/>
                <a:ea typeface="Calibri"/>
                <a:cs typeface="Calibri"/>
                <a:sym typeface="Calibri"/>
              </a:rPr>
              <a:t>, es decir, después de </a:t>
            </a:r>
            <a:r>
              <a:rPr lang="es-419" sz="2400">
                <a:solidFill>
                  <a:schemeClr val="dk1"/>
                </a:solidFill>
                <a:latin typeface="Calibri"/>
                <a:ea typeface="Calibri"/>
                <a:cs typeface="Calibri"/>
                <a:sym typeface="Calibri"/>
              </a:rPr>
              <a:t>5</a:t>
            </a:r>
            <a:r>
              <a:rPr b="0" i="0" lang="es-419" sz="2400" u="none" cap="none" strike="noStrike">
                <a:solidFill>
                  <a:schemeClr val="dk1"/>
                </a:solidFill>
                <a:latin typeface="Calibri"/>
                <a:ea typeface="Calibri"/>
                <a:cs typeface="Calibri"/>
                <a:sym typeface="Calibri"/>
              </a:rPr>
              <a:t> años desde </a:t>
            </a:r>
            <a:r>
              <a:rPr lang="es-419" sz="2400">
                <a:solidFill>
                  <a:schemeClr val="dk1"/>
                </a:solidFill>
                <a:latin typeface="Calibri"/>
                <a:ea typeface="Calibri"/>
                <a:cs typeface="Calibri"/>
                <a:sym typeface="Calibri"/>
              </a:rPr>
              <a:t>el plan de mitigación integral</a:t>
            </a:r>
            <a:r>
              <a:rPr b="0" i="0" lang="es-419" sz="2400" u="none" cap="none" strike="noStrike">
                <a:solidFill>
                  <a:schemeClr val="dk1"/>
                </a:solidFill>
                <a:latin typeface="Calibri"/>
                <a:ea typeface="Calibri"/>
                <a:cs typeface="Calibri"/>
                <a:sym typeface="Calibri"/>
              </a:rPr>
              <a:t>, había</a:t>
            </a:r>
            <a:r>
              <a:rPr lang="es-419" sz="2400">
                <a:solidFill>
                  <a:schemeClr val="dk1"/>
                </a:solidFill>
                <a:latin typeface="Calibri"/>
                <a:ea typeface="Calibri"/>
                <a:cs typeface="Calibri"/>
                <a:sym typeface="Calibri"/>
              </a:rPr>
              <a:t> cerca de 133 000</a:t>
            </a:r>
            <a:r>
              <a:rPr b="0" i="0" lang="es-419" sz="2400" u="none" cap="none" strike="noStrike">
                <a:solidFill>
                  <a:schemeClr val="dk1"/>
                </a:solidFill>
                <a:latin typeface="Calibri"/>
                <a:ea typeface="Calibri"/>
                <a:cs typeface="Calibri"/>
                <a:sym typeface="Calibri"/>
              </a:rPr>
              <a:t> castores. </a:t>
            </a:r>
            <a:endParaRPr b="0" i="0" sz="1400" u="none" cap="none" strike="noStrike">
              <a:solidFill>
                <a:srgbClr val="000000"/>
              </a:solidFill>
              <a:latin typeface="Arial"/>
              <a:ea typeface="Arial"/>
              <a:cs typeface="Arial"/>
              <a:sym typeface="Arial"/>
            </a:endParaRPr>
          </a:p>
        </p:txBody>
      </p:sp>
      <p:sp>
        <p:nvSpPr>
          <p:cNvPr id="130" name="Google Shape;130;g22ab6b5be71_0_0"/>
          <p:cNvSpPr txBox="1"/>
          <p:nvPr/>
        </p:nvSpPr>
        <p:spPr>
          <a:xfrm>
            <a:off x="2146325" y="262275"/>
            <a:ext cx="73470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Control de la</a:t>
            </a:r>
            <a:r>
              <a:rPr b="1" i="0" lang="es-419" sz="3600" u="none" cap="none" strike="noStrike">
                <a:solidFill>
                  <a:srgbClr val="423B71"/>
                </a:solidFill>
                <a:latin typeface="Calibri"/>
                <a:ea typeface="Calibri"/>
                <a:cs typeface="Calibri"/>
                <a:sym typeface="Calibri"/>
              </a:rPr>
              <a:t> población de castores</a:t>
            </a:r>
            <a:endParaRPr b="0" i="0" sz="1400" u="none" cap="none" strike="noStrike">
              <a:solidFill>
                <a:srgbClr val="000000"/>
              </a:solidFill>
              <a:latin typeface="Arial"/>
              <a:ea typeface="Arial"/>
              <a:cs typeface="Arial"/>
              <a:sym typeface="Arial"/>
            </a:endParaRPr>
          </a:p>
        </p:txBody>
      </p:sp>
      <p:graphicFrame>
        <p:nvGraphicFramePr>
          <p:cNvPr id="131" name="Google Shape;131;g22ab6b5be71_0_0"/>
          <p:cNvGraphicFramePr/>
          <p:nvPr/>
        </p:nvGraphicFramePr>
        <p:xfrm>
          <a:off x="3210238" y="1336888"/>
          <a:ext cx="3000000" cy="3000000"/>
        </p:xfrm>
        <a:graphic>
          <a:graphicData uri="http://schemas.openxmlformats.org/drawingml/2006/table">
            <a:tbl>
              <a:tblPr>
                <a:noFill/>
                <a:tableStyleId>{6854E5AD-1621-4661-909E-B04FE9FC8B8A}</a:tableStyleId>
              </a:tblPr>
              <a:tblGrid>
                <a:gridCol w="2731350"/>
                <a:gridCol w="3321875"/>
              </a:tblGrid>
              <a:tr h="749575">
                <a:tc>
                  <a:txBody>
                    <a:bodyPr/>
                    <a:lstStyle/>
                    <a:p>
                      <a:pPr indent="0" lvl="0" marL="0" rtl="0" algn="l">
                        <a:spcBef>
                          <a:spcPts val="0"/>
                        </a:spcBef>
                        <a:spcAft>
                          <a:spcPts val="0"/>
                        </a:spcAft>
                        <a:buNone/>
                      </a:pPr>
                      <a:r>
                        <a:rPr lang="es-419" sz="1100">
                          <a:latin typeface="Nunito"/>
                          <a:ea typeface="Nunito"/>
                          <a:cs typeface="Nunito"/>
                          <a:sym typeface="Nunito"/>
                        </a:rPr>
                        <a:t>Número de años transcurridos (m)</a:t>
                      </a:r>
                      <a:endParaRPr sz="1100">
                        <a:latin typeface="Nunito"/>
                        <a:ea typeface="Nunito"/>
                        <a:cs typeface="Nunito"/>
                        <a:sym typeface="Nunito"/>
                      </a:endParaRPr>
                    </a:p>
                  </a:txBody>
                  <a:tcPr marT="63500" marB="63500" marR="63500" marL="63500">
                    <a:solidFill>
                      <a:srgbClr val="9FC5E8"/>
                    </a:solidFill>
                  </a:tcPr>
                </a:tc>
                <a:tc>
                  <a:txBody>
                    <a:bodyPr/>
                    <a:lstStyle/>
                    <a:p>
                      <a:pPr indent="0" lvl="0" marL="0" rtl="0" algn="l">
                        <a:spcBef>
                          <a:spcPts val="0"/>
                        </a:spcBef>
                        <a:spcAft>
                          <a:spcPts val="0"/>
                        </a:spcAft>
                        <a:buNone/>
                      </a:pPr>
                      <a:r>
                        <a:rPr lang="es-419" sz="1100">
                          <a:latin typeface="Nunito"/>
                          <a:ea typeface="Nunito"/>
                          <a:cs typeface="Nunito"/>
                          <a:sym typeface="Nunito"/>
                        </a:rPr>
                        <a:t> Número de Castores (</a:t>
                      </a:r>
                      <a:r>
                        <a:rPr lang="es-419" sz="1200">
                          <a:latin typeface="Nunito"/>
                          <a:ea typeface="Nunito"/>
                          <a:cs typeface="Nunito"/>
                          <a:sym typeface="Nunito"/>
                        </a:rPr>
                        <a:t>C) </a:t>
                      </a:r>
                      <a:endParaRPr sz="1200">
                        <a:latin typeface="Nunito"/>
                        <a:ea typeface="Nunito"/>
                        <a:cs typeface="Nunito"/>
                        <a:sym typeface="Nunito"/>
                      </a:endParaRPr>
                    </a:p>
                  </a:txBody>
                  <a:tcPr marT="63500" marB="63500" marR="63500" marL="63500">
                    <a:solidFill>
                      <a:srgbClr val="9FC5E8"/>
                    </a:solidFill>
                  </a:tcPr>
                </a:tc>
              </a:tr>
              <a:tr h="491250">
                <a:tc>
                  <a:txBody>
                    <a:bodyPr/>
                    <a:lstStyle/>
                    <a:p>
                      <a:pPr indent="0" lvl="0" marL="0" rtl="0" algn="ctr">
                        <a:spcBef>
                          <a:spcPts val="0"/>
                        </a:spcBef>
                        <a:spcAft>
                          <a:spcPts val="0"/>
                        </a:spcAft>
                        <a:buNone/>
                      </a:pPr>
                      <a:r>
                        <a:rPr lang="es-419" sz="1200">
                          <a:latin typeface="Calibri"/>
                          <a:ea typeface="Calibri"/>
                          <a:cs typeface="Calibri"/>
                          <a:sym typeface="Calibri"/>
                        </a:rPr>
                        <a:t>0</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s-419" sz="1200">
                          <a:latin typeface="Calibri"/>
                          <a:ea typeface="Calibri"/>
                          <a:cs typeface="Calibri"/>
                          <a:sym typeface="Calibri"/>
                        </a:rPr>
                        <a:t>132 000</a:t>
                      </a:r>
                      <a:endParaRPr sz="1200">
                        <a:latin typeface="Calibri"/>
                        <a:ea typeface="Calibri"/>
                        <a:cs typeface="Calibri"/>
                        <a:sym typeface="Calibri"/>
                      </a:endParaRPr>
                    </a:p>
                  </a:txBody>
                  <a:tcPr marT="63500" marB="63500" marR="63500" marL="63500"/>
                </a:tc>
              </a:tr>
              <a:tr h="491250">
                <a:tc>
                  <a:txBody>
                    <a:bodyPr/>
                    <a:lstStyle/>
                    <a:p>
                      <a:pPr indent="0" lvl="0" marL="0" rtl="0" algn="ctr">
                        <a:spcBef>
                          <a:spcPts val="0"/>
                        </a:spcBef>
                        <a:spcAft>
                          <a:spcPts val="0"/>
                        </a:spcAft>
                        <a:buNone/>
                      </a:pPr>
                      <a:r>
                        <a:rPr lang="es-419" sz="1200">
                          <a:latin typeface="Calibri"/>
                          <a:ea typeface="Calibri"/>
                          <a:cs typeface="Calibri"/>
                          <a:sym typeface="Calibri"/>
                        </a:rPr>
                        <a:t>1</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s-419" sz="1200">
                          <a:latin typeface="Calibri"/>
                          <a:ea typeface="Calibri"/>
                          <a:cs typeface="Calibri"/>
                          <a:sym typeface="Calibri"/>
                        </a:rPr>
                        <a:t>132 447</a:t>
                      </a:r>
                      <a:endParaRPr sz="1200">
                        <a:latin typeface="Calibri"/>
                        <a:ea typeface="Calibri"/>
                        <a:cs typeface="Calibri"/>
                        <a:sym typeface="Calibri"/>
                      </a:endParaRPr>
                    </a:p>
                  </a:txBody>
                  <a:tcPr marT="63500" marB="63500" marR="63500" marL="63500"/>
                </a:tc>
              </a:tr>
              <a:tr h="491250">
                <a:tc>
                  <a:txBody>
                    <a:bodyPr/>
                    <a:lstStyle/>
                    <a:p>
                      <a:pPr indent="0" lvl="0" marL="0" rtl="0" algn="ctr">
                        <a:spcBef>
                          <a:spcPts val="0"/>
                        </a:spcBef>
                        <a:spcAft>
                          <a:spcPts val="0"/>
                        </a:spcAft>
                        <a:buNone/>
                      </a:pPr>
                      <a:r>
                        <a:rPr lang="es-419" sz="1200">
                          <a:latin typeface="Calibri"/>
                          <a:ea typeface="Calibri"/>
                          <a:cs typeface="Calibri"/>
                          <a:sym typeface="Calibri"/>
                        </a:rPr>
                        <a:t>2</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s-419" sz="1200">
                          <a:latin typeface="Calibri"/>
                          <a:ea typeface="Calibri"/>
                          <a:cs typeface="Calibri"/>
                          <a:sym typeface="Calibri"/>
                        </a:rPr>
                        <a:t>132 632</a:t>
                      </a:r>
                      <a:endParaRPr sz="1200">
                        <a:latin typeface="Calibri"/>
                        <a:ea typeface="Calibri"/>
                        <a:cs typeface="Calibri"/>
                        <a:sym typeface="Calibri"/>
                      </a:endParaRPr>
                    </a:p>
                  </a:txBody>
                  <a:tcPr marT="63500" marB="63500" marR="63500" marL="63500"/>
                </a:tc>
              </a:tr>
              <a:tr h="491250">
                <a:tc>
                  <a:txBody>
                    <a:bodyPr/>
                    <a:lstStyle/>
                    <a:p>
                      <a:pPr indent="0" lvl="0" marL="0" rtl="0" algn="ctr">
                        <a:spcBef>
                          <a:spcPts val="0"/>
                        </a:spcBef>
                        <a:spcAft>
                          <a:spcPts val="0"/>
                        </a:spcAft>
                        <a:buNone/>
                      </a:pPr>
                      <a:r>
                        <a:rPr lang="es-419" sz="1200">
                          <a:latin typeface="Calibri"/>
                          <a:ea typeface="Calibri"/>
                          <a:cs typeface="Calibri"/>
                          <a:sym typeface="Calibri"/>
                        </a:rPr>
                        <a:t>3</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s-419" sz="1200">
                          <a:latin typeface="Calibri"/>
                          <a:ea typeface="Calibri"/>
                          <a:cs typeface="Calibri"/>
                          <a:sym typeface="Calibri"/>
                        </a:rPr>
                        <a:t>132 774</a:t>
                      </a:r>
                      <a:endParaRPr sz="1200">
                        <a:latin typeface="Calibri"/>
                        <a:ea typeface="Calibri"/>
                        <a:cs typeface="Calibri"/>
                        <a:sym typeface="Calibri"/>
                      </a:endParaRPr>
                    </a:p>
                  </a:txBody>
                  <a:tcPr marT="63500" marB="63500" marR="63500" marL="63500"/>
                </a:tc>
              </a:tr>
              <a:tr h="491250">
                <a:tc>
                  <a:txBody>
                    <a:bodyPr/>
                    <a:lstStyle/>
                    <a:p>
                      <a:pPr indent="0" lvl="0" marL="0" rtl="0" algn="ctr">
                        <a:spcBef>
                          <a:spcPts val="0"/>
                        </a:spcBef>
                        <a:spcAft>
                          <a:spcPts val="0"/>
                        </a:spcAft>
                        <a:buNone/>
                      </a:pPr>
                      <a:r>
                        <a:rPr lang="es-419" sz="1200">
                          <a:latin typeface="Calibri"/>
                          <a:ea typeface="Calibri"/>
                          <a:cs typeface="Calibri"/>
                          <a:sym typeface="Calibri"/>
                        </a:rPr>
                        <a:t>4</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s-419" sz="1200">
                          <a:latin typeface="Calibri"/>
                          <a:ea typeface="Calibri"/>
                          <a:cs typeface="Calibri"/>
                          <a:sym typeface="Calibri"/>
                        </a:rPr>
                        <a:t>132 894</a:t>
                      </a:r>
                      <a:endParaRPr sz="1200">
                        <a:latin typeface="Calibri"/>
                        <a:ea typeface="Calibri"/>
                        <a:cs typeface="Calibri"/>
                        <a:sym typeface="Calibri"/>
                      </a:endParaRPr>
                    </a:p>
                  </a:txBody>
                  <a:tcPr marT="63500" marB="63500" marR="63500" marL="63500"/>
                </a:tc>
              </a:tr>
              <a:tr h="491250">
                <a:tc>
                  <a:txBody>
                    <a:bodyPr/>
                    <a:lstStyle/>
                    <a:p>
                      <a:pPr indent="0" lvl="0" marL="0" rtl="0" algn="ctr">
                        <a:spcBef>
                          <a:spcPts val="0"/>
                        </a:spcBef>
                        <a:spcAft>
                          <a:spcPts val="0"/>
                        </a:spcAft>
                        <a:buNone/>
                      </a:pPr>
                      <a:r>
                        <a:rPr lang="es-419" sz="1200">
                          <a:latin typeface="Calibri"/>
                          <a:ea typeface="Calibri"/>
                          <a:cs typeface="Calibri"/>
                          <a:sym typeface="Calibri"/>
                        </a:rPr>
                        <a:t>5</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s-419" sz="1200">
                          <a:latin typeface="Calibri"/>
                          <a:ea typeface="Calibri"/>
                          <a:cs typeface="Calibri"/>
                          <a:sym typeface="Calibri"/>
                        </a:rPr>
                        <a:t>133 000</a:t>
                      </a:r>
                      <a:endParaRPr sz="1200">
                        <a:latin typeface="Calibri"/>
                        <a:ea typeface="Calibri"/>
                        <a:cs typeface="Calibri"/>
                        <a:sym typeface="Calibri"/>
                      </a:endParaRPr>
                    </a:p>
                  </a:txBody>
                  <a:tcPr marT="63500" marB="63500" marR="63500" marL="63500"/>
                </a:tc>
              </a:tr>
              <a:tr h="487125">
                <a:tc>
                  <a:txBody>
                    <a:bodyPr/>
                    <a:lstStyle/>
                    <a:p>
                      <a:pPr indent="0" lvl="0" marL="0" rtl="0" algn="ctr">
                        <a:spcBef>
                          <a:spcPts val="0"/>
                        </a:spcBef>
                        <a:spcAft>
                          <a:spcPts val="0"/>
                        </a:spcAft>
                        <a:buNone/>
                      </a:pPr>
                      <a:r>
                        <a:rPr lang="es-419" sz="1200">
                          <a:latin typeface="Calibri"/>
                          <a:ea typeface="Calibri"/>
                          <a:cs typeface="Calibri"/>
                          <a:sym typeface="Calibri"/>
                        </a:rPr>
                        <a:t>6</a:t>
                      </a:r>
                      <a:endParaRPr sz="12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s-419" sz="1200">
                          <a:latin typeface="Calibri"/>
                          <a:ea typeface="Calibri"/>
                          <a:cs typeface="Calibri"/>
                          <a:sym typeface="Calibri"/>
                        </a:rPr>
                        <a:t>133 095</a:t>
                      </a:r>
                      <a:endParaRPr sz="1200">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nvSpPr>
        <p:spPr>
          <a:xfrm>
            <a:off x="421125" y="431100"/>
            <a:ext cx="99045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500" u="none" cap="none" strike="noStrike">
                <a:solidFill>
                  <a:srgbClr val="423B71"/>
                </a:solidFill>
                <a:latin typeface="Calibri"/>
                <a:ea typeface="Calibri"/>
                <a:cs typeface="Calibri"/>
                <a:sym typeface="Calibri"/>
              </a:rPr>
              <a:t>Reflexionemos sobre el crecimiento de la población de castores</a:t>
            </a:r>
            <a:r>
              <a:rPr b="1" lang="es-419" sz="3500">
                <a:solidFill>
                  <a:srgbClr val="423B71"/>
                </a:solidFill>
                <a:latin typeface="Calibri"/>
                <a:ea typeface="Calibri"/>
                <a:cs typeface="Calibri"/>
                <a:sym typeface="Calibri"/>
              </a:rPr>
              <a:t> con medidas de mitigación </a:t>
            </a:r>
            <a:r>
              <a:rPr b="1" i="0" lang="es-419" sz="3500" u="none" cap="none" strike="noStrike">
                <a:solidFill>
                  <a:srgbClr val="423B71"/>
                </a:solidFill>
                <a:latin typeface="Calibri"/>
                <a:ea typeface="Calibri"/>
                <a:cs typeface="Calibri"/>
                <a:sym typeface="Calibri"/>
              </a:rPr>
              <a:t> </a:t>
            </a:r>
            <a:endParaRPr b="1" i="0" sz="3100" u="none" cap="none" strike="noStrike">
              <a:solidFill>
                <a:srgbClr val="423B71"/>
              </a:solidFill>
              <a:latin typeface="Calibri"/>
              <a:ea typeface="Calibri"/>
              <a:cs typeface="Calibri"/>
              <a:sym typeface="Calibri"/>
            </a:endParaRPr>
          </a:p>
        </p:txBody>
      </p:sp>
      <p:sp>
        <p:nvSpPr>
          <p:cNvPr id="137" name="Google Shape;137;p19"/>
          <p:cNvSpPr/>
          <p:nvPr/>
        </p:nvSpPr>
        <p:spPr>
          <a:xfrm>
            <a:off x="720200" y="2609700"/>
            <a:ext cx="10922700" cy="3474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2400"/>
              <a:buFont typeface="Arial"/>
              <a:buNone/>
            </a:pPr>
            <a:r>
              <a:rPr lang="es-419" sz="2400">
                <a:solidFill>
                  <a:schemeClr val="dk1"/>
                </a:solidFill>
                <a:latin typeface="Calibri"/>
                <a:ea typeface="Calibri"/>
                <a:cs typeface="Calibri"/>
                <a:sym typeface="Calibri"/>
              </a:rPr>
              <a:t>2.  ¿Qué puedes decir del crecimiento de los castores con este modelo? justifica</a:t>
            </a:r>
            <a:endParaRPr sz="2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s-419" sz="2400">
                <a:solidFill>
                  <a:schemeClr val="dk1"/>
                </a:solidFill>
                <a:latin typeface="Calibri"/>
                <a:ea typeface="Calibri"/>
                <a:cs typeface="Calibri"/>
                <a:sym typeface="Calibri"/>
              </a:rPr>
              <a:t>3.  Esboza  el gráfico que  imaginas para la población de castores con este modelo.</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005e573a36_0_50"/>
          <p:cNvSpPr txBox="1"/>
          <p:nvPr/>
        </p:nvSpPr>
        <p:spPr>
          <a:xfrm>
            <a:off x="664600" y="516625"/>
            <a:ext cx="5996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2400" u="none" cap="none" strike="noStrike">
                <a:solidFill>
                  <a:srgbClr val="423B71"/>
                </a:solidFill>
                <a:latin typeface="Calibri"/>
                <a:ea typeface="Calibri"/>
                <a:cs typeface="Calibri"/>
                <a:sym typeface="Calibri"/>
              </a:rPr>
              <a:t>Gráfico crecimiento población de castores</a:t>
            </a:r>
            <a:r>
              <a:rPr b="1" lang="es-419" sz="2400">
                <a:solidFill>
                  <a:srgbClr val="423B71"/>
                </a:solidFill>
                <a:latin typeface="Calibri"/>
                <a:ea typeface="Calibri"/>
                <a:cs typeface="Calibri"/>
                <a:sym typeface="Calibri"/>
              </a:rPr>
              <a:t> </a:t>
            </a:r>
            <a:endParaRPr b="1" sz="24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s-419" sz="2400">
                <a:solidFill>
                  <a:srgbClr val="423B71"/>
                </a:solidFill>
                <a:latin typeface="Calibri"/>
                <a:ea typeface="Calibri"/>
                <a:cs typeface="Calibri"/>
                <a:sym typeface="Calibri"/>
              </a:rPr>
              <a:t>con medidas de mitigación integral</a:t>
            </a:r>
            <a:endParaRPr b="1" i="0" sz="2400" u="none" cap="none" strike="noStrike">
              <a:solidFill>
                <a:srgbClr val="423B71"/>
              </a:solidFill>
              <a:latin typeface="Calibri"/>
              <a:ea typeface="Calibri"/>
              <a:cs typeface="Calibri"/>
              <a:sym typeface="Calibri"/>
            </a:endParaRPr>
          </a:p>
        </p:txBody>
      </p:sp>
      <p:sp>
        <p:nvSpPr>
          <p:cNvPr id="143" name="Google Shape;143;g2005e573a36_0_50"/>
          <p:cNvSpPr/>
          <p:nvPr/>
        </p:nvSpPr>
        <p:spPr>
          <a:xfrm>
            <a:off x="6466675" y="1787626"/>
            <a:ext cx="4443900" cy="37482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15000"/>
              </a:lnSpc>
              <a:spcBef>
                <a:spcPts val="0"/>
              </a:spcBef>
              <a:spcAft>
                <a:spcPts val="0"/>
              </a:spcAft>
              <a:buClr>
                <a:schemeClr val="dk1"/>
              </a:buClr>
              <a:buSzPts val="2300"/>
              <a:buFont typeface="Calibri"/>
              <a:buChar char="●"/>
            </a:pPr>
            <a:r>
              <a:rPr b="0" i="0" lang="es-419" sz="2300" u="none" cap="none" strike="noStrike">
                <a:solidFill>
                  <a:schemeClr val="dk1"/>
                </a:solidFill>
                <a:latin typeface="Calibri"/>
                <a:ea typeface="Calibri"/>
                <a:cs typeface="Calibri"/>
                <a:sym typeface="Calibri"/>
              </a:rPr>
              <a:t>¿Se parece al gráfico que imaginaron? </a:t>
            </a:r>
            <a:endParaRPr b="0" i="0" sz="23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b="0" i="0" lang="es-419" sz="2300" u="none" cap="none" strike="noStrike">
                <a:solidFill>
                  <a:schemeClr val="dk1"/>
                </a:solidFill>
                <a:latin typeface="Calibri"/>
                <a:ea typeface="Calibri"/>
                <a:cs typeface="Calibri"/>
                <a:sym typeface="Calibri"/>
              </a:rPr>
              <a:t>¿</a:t>
            </a:r>
            <a:r>
              <a:rPr lang="es-419" sz="2300">
                <a:solidFill>
                  <a:schemeClr val="dk1"/>
                </a:solidFill>
                <a:latin typeface="Calibri"/>
                <a:ea typeface="Calibri"/>
                <a:cs typeface="Calibri"/>
                <a:sym typeface="Calibri"/>
              </a:rPr>
              <a:t>Qué</a:t>
            </a:r>
            <a:r>
              <a:rPr lang="es-419" sz="2300">
                <a:solidFill>
                  <a:schemeClr val="dk1"/>
                </a:solidFill>
                <a:latin typeface="Calibri"/>
                <a:ea typeface="Calibri"/>
                <a:cs typeface="Calibri"/>
                <a:sym typeface="Calibri"/>
              </a:rPr>
              <a:t> </a:t>
            </a:r>
            <a:r>
              <a:rPr lang="es-419" sz="2300">
                <a:solidFill>
                  <a:schemeClr val="dk1"/>
                </a:solidFill>
                <a:latin typeface="Calibri"/>
                <a:ea typeface="Calibri"/>
                <a:cs typeface="Calibri"/>
                <a:sym typeface="Calibri"/>
              </a:rPr>
              <a:t>características tiene el gráfico</a:t>
            </a:r>
            <a:r>
              <a:rPr lang="es-419" sz="2300">
                <a:solidFill>
                  <a:schemeClr val="dk1"/>
                </a:solidFill>
                <a:latin typeface="Calibri"/>
                <a:ea typeface="Calibri"/>
                <a:cs typeface="Calibri"/>
                <a:sym typeface="Calibri"/>
              </a:rPr>
              <a:t> </a:t>
            </a:r>
            <a:r>
              <a:rPr b="0" i="0" lang="es-419" sz="2300" u="none" cap="none" strike="noStrike">
                <a:solidFill>
                  <a:schemeClr val="dk1"/>
                </a:solidFill>
                <a:latin typeface="Calibri"/>
                <a:ea typeface="Calibri"/>
                <a:cs typeface="Calibri"/>
                <a:sym typeface="Calibri"/>
              </a:rPr>
              <a:t>?  </a:t>
            </a:r>
            <a:endParaRPr b="0" i="0" sz="2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b="0" i="0" lang="es-419" sz="2300" u="none" cap="none" strike="noStrike">
                <a:solidFill>
                  <a:schemeClr val="dk1"/>
                </a:solidFill>
                <a:latin typeface="Calibri"/>
                <a:ea typeface="Calibri"/>
                <a:cs typeface="Calibri"/>
                <a:sym typeface="Calibri"/>
              </a:rPr>
              <a:t>¿Cómo crece el número de castores a medida que pasan los años?</a:t>
            </a:r>
            <a:endParaRPr b="0" i="0" sz="2300" u="none" cap="none" strike="noStrike">
              <a:solidFill>
                <a:schemeClr val="dk1"/>
              </a:solidFill>
              <a:latin typeface="Calibri"/>
              <a:ea typeface="Calibri"/>
              <a:cs typeface="Calibri"/>
              <a:sym typeface="Calibri"/>
            </a:endParaRPr>
          </a:p>
        </p:txBody>
      </p:sp>
      <p:sp>
        <p:nvSpPr>
          <p:cNvPr id="144" name="Google Shape;144;g2005e573a36_0_50"/>
          <p:cNvSpPr txBox="1"/>
          <p:nvPr/>
        </p:nvSpPr>
        <p:spPr>
          <a:xfrm>
            <a:off x="7007425" y="5489200"/>
            <a:ext cx="4295100" cy="677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t/>
            </a:r>
            <a:endParaRPr b="0" i="0" sz="3200" u="none" cap="none" strike="noStrike">
              <a:solidFill>
                <a:srgbClr val="FF0000"/>
              </a:solidFill>
              <a:latin typeface="Calibri"/>
              <a:ea typeface="Calibri"/>
              <a:cs typeface="Calibri"/>
              <a:sym typeface="Calibri"/>
            </a:endParaRPr>
          </a:p>
        </p:txBody>
      </p:sp>
      <p:sp>
        <p:nvSpPr>
          <p:cNvPr id="145" name="Google Shape;145;g2005e573a36_0_50"/>
          <p:cNvSpPr txBox="1"/>
          <p:nvPr/>
        </p:nvSpPr>
        <p:spPr>
          <a:xfrm>
            <a:off x="8387725" y="6118400"/>
            <a:ext cx="30000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100"/>
              <a:buFont typeface="Arial"/>
              <a:buNone/>
            </a:pPr>
            <a:r>
              <a:rPr b="0" i="0" lang="es-419" sz="1100" u="none" cap="none" strike="noStrike">
                <a:solidFill>
                  <a:schemeClr val="dk1"/>
                </a:solidFill>
                <a:latin typeface="Calibri"/>
                <a:ea typeface="Calibri"/>
                <a:cs typeface="Calibri"/>
                <a:sym typeface="Calibri"/>
              </a:rPr>
              <a:t> </a:t>
            </a:r>
            <a:r>
              <a:rPr b="0" i="0" lang="es-419" sz="1100" u="sng" cap="none" strike="noStrike">
                <a:solidFill>
                  <a:srgbClr val="1155CC"/>
                </a:solidFill>
                <a:latin typeface="Calibri"/>
                <a:ea typeface="Calibri"/>
                <a:cs typeface="Calibri"/>
                <a:sym typeface="Calibri"/>
                <a:hlinkClick r:id="rId3">
                  <a:extLst>
                    <a:ext uri="{A12FA001-AC4F-418D-AE19-62706E023703}">
                      <ahyp:hlinkClr val="tx"/>
                    </a:ext>
                  </a:extLst>
                </a:hlinkClick>
              </a:rPr>
              <a:t>https://www.geogebra.org/m/qqb73ytu</a:t>
            </a:r>
            <a:endParaRPr b="0" i="0" sz="1400" u="none" cap="none" strike="noStrike">
              <a:solidFill>
                <a:srgbClr val="000000"/>
              </a:solidFill>
              <a:latin typeface="Arial"/>
              <a:ea typeface="Arial"/>
              <a:cs typeface="Arial"/>
              <a:sym typeface="Arial"/>
            </a:endParaRPr>
          </a:p>
        </p:txBody>
      </p:sp>
      <p:pic>
        <p:nvPicPr>
          <p:cNvPr id="146" name="Google Shape;146;g2005e573a36_0_50"/>
          <p:cNvPicPr preferRelativeResize="0"/>
          <p:nvPr/>
        </p:nvPicPr>
        <p:blipFill>
          <a:blip r:embed="rId4">
            <a:alphaModFix/>
          </a:blip>
          <a:stretch>
            <a:fillRect/>
          </a:stretch>
        </p:blipFill>
        <p:spPr>
          <a:xfrm>
            <a:off x="380800" y="1963300"/>
            <a:ext cx="6161874" cy="33968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2022-11-30T14:02:43Z</dcterms:created>
  <dc:creator>Ricardo Felipe Fredes Silva (ricardo.fredes)</dc:creator>
</cp:coreProperties>
</file>