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iChrEsyhCv/Ss2uba/zRrZwQ6/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bold.fntdata"/><Relationship Id="rId14" Type="http://schemas.openxmlformats.org/officeDocument/2006/relationships/slide" Target="slides/slide9.xml"/><Relationship Id="rId36" Type="http://schemas.openxmlformats.org/officeDocument/2006/relationships/font" Target="fonts/Nunito-regular.fntdata"/><Relationship Id="rId17" Type="http://schemas.openxmlformats.org/officeDocument/2006/relationships/slide" Target="slides/slide12.xml"/><Relationship Id="rId39" Type="http://schemas.openxmlformats.org/officeDocument/2006/relationships/font" Target="fonts/Nunito-boldItalic.fntdata"/><Relationship Id="rId16" Type="http://schemas.openxmlformats.org/officeDocument/2006/relationships/slide" Target="slides/slide11.xml"/><Relationship Id="rId38" Type="http://schemas.openxmlformats.org/officeDocument/2006/relationships/font" Target="fonts/Nuni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4226aeeca6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4226aeeca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4226aeeca6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4226aeeca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8630db2b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a8630db2b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
                <a:solidFill>
                  <a:schemeClr val="dk1"/>
                </a:solidFill>
              </a:rPr>
              <a:t>En este momento se invita a revisar la infografía completa, puede descargarla de recursos en la página:  https://matcon.cmmedu.uchile.cl/</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a8630db2b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a8630db2b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8630db2b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a8630db2b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a8630db2ba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2a8630db2b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8630db2ba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2a8630db2ba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a8630db2b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a8630db2ba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8630db2b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2a8630db2b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modo de cierre, discuta con sus estudiantes por qué la curva correspondiente al escenario de emisiones altas está por debajo de la curva de emisiones intermedias y esta última a su vez, está por debajo del escenario de emisiones bajas.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8630db2b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a8630db2ba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A modo de cierre, discuta con sus estudiantes por qué la curva correspondiente al escenario de emisiones altas está por debajo de la curva de emisiones intermedias y esta última a su vez, está por debajo del escenario de emisiones bajas.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8630db2b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a8630db2ba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A modo de cierre, discuta con sus estudiantes por qué la curva correspondiente al escenario de emisiones altas está por debajo de la curva de emisiones intermedias y esta última a su vez, está por debajo del escenario de emisiones bajas.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La temperatura ha aumentado sostenidamente desde 1900.</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 objetivo del acuerdo internacional es  limitar el aumento de la temperatura global a "mucho menos de 2 grados Celsius" y esforzarse por limitarlo a 1.5 grados Celsius.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En el Acuerdo de París, se llevaron a cabo simulaciones de distintos escenarios, siendo los principales: 1) Emisiones altas: se caracteriza prácticamente por mantenernos tal como estamos 2) Emisiones Intermedias y 3) Emisiones bajas, estos últimos suponen diferentes políticas y esfuerzos por reducción de emisiones contaminantes.  </a:t>
            </a:r>
            <a:endParaRPr>
              <a:solidFill>
                <a:schemeClr val="dk1"/>
              </a:solidFill>
              <a:latin typeface="Nunito"/>
              <a:ea typeface="Nunito"/>
              <a:cs typeface="Nunito"/>
              <a:sym typeface="Nunito"/>
            </a:endParaRPr>
          </a:p>
        </p:txBody>
      </p:sp>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Coméntales a sus estudiantes que para dar respuesta a esta pregunta, se estudiarán los escenarios propuestos en el Acuerdo de París. Para ello muestre el siguiente gráfico y asegúrese de que comprendan que cada curva corresponde a un escenario futuro distinto, en función de las tasas de emisiones.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promueva una discusión para que sus estudiantes compartan sus respuestas con el resto del curso. Es posible que algunos estudiantes planteen que no es posible responder la primera pregunta, argumentando que no se puede encontrar un tiempo exacto a partir del gráfico. En este caso, comente que basta con encontrar una respuesta aproximada. </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13" name="Google Shape;1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4226aeeca6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sugiere mencionar que al momento de completar la tabla, aproximen el año al valor entero más cercano, con la finalidad de evitar que inviertan más tiempo del necesario en esta actividad. </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19" name="Google Shape;119;g24226aeeca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0"/>
          <p:cNvSpPr/>
          <p:nvPr>
            <p:ph idx="2" type="pic"/>
          </p:nvPr>
        </p:nvSpPr>
        <p:spPr>
          <a:xfrm>
            <a:off x="3887391" y="740569"/>
            <a:ext cx="4629300" cy="3655200"/>
          </a:xfrm>
          <a:prstGeom prst="rect">
            <a:avLst/>
          </a:prstGeom>
          <a:noFill/>
          <a:ln>
            <a:noFill/>
          </a:ln>
        </p:spPr>
      </p:sp>
      <p:sp>
        <p:nvSpPr>
          <p:cNvPr id="61" name="Google Shape;61;p4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4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4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42"/>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4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3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33"/>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3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3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36"/>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3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37"/>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3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37"/>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3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37"/>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38"/>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3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3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3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4060" y="20823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Escenarios de aumento de temperatura de la Tierra</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nvSpPr>
        <p:spPr>
          <a:xfrm>
            <a:off x="318254" y="155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41" name="Google Shape;141;p10"/>
          <p:cNvPicPr preferRelativeResize="0"/>
          <p:nvPr/>
        </p:nvPicPr>
        <p:blipFill rotWithShape="1">
          <a:blip r:embed="rId3">
            <a:alphaModFix/>
          </a:blip>
          <a:srcRect b="0" l="0" r="3175" t="0"/>
          <a:stretch/>
        </p:blipFill>
        <p:spPr>
          <a:xfrm>
            <a:off x="318250" y="739600"/>
            <a:ext cx="7608251" cy="3902727"/>
          </a:xfrm>
          <a:prstGeom prst="rect">
            <a:avLst/>
          </a:prstGeom>
          <a:noFill/>
          <a:ln>
            <a:noFill/>
          </a:ln>
        </p:spPr>
      </p:pic>
      <p:sp>
        <p:nvSpPr>
          <p:cNvPr id="142" name="Google Shape;142;p10"/>
          <p:cNvSpPr txBox="1"/>
          <p:nvPr/>
        </p:nvSpPr>
        <p:spPr>
          <a:xfrm>
            <a:off x="1152050" y="939300"/>
            <a:ext cx="2567100" cy="4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Calibri"/>
                <a:ea typeface="Calibri"/>
                <a:cs typeface="Calibri"/>
                <a:sym typeface="Calibri"/>
              </a:rPr>
              <a:t>Año v/s delta temperatura</a:t>
            </a:r>
            <a:endParaRPr b="1">
              <a:latin typeface="Calibri"/>
              <a:ea typeface="Calibri"/>
              <a:cs typeface="Calibri"/>
              <a:sym typeface="Calibri"/>
            </a:endParaRPr>
          </a:p>
        </p:txBody>
      </p:sp>
      <p:sp>
        <p:nvSpPr>
          <p:cNvPr id="143" name="Google Shape;143;p10"/>
          <p:cNvSpPr txBox="1"/>
          <p:nvPr/>
        </p:nvSpPr>
        <p:spPr>
          <a:xfrm>
            <a:off x="5359400" y="893925"/>
            <a:ext cx="2567100" cy="48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Calibri"/>
                <a:ea typeface="Calibri"/>
                <a:cs typeface="Calibri"/>
                <a:sym typeface="Calibri"/>
              </a:rPr>
              <a:t>delta temperatura v/s año</a:t>
            </a:r>
            <a:endParaRPr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nvSpPr>
        <p:spPr>
          <a:xfrm>
            <a:off x="2065404" y="6186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Momento destacado</a:t>
            </a:r>
            <a:endParaRPr b="1" sz="2700">
              <a:solidFill>
                <a:srgbClr val="423B71"/>
              </a:solidFill>
              <a:latin typeface="Calibri"/>
              <a:ea typeface="Calibri"/>
              <a:cs typeface="Calibri"/>
              <a:sym typeface="Calibri"/>
            </a:endParaRPr>
          </a:p>
        </p:txBody>
      </p:sp>
      <p:sp>
        <p:nvSpPr>
          <p:cNvPr id="149" name="Google Shape;149;p11"/>
          <p:cNvSpPr/>
          <p:nvPr/>
        </p:nvSpPr>
        <p:spPr>
          <a:xfrm>
            <a:off x="272550" y="1558850"/>
            <a:ext cx="8711400" cy="2713800"/>
          </a:xfrm>
          <a:prstGeom prst="rect">
            <a:avLst/>
          </a:prstGeom>
          <a:solidFill>
            <a:srgbClr val="F3F3F3"/>
          </a:solidFill>
          <a:ln>
            <a:noFill/>
          </a:ln>
        </p:spPr>
        <p:txBody>
          <a:bodyPr anchorCtr="0" anchor="ctr" bIns="68575" lIns="68575" spcFirstLastPara="1" rIns="68575" wrap="square" tIns="68575">
            <a:noAutofit/>
          </a:bodyPr>
          <a:lstStyle/>
          <a:p>
            <a:pPr indent="-330200" lvl="0" marL="457200" marR="191174" rtl="0" algn="just">
              <a:lnSpc>
                <a:spcPct val="100000"/>
              </a:lnSpc>
              <a:spcBef>
                <a:spcPts val="120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Han construido una curva en que a cada temperatura se le asigna un año en el que ocurrirá. Dicha curva corresponde a una función, pues a cada temperatura se le asigna una única preimagen (año). </a:t>
            </a:r>
            <a:endParaRPr sz="1600">
              <a:solidFill>
                <a:schemeClr val="dk1"/>
              </a:solidFill>
              <a:latin typeface="Calibri"/>
              <a:ea typeface="Calibri"/>
              <a:cs typeface="Calibri"/>
              <a:sym typeface="Calibri"/>
            </a:endParaRPr>
          </a:p>
          <a:p>
            <a:pPr indent="-330200" lvl="0" marL="457200" marR="191174" rtl="0" algn="just">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En esta nueva función la variable independiente (eje x), se asocia a la temperatura mientras que la variable dependiente (eje y), a los años.</a:t>
            </a:r>
            <a:endParaRPr sz="1600">
              <a:solidFill>
                <a:schemeClr val="dk1"/>
              </a:solidFill>
              <a:latin typeface="Calibri"/>
              <a:ea typeface="Calibri"/>
              <a:cs typeface="Calibri"/>
              <a:sym typeface="Calibri"/>
            </a:endParaRPr>
          </a:p>
          <a:p>
            <a:pPr indent="-330200" lvl="0" marL="457200" marR="191174" rtl="0" algn="just">
              <a:lnSpc>
                <a:spcPct val="100000"/>
              </a:lnSpc>
              <a:spcBef>
                <a:spcPts val="0"/>
              </a:spcBef>
              <a:spcAft>
                <a:spcPts val="0"/>
              </a:spcAft>
              <a:buClr>
                <a:schemeClr val="dk1"/>
              </a:buClr>
              <a:buSzPts val="1600"/>
              <a:buFont typeface="Calibri"/>
              <a:buChar char="●"/>
            </a:pPr>
            <a:r>
              <a:rPr lang="es" sz="1600">
                <a:solidFill>
                  <a:schemeClr val="dk1"/>
                </a:solidFill>
                <a:highlight>
                  <a:srgbClr val="FFFF00"/>
                </a:highlight>
                <a:latin typeface="Calibri"/>
                <a:ea typeface="Calibri"/>
                <a:cs typeface="Calibri"/>
                <a:sym typeface="Calibri"/>
              </a:rPr>
              <a:t>De esta forma, el dominio estudiado para esta nueva función está dado por [0.5, 4.5] y su recorrido por [1995, 2095].</a:t>
            </a:r>
            <a:endParaRPr sz="1600">
              <a:solidFill>
                <a:schemeClr val="dk1"/>
              </a:solidFill>
              <a:highlight>
                <a:srgbClr val="FFFF00"/>
              </a:highlight>
              <a:latin typeface="Calibri"/>
              <a:ea typeface="Calibri"/>
              <a:cs typeface="Calibri"/>
              <a:sym typeface="Calibri"/>
            </a:endParaRPr>
          </a:p>
          <a:p>
            <a:pPr indent="-330200" lvl="0" marL="457200" marR="191174" rtl="0" algn="just">
              <a:lnSpc>
                <a:spcPct val="100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Decimos que esta función, es la función inversa de la función original que describe cómo aumenta la temperatura en función de cada año. </a:t>
            </a:r>
            <a:endParaRPr sz="1100">
              <a:solidFill>
                <a:schemeClr val="dk1"/>
              </a:solidFill>
              <a:latin typeface="Nunito"/>
              <a:ea typeface="Nunito"/>
              <a:cs typeface="Nunito"/>
              <a:sym typeface="Nunito"/>
            </a:endParaRPr>
          </a:p>
          <a:p>
            <a:pPr indent="0" lvl="0" marL="0" marR="0" rtl="0" algn="just">
              <a:lnSpc>
                <a:spcPct val="100000"/>
              </a:lnSpc>
              <a:spcBef>
                <a:spcPts val="1200"/>
              </a:spcBef>
              <a:spcAft>
                <a:spcPts val="0"/>
              </a:spcAft>
              <a:buNone/>
            </a:pPr>
            <a:r>
              <a:t/>
            </a:r>
            <a:endParaRPr b="1" sz="1800">
              <a:solidFill>
                <a:schemeClr val="dk1"/>
              </a:solidFill>
              <a:latin typeface="Calibri"/>
              <a:ea typeface="Calibri"/>
              <a:cs typeface="Calibri"/>
              <a:sym typeface="Calibri"/>
            </a:endParaRPr>
          </a:p>
        </p:txBody>
      </p:sp>
      <p:pic>
        <p:nvPicPr>
          <p:cNvPr id="150" name="Google Shape;150;p11"/>
          <p:cNvPicPr preferRelativeResize="0"/>
          <p:nvPr/>
        </p:nvPicPr>
        <p:blipFill rotWithShape="1">
          <a:blip r:embed="rId3">
            <a:alphaModFix/>
          </a:blip>
          <a:srcRect b="23236" l="0" r="0" t="0"/>
          <a:stretch/>
        </p:blipFill>
        <p:spPr>
          <a:xfrm>
            <a:off x="631925" y="289550"/>
            <a:ext cx="1333500" cy="87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p:nvPr/>
        </p:nvSpPr>
        <p:spPr>
          <a:xfrm>
            <a:off x="399900" y="1174950"/>
            <a:ext cx="8344200" cy="1089600"/>
          </a:xfrm>
          <a:prstGeom prst="rect">
            <a:avLst/>
          </a:prstGeom>
          <a:solidFill>
            <a:srgbClr val="F3F3F3"/>
          </a:solidFill>
          <a:ln>
            <a:noFill/>
          </a:ln>
        </p:spPr>
        <p:txBody>
          <a:bodyPr anchorCtr="0" anchor="ctr" bIns="68575" lIns="68575" spcFirstLastPara="1" rIns="68575" wrap="square" tIns="68575">
            <a:noAutofit/>
          </a:bodyPr>
          <a:lstStyle/>
          <a:p>
            <a:pPr indent="0" lvl="0" marL="457200" marR="0" rtl="0" algn="just">
              <a:lnSpc>
                <a:spcPct val="100000"/>
              </a:lnSpc>
              <a:spcBef>
                <a:spcPts val="0"/>
              </a:spcBef>
              <a:spcAft>
                <a:spcPts val="0"/>
              </a:spcAft>
              <a:buNone/>
            </a:pPr>
            <a:r>
              <a:rPr lang="e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368300" lvl="0" marL="457200" marR="0" rtl="0" algn="just">
              <a:lnSpc>
                <a:spcPct val="100000"/>
              </a:lnSpc>
              <a:spcBef>
                <a:spcPts val="0"/>
              </a:spcBef>
              <a:spcAft>
                <a:spcPts val="0"/>
              </a:spcAft>
              <a:buClr>
                <a:schemeClr val="dk1"/>
              </a:buClr>
              <a:buSzPts val="2200"/>
              <a:buFont typeface="Calibri"/>
              <a:buAutoNum type="arabicPeriod"/>
            </a:pPr>
            <a:r>
              <a:rPr lang="es" sz="2200">
                <a:solidFill>
                  <a:schemeClr val="dk1"/>
                </a:solidFill>
                <a:latin typeface="Calibri"/>
                <a:ea typeface="Calibri"/>
                <a:cs typeface="Calibri"/>
                <a:sym typeface="Calibri"/>
              </a:rPr>
              <a:t> Para el escenario de emisiones intermedias,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2200">
                <a:solidFill>
                  <a:schemeClr val="dk1"/>
                </a:solidFill>
                <a:latin typeface="Calibri"/>
                <a:ea typeface="Calibri"/>
                <a:cs typeface="Calibri"/>
                <a:sym typeface="Calibri"/>
              </a:rPr>
              <a:t>Usa el procedimiento desarrollado en la actividad anterior para completar la siguiente tabla</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56" name="Google Shape;156;p1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pic>
        <p:nvPicPr>
          <p:cNvPr id="157" name="Google Shape;157;p12"/>
          <p:cNvPicPr preferRelativeResize="0"/>
          <p:nvPr/>
        </p:nvPicPr>
        <p:blipFill rotWithShape="1">
          <a:blip r:embed="rId3">
            <a:alphaModFix/>
          </a:blip>
          <a:srcRect b="0" l="0" r="23547" t="0"/>
          <a:stretch/>
        </p:blipFill>
        <p:spPr>
          <a:xfrm>
            <a:off x="399900" y="2545576"/>
            <a:ext cx="8344202" cy="14974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4226aeeca6_0_25"/>
          <p:cNvSpPr/>
          <p:nvPr/>
        </p:nvSpPr>
        <p:spPr>
          <a:xfrm>
            <a:off x="336000" y="1234750"/>
            <a:ext cx="8472000" cy="3401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2</a:t>
            </a:r>
            <a:r>
              <a:rPr lang="es" sz="1800">
                <a:solidFill>
                  <a:schemeClr val="dk1"/>
                </a:solidFill>
                <a:latin typeface="Calibri"/>
                <a:ea typeface="Calibri"/>
                <a:cs typeface="Calibri"/>
                <a:sym typeface="Calibri"/>
              </a:rPr>
              <a:t>.</a:t>
            </a:r>
            <a:r>
              <a:rPr b="1" lang="es" sz="1800">
                <a:solidFill>
                  <a:schemeClr val="dk1"/>
                </a:solidFill>
                <a:latin typeface="Calibri"/>
                <a:ea typeface="Calibri"/>
                <a:cs typeface="Calibri"/>
                <a:sym typeface="Calibri"/>
              </a:rPr>
              <a:t> </a:t>
            </a:r>
            <a:r>
              <a:rPr lang="es" sz="2200">
                <a:solidFill>
                  <a:schemeClr val="dk1"/>
                </a:solidFill>
                <a:latin typeface="Calibri"/>
                <a:ea typeface="Calibri"/>
                <a:cs typeface="Calibri"/>
                <a:sym typeface="Calibri"/>
              </a:rPr>
              <a:t>Grafica los datos obtenidos en la tabla anterior usando la temperatura como variable independiente.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3</a:t>
            </a:r>
            <a:r>
              <a:rPr lang="es" sz="1800">
                <a:solidFill>
                  <a:schemeClr val="dk1"/>
                </a:solidFill>
                <a:latin typeface="Calibri"/>
                <a:ea typeface="Calibri"/>
                <a:cs typeface="Calibri"/>
                <a:sym typeface="Calibri"/>
              </a:rPr>
              <a:t>.</a:t>
            </a:r>
            <a:r>
              <a:rPr b="1" lang="es" sz="1800">
                <a:solidFill>
                  <a:schemeClr val="dk1"/>
                </a:solidFill>
                <a:latin typeface="Calibri"/>
                <a:ea typeface="Calibri"/>
                <a:cs typeface="Calibri"/>
                <a:sym typeface="Calibri"/>
              </a:rPr>
              <a:t> </a:t>
            </a:r>
            <a:r>
              <a:rPr lang="es" sz="2200">
                <a:solidFill>
                  <a:schemeClr val="dk1"/>
                </a:solidFill>
                <a:latin typeface="Calibri"/>
                <a:ea typeface="Calibri"/>
                <a:cs typeface="Calibri"/>
                <a:sym typeface="Calibri"/>
              </a:rPr>
              <a:t>Usa el gráfi</a:t>
            </a:r>
            <a:r>
              <a:rPr lang="es" sz="2200">
                <a:solidFill>
                  <a:schemeClr val="dk1"/>
                </a:solidFill>
                <a:latin typeface="Calibri"/>
                <a:ea typeface="Calibri"/>
                <a:cs typeface="Calibri"/>
                <a:sym typeface="Calibri"/>
              </a:rPr>
              <a:t>co construido en la pregunta anterior para responder lo siguiente ¿Cuántos años toma en este escenario pasar de 1,5°C a 2,5°C? ¿Demora más o menos tiempo que en el escenario de emisiones altas? </a:t>
            </a:r>
            <a:endParaRPr b="1"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163" name="Google Shape;163;g24226aeeca6_0_2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nvSpPr>
        <p:spPr>
          <a:xfrm>
            <a:off x="4143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Escenario altas e intermedias</a:t>
            </a:r>
            <a:endParaRPr b="1" i="0" sz="2700" u="none" cap="none" strike="noStrike">
              <a:solidFill>
                <a:srgbClr val="423B71"/>
              </a:solidFill>
              <a:latin typeface="Calibri"/>
              <a:ea typeface="Calibri"/>
              <a:cs typeface="Calibri"/>
              <a:sym typeface="Calibri"/>
            </a:endParaRPr>
          </a:p>
        </p:txBody>
      </p:sp>
      <p:sp>
        <p:nvSpPr>
          <p:cNvPr id="169" name="Google Shape;169;p13"/>
          <p:cNvSpPr txBox="1"/>
          <p:nvPr/>
        </p:nvSpPr>
        <p:spPr>
          <a:xfrm>
            <a:off x="6409125" y="1225950"/>
            <a:ext cx="1990500" cy="169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
                <a:solidFill>
                  <a:schemeClr val="dk1"/>
                </a:solidFill>
                <a:latin typeface="Nunito"/>
                <a:ea typeface="Nunito"/>
                <a:cs typeface="Nunito"/>
                <a:sym typeface="Nunito"/>
              </a:rPr>
              <a:t>En</a:t>
            </a:r>
            <a:r>
              <a:rPr b="1" lang="es">
                <a:solidFill>
                  <a:schemeClr val="dk1"/>
                </a:solidFill>
                <a:latin typeface="Nunito"/>
                <a:ea typeface="Nunito"/>
                <a:cs typeface="Nunito"/>
                <a:sym typeface="Nunito"/>
              </a:rPr>
              <a:t> el escenario de </a:t>
            </a:r>
            <a:r>
              <a:rPr b="1" lang="es" u="sng">
                <a:solidFill>
                  <a:schemeClr val="dk1"/>
                </a:solidFill>
                <a:latin typeface="Nunito"/>
                <a:ea typeface="Nunito"/>
                <a:cs typeface="Nunito"/>
                <a:sym typeface="Nunito"/>
              </a:rPr>
              <a:t>emisiones altas</a:t>
            </a:r>
            <a:r>
              <a:rPr b="1" lang="es">
                <a:solidFill>
                  <a:schemeClr val="dk1"/>
                </a:solidFill>
                <a:latin typeface="Nunito"/>
                <a:ea typeface="Nunito"/>
                <a:cs typeface="Nunito"/>
                <a:sym typeface="Nunito"/>
              </a:rPr>
              <a:t> el número de años que se necesitan para alcanzar un incremento de 1,5 a 2,5 es </a:t>
            </a:r>
            <a:r>
              <a:rPr b="1" lang="es" u="sng">
                <a:solidFill>
                  <a:schemeClr val="dk1"/>
                </a:solidFill>
                <a:latin typeface="Nunito"/>
                <a:ea typeface="Nunito"/>
                <a:cs typeface="Nunito"/>
                <a:sym typeface="Nunito"/>
              </a:rPr>
              <a:t>menor</a:t>
            </a:r>
            <a:r>
              <a:rPr b="1" lang="es">
                <a:solidFill>
                  <a:schemeClr val="dk1"/>
                </a:solidFill>
                <a:latin typeface="Nunito"/>
                <a:ea typeface="Nunito"/>
                <a:cs typeface="Nunito"/>
                <a:sym typeface="Nunito"/>
              </a:rPr>
              <a:t>. </a:t>
            </a:r>
            <a:endParaRPr b="1">
              <a:solidFill>
                <a:schemeClr val="dk1"/>
              </a:solidFill>
              <a:latin typeface="Nunito"/>
              <a:ea typeface="Nunito"/>
              <a:cs typeface="Nunito"/>
              <a:sym typeface="Nunito"/>
            </a:endParaRPr>
          </a:p>
        </p:txBody>
      </p:sp>
      <p:pic>
        <p:nvPicPr>
          <p:cNvPr id="170" name="Google Shape;170;p13"/>
          <p:cNvPicPr preferRelativeResize="0"/>
          <p:nvPr/>
        </p:nvPicPr>
        <p:blipFill>
          <a:blip r:embed="rId3">
            <a:alphaModFix/>
          </a:blip>
          <a:stretch>
            <a:fillRect/>
          </a:stretch>
        </p:blipFill>
        <p:spPr>
          <a:xfrm>
            <a:off x="498200" y="893925"/>
            <a:ext cx="4702950" cy="3784625"/>
          </a:xfrm>
          <a:prstGeom prst="rect">
            <a:avLst/>
          </a:prstGeom>
          <a:noFill/>
          <a:ln>
            <a:noFill/>
          </a:ln>
        </p:spPr>
      </p:pic>
      <p:cxnSp>
        <p:nvCxnSpPr>
          <p:cNvPr id="171" name="Google Shape;171;p13"/>
          <p:cNvCxnSpPr/>
          <p:nvPr/>
        </p:nvCxnSpPr>
        <p:spPr>
          <a:xfrm flipH="1">
            <a:off x="5137442" y="1944800"/>
            <a:ext cx="876600" cy="520200"/>
          </a:xfrm>
          <a:prstGeom prst="straightConnector1">
            <a:avLst/>
          </a:prstGeom>
          <a:noFill/>
          <a:ln cap="flat" cmpd="sng" w="9525">
            <a:solidFill>
              <a:srgbClr val="62B799"/>
            </a:solidFill>
            <a:prstDash val="solid"/>
            <a:round/>
            <a:headEnd len="med" w="med" type="none"/>
            <a:tailEnd len="med" w="med" type="triangle"/>
          </a:ln>
        </p:spPr>
      </p:cxnSp>
      <p:cxnSp>
        <p:nvCxnSpPr>
          <p:cNvPr id="172" name="Google Shape;172;p13"/>
          <p:cNvCxnSpPr/>
          <p:nvPr/>
        </p:nvCxnSpPr>
        <p:spPr>
          <a:xfrm flipH="1">
            <a:off x="5065429" y="705750"/>
            <a:ext cx="876600" cy="520200"/>
          </a:xfrm>
          <a:prstGeom prst="straightConnector1">
            <a:avLst/>
          </a:prstGeom>
          <a:noFill/>
          <a:ln cap="flat" cmpd="sng" w="9525">
            <a:solidFill>
              <a:srgbClr val="3F366F"/>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txBox="1"/>
          <p:nvPr/>
        </p:nvSpPr>
        <p:spPr>
          <a:xfrm>
            <a:off x="399900"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Función inversa</a:t>
            </a:r>
            <a:endParaRPr b="1" i="0" sz="2700" u="none" cap="none" strike="noStrike">
              <a:solidFill>
                <a:srgbClr val="423B71"/>
              </a:solidFill>
              <a:latin typeface="Calibri"/>
              <a:ea typeface="Calibri"/>
              <a:cs typeface="Calibri"/>
              <a:sym typeface="Calibri"/>
            </a:endParaRPr>
          </a:p>
        </p:txBody>
      </p:sp>
      <p:pic>
        <p:nvPicPr>
          <p:cNvPr id="178" name="Google Shape;178;p14"/>
          <p:cNvPicPr preferRelativeResize="0"/>
          <p:nvPr/>
        </p:nvPicPr>
        <p:blipFill>
          <a:blip r:embed="rId3">
            <a:alphaModFix/>
          </a:blip>
          <a:stretch>
            <a:fillRect/>
          </a:stretch>
        </p:blipFill>
        <p:spPr>
          <a:xfrm>
            <a:off x="4006225" y="1085500"/>
            <a:ext cx="4217125" cy="3547450"/>
          </a:xfrm>
          <a:prstGeom prst="rect">
            <a:avLst/>
          </a:prstGeom>
          <a:noFill/>
          <a:ln>
            <a:noFill/>
          </a:ln>
        </p:spPr>
      </p:pic>
      <p:sp>
        <p:nvSpPr>
          <p:cNvPr id="179" name="Google Shape;179;p14"/>
          <p:cNvSpPr txBox="1"/>
          <p:nvPr/>
        </p:nvSpPr>
        <p:spPr>
          <a:xfrm>
            <a:off x="399900" y="1171950"/>
            <a:ext cx="3606300" cy="2596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Si una función f: A → B  cumple que todo elemento de B tiene una única preimagen, podemos definir su inversa, f</a:t>
            </a:r>
            <a:r>
              <a:rPr baseline="30000" lang="es" sz="1800">
                <a:solidFill>
                  <a:schemeClr val="dk1"/>
                </a:solidFill>
                <a:latin typeface="Calibri"/>
                <a:ea typeface="Calibri"/>
                <a:cs typeface="Calibri"/>
                <a:sym typeface="Calibri"/>
              </a:rPr>
              <a:t>-1</a:t>
            </a:r>
            <a:r>
              <a:rPr lang="es" sz="1800">
                <a:solidFill>
                  <a:schemeClr val="dk1"/>
                </a:solidFill>
                <a:latin typeface="Calibri"/>
                <a:ea typeface="Calibri"/>
                <a:cs typeface="Calibri"/>
                <a:sym typeface="Calibri"/>
              </a:rPr>
              <a:t>: B → A como:</a:t>
            </a:r>
            <a:endParaRPr sz="1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Nunito"/>
              <a:ea typeface="Nunito"/>
              <a:cs typeface="Nunito"/>
              <a:sym typeface="Nunito"/>
            </a:endParaRPr>
          </a:p>
          <a:p>
            <a:pPr indent="0" lvl="0" marL="457200" rtl="0" algn="ctr">
              <a:spcBef>
                <a:spcPts val="0"/>
              </a:spcBef>
              <a:spcAft>
                <a:spcPts val="0"/>
              </a:spcAft>
              <a:buClr>
                <a:schemeClr val="dk1"/>
              </a:buClr>
              <a:buSzPts val="1100"/>
              <a:buFont typeface="Arial"/>
              <a:buNone/>
            </a:pPr>
            <a:r>
              <a:rPr lang="es" sz="1700">
                <a:solidFill>
                  <a:schemeClr val="dk1"/>
                </a:solidFill>
                <a:latin typeface="Calibri"/>
                <a:ea typeface="Calibri"/>
                <a:cs typeface="Calibri"/>
                <a:sym typeface="Calibri"/>
              </a:rPr>
              <a:t>[ </a:t>
            </a:r>
            <a:r>
              <a:rPr lang="es" sz="1700">
                <a:solidFill>
                  <a:schemeClr val="dk1"/>
                </a:solidFill>
                <a:latin typeface="Calibri"/>
                <a:ea typeface="Calibri"/>
                <a:cs typeface="Calibri"/>
                <a:sym typeface="Calibri"/>
              </a:rPr>
              <a:t>f</a:t>
            </a:r>
            <a:r>
              <a:rPr baseline="30000" lang="es" sz="1700">
                <a:solidFill>
                  <a:schemeClr val="dk1"/>
                </a:solidFill>
                <a:latin typeface="Calibri"/>
                <a:ea typeface="Calibri"/>
                <a:cs typeface="Calibri"/>
                <a:sym typeface="Calibri"/>
              </a:rPr>
              <a:t>-1</a:t>
            </a:r>
            <a:r>
              <a:rPr lang="es" sz="1700">
                <a:solidFill>
                  <a:schemeClr val="dk1"/>
                </a:solidFill>
                <a:latin typeface="Calibri"/>
                <a:ea typeface="Calibri"/>
                <a:cs typeface="Calibri"/>
                <a:sym typeface="Calibri"/>
              </a:rPr>
              <a:t>(y)=x ⇔ y=f(x)]</a:t>
            </a:r>
            <a:endParaRPr sz="17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rPr lang="es" sz="1700">
                <a:solidFill>
                  <a:schemeClr val="dk1"/>
                </a:solidFill>
                <a:latin typeface="Calibri"/>
                <a:ea typeface="Calibri"/>
                <a:cs typeface="Calibri"/>
                <a:sym typeface="Calibri"/>
              </a:rPr>
              <a:t>Lo anterior quiere decir que </a:t>
            </a:r>
            <a:r>
              <a:rPr lang="es" sz="1700">
                <a:solidFill>
                  <a:schemeClr val="dk1"/>
                </a:solidFill>
                <a:latin typeface="Calibri"/>
                <a:ea typeface="Calibri"/>
                <a:cs typeface="Calibri"/>
                <a:sym typeface="Calibri"/>
              </a:rPr>
              <a:t>f</a:t>
            </a:r>
            <a:r>
              <a:rPr baseline="30000" lang="es" sz="1700">
                <a:solidFill>
                  <a:schemeClr val="dk1"/>
                </a:solidFill>
                <a:latin typeface="Calibri"/>
                <a:ea typeface="Calibri"/>
                <a:cs typeface="Calibri"/>
                <a:sym typeface="Calibri"/>
              </a:rPr>
              <a:t>-1</a:t>
            </a:r>
            <a:r>
              <a:rPr lang="es" sz="1700">
                <a:solidFill>
                  <a:schemeClr val="dk1"/>
                </a:solidFill>
                <a:latin typeface="Calibri"/>
                <a:ea typeface="Calibri"/>
                <a:cs typeface="Calibri"/>
                <a:sym typeface="Calibri"/>
              </a:rPr>
              <a:t>(y)</a:t>
            </a:r>
            <a:r>
              <a:rPr lang="es" sz="1700">
                <a:solidFill>
                  <a:schemeClr val="dk1"/>
                </a:solidFill>
                <a:latin typeface="Calibri"/>
                <a:ea typeface="Calibri"/>
                <a:cs typeface="Calibri"/>
                <a:sym typeface="Calibri"/>
              </a:rPr>
              <a:t> es igual a la única preimagen de y. Esto se puede visualizar en el siguiente diagrama sagital:</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a:highlight>
                <a:srgbClr val="FFFF00"/>
              </a:highlight>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4226aeeca6_0_37"/>
          <p:cNvSpPr txBox="1"/>
          <p:nvPr/>
        </p:nvSpPr>
        <p:spPr>
          <a:xfrm>
            <a:off x="399900"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Función inversa</a:t>
            </a:r>
            <a:endParaRPr b="1" i="0" sz="2700" u="none" cap="none" strike="noStrike">
              <a:solidFill>
                <a:srgbClr val="423B71"/>
              </a:solidFill>
              <a:latin typeface="Calibri"/>
              <a:ea typeface="Calibri"/>
              <a:cs typeface="Calibri"/>
              <a:sym typeface="Calibri"/>
            </a:endParaRPr>
          </a:p>
        </p:txBody>
      </p:sp>
      <p:pic>
        <p:nvPicPr>
          <p:cNvPr id="185" name="Google Shape;185;g24226aeeca6_0_37"/>
          <p:cNvPicPr preferRelativeResize="0"/>
          <p:nvPr/>
        </p:nvPicPr>
        <p:blipFill>
          <a:blip r:embed="rId3">
            <a:alphaModFix/>
          </a:blip>
          <a:stretch>
            <a:fillRect/>
          </a:stretch>
        </p:blipFill>
        <p:spPr>
          <a:xfrm>
            <a:off x="2307275" y="893925"/>
            <a:ext cx="4637175" cy="3900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p:nvPr/>
        </p:nvSpPr>
        <p:spPr>
          <a:xfrm>
            <a:off x="468475" y="1172750"/>
            <a:ext cx="8344200" cy="591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s" sz="1800">
                <a:solidFill>
                  <a:schemeClr val="dk1"/>
                </a:solidFill>
                <a:latin typeface="Calibri"/>
                <a:ea typeface="Calibri"/>
                <a:cs typeface="Calibri"/>
                <a:sym typeface="Calibri"/>
              </a:rPr>
              <a:t>No todas las funciones, tienen función inversa</a:t>
            </a:r>
            <a:endParaRPr b="1" i="0" sz="1800" u="none" cap="none" strike="noStrike">
              <a:solidFill>
                <a:schemeClr val="dk1"/>
              </a:solidFill>
              <a:latin typeface="Calibri"/>
              <a:ea typeface="Calibri"/>
              <a:cs typeface="Calibri"/>
              <a:sym typeface="Calibri"/>
            </a:endParaRPr>
          </a:p>
        </p:txBody>
      </p:sp>
      <p:sp>
        <p:nvSpPr>
          <p:cNvPr id="191" name="Google Shape;191;p1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t/>
            </a:r>
            <a:endParaRPr b="1" i="0" sz="2700" u="none" cap="none" strike="noStrike">
              <a:solidFill>
                <a:srgbClr val="423B71"/>
              </a:solidFill>
              <a:latin typeface="Calibri"/>
              <a:ea typeface="Calibri"/>
              <a:cs typeface="Calibri"/>
              <a:sym typeface="Calibri"/>
            </a:endParaRPr>
          </a:p>
        </p:txBody>
      </p:sp>
      <p:sp>
        <p:nvSpPr>
          <p:cNvPr id="192" name="Google Shape;192;p15"/>
          <p:cNvSpPr txBox="1"/>
          <p:nvPr/>
        </p:nvSpPr>
        <p:spPr>
          <a:xfrm>
            <a:off x="399900"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Función inversa</a:t>
            </a:r>
            <a:endParaRPr b="1" i="0" sz="2700" u="none" cap="none" strike="noStrike">
              <a:solidFill>
                <a:srgbClr val="423B71"/>
              </a:solidFill>
              <a:latin typeface="Calibri"/>
              <a:ea typeface="Calibri"/>
              <a:cs typeface="Calibri"/>
              <a:sym typeface="Calibri"/>
            </a:endParaRPr>
          </a:p>
        </p:txBody>
      </p:sp>
      <p:sp>
        <p:nvSpPr>
          <p:cNvPr id="193" name="Google Shape;193;p15"/>
          <p:cNvSpPr txBox="1"/>
          <p:nvPr/>
        </p:nvSpPr>
        <p:spPr>
          <a:xfrm>
            <a:off x="399900" y="1764638"/>
            <a:ext cx="8033700" cy="585000"/>
          </a:xfrm>
          <a:prstGeom prst="rect">
            <a:avLst/>
          </a:prstGeom>
          <a:noFill/>
          <a:ln>
            <a:noFill/>
          </a:ln>
        </p:spPr>
        <p:txBody>
          <a:bodyPr anchorCtr="0" anchor="t" bIns="91425" lIns="91425" spcFirstLastPara="1" rIns="91425" wrap="square" tIns="91425">
            <a:spAutoFit/>
          </a:bodyPr>
          <a:lstStyle/>
          <a:p>
            <a:pPr indent="-311150" lvl="1" marL="914400" rtl="0" algn="l">
              <a:spcBef>
                <a:spcPts val="0"/>
              </a:spcBef>
              <a:spcAft>
                <a:spcPts val="0"/>
              </a:spcAft>
              <a:buClr>
                <a:schemeClr val="dk1"/>
              </a:buClr>
              <a:buSzPts val="1300"/>
              <a:buFont typeface="Nunito"/>
              <a:buChar char="○"/>
            </a:pPr>
            <a:r>
              <a:rPr lang="es" sz="1300">
                <a:solidFill>
                  <a:schemeClr val="dk1"/>
                </a:solidFill>
                <a:latin typeface="Nunito"/>
                <a:ea typeface="Nunito"/>
                <a:cs typeface="Nunito"/>
                <a:sym typeface="Nunito"/>
              </a:rPr>
              <a:t>Puede suceder que la función f asigna a más de un elemento de A una misma imagen en B. Eso implica que,    no es función, ya que una preimagen en en B tendrá dos imágenes en A.</a:t>
            </a:r>
            <a:endParaRPr sz="1600"/>
          </a:p>
        </p:txBody>
      </p:sp>
      <p:pic>
        <p:nvPicPr>
          <p:cNvPr id="194" name="Google Shape;194;p15"/>
          <p:cNvPicPr preferRelativeResize="0"/>
          <p:nvPr/>
        </p:nvPicPr>
        <p:blipFill>
          <a:blip r:embed="rId3">
            <a:alphaModFix/>
          </a:blip>
          <a:stretch>
            <a:fillRect/>
          </a:stretch>
        </p:blipFill>
        <p:spPr>
          <a:xfrm>
            <a:off x="3280375" y="2444400"/>
            <a:ext cx="2877200" cy="2337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escenario de emisiones bajas,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rgbClr val="433B72"/>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Usa el procedimiento desarrollado anteriormente para completar la siguiente tabla,</a:t>
            </a:r>
            <a:endParaRPr b="1" sz="1800">
              <a:solidFill>
                <a:schemeClr val="dk1"/>
              </a:solidFill>
              <a:latin typeface="Calibri"/>
              <a:ea typeface="Calibri"/>
              <a:cs typeface="Calibri"/>
              <a:sym typeface="Calibri"/>
            </a:endParaRPr>
          </a:p>
        </p:txBody>
      </p:sp>
      <p:sp>
        <p:nvSpPr>
          <p:cNvPr id="200" name="Google Shape;200;p1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01" name="Google Shape;201;p16"/>
          <p:cNvPicPr preferRelativeResize="0"/>
          <p:nvPr/>
        </p:nvPicPr>
        <p:blipFill>
          <a:blip r:embed="rId3">
            <a:alphaModFix/>
          </a:blip>
          <a:stretch>
            <a:fillRect/>
          </a:stretch>
        </p:blipFill>
        <p:spPr>
          <a:xfrm>
            <a:off x="2105263" y="2475075"/>
            <a:ext cx="4933475" cy="1458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a8630db2ba_0_7"/>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escenario de emisiones bajas,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2. ¿Cuál es el año en el que, para este escenario se alcanza una variación de 1.75°C? </a:t>
            </a:r>
            <a:endParaRPr b="1" sz="1800">
              <a:solidFill>
                <a:schemeClr val="dk1"/>
              </a:solidFill>
              <a:latin typeface="Calibri"/>
              <a:ea typeface="Calibri"/>
              <a:cs typeface="Calibri"/>
              <a:sym typeface="Calibri"/>
            </a:endParaRPr>
          </a:p>
        </p:txBody>
      </p:sp>
      <p:sp>
        <p:nvSpPr>
          <p:cNvPr id="207" name="Google Shape;207;g2a8630db2ba_0_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08" name="Google Shape;208;g2a8630db2ba_0_7"/>
          <p:cNvPicPr preferRelativeResize="0"/>
          <p:nvPr/>
        </p:nvPicPr>
        <p:blipFill>
          <a:blip r:embed="rId3">
            <a:alphaModFix/>
          </a:blip>
          <a:stretch>
            <a:fillRect/>
          </a:stretch>
        </p:blipFill>
        <p:spPr>
          <a:xfrm>
            <a:off x="2206113" y="2475075"/>
            <a:ext cx="4933475" cy="145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550330" y="654994"/>
            <a:ext cx="7214100" cy="1331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Revisemos la </a:t>
            </a:r>
            <a:r>
              <a:rPr b="1" i="0" lang="es" sz="2800" u="sng" cap="none" strike="noStrike">
                <a:solidFill>
                  <a:srgbClr val="423B71"/>
                </a:solidFill>
                <a:latin typeface="Calibri"/>
                <a:ea typeface="Calibri"/>
                <a:cs typeface="Calibri"/>
                <a:sym typeface="Calibri"/>
              </a:rPr>
              <a:t>infografía</a:t>
            </a:r>
            <a:r>
              <a:rPr b="1" i="0" lang="es" sz="2700" u="sng" cap="none" strike="noStrike">
                <a:solidFill>
                  <a:srgbClr val="423B71"/>
                </a:solidFill>
                <a:latin typeface="Calibri"/>
                <a:ea typeface="Calibri"/>
                <a:cs typeface="Calibri"/>
                <a:sym typeface="Calibri"/>
              </a:rPr>
              <a:t> </a:t>
            </a:r>
            <a:r>
              <a:rPr b="1" i="0" lang="es" sz="2700" u="none" cap="none" strike="noStrike">
                <a:solidFill>
                  <a:srgbClr val="423B71"/>
                </a:solidFill>
                <a:latin typeface="Calibri"/>
                <a:ea typeface="Calibri"/>
                <a:cs typeface="Calibri"/>
                <a:sym typeface="Calibri"/>
              </a:rPr>
              <a:t>de esta situación:</a:t>
            </a:r>
            <a:endParaRPr b="1" i="0" sz="2400" u="none" cap="none" strike="noStrike">
              <a:solidFill>
                <a:srgbClr val="423B7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700"/>
              <a:buFont typeface="Arial"/>
              <a:buNone/>
            </a:pPr>
            <a:r>
              <a:rPr lang="es" sz="2700">
                <a:solidFill>
                  <a:srgbClr val="423B71"/>
                </a:solidFill>
                <a:latin typeface="Calibri"/>
                <a:ea typeface="Calibri"/>
                <a:cs typeface="Calibri"/>
                <a:sym typeface="Calibri"/>
              </a:rPr>
              <a:t>“Cambio de temperatura de la superficie terrestre”</a:t>
            </a:r>
            <a:endParaRPr sz="2700">
              <a:solidFill>
                <a:srgbClr val="423B71"/>
              </a:solidFill>
              <a:latin typeface="Calibri"/>
              <a:ea typeface="Calibri"/>
              <a:cs typeface="Calibri"/>
              <a:sym typeface="Calibri"/>
            </a:endParaRPr>
          </a:p>
        </p:txBody>
      </p:sp>
      <p:sp>
        <p:nvSpPr>
          <p:cNvPr id="88" name="Google Shape;88;p2"/>
          <p:cNvSpPr txBox="1"/>
          <p:nvPr/>
        </p:nvSpPr>
        <p:spPr>
          <a:xfrm>
            <a:off x="498625" y="1526300"/>
            <a:ext cx="575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FF"/>
              </a:solidFill>
              <a:highlight>
                <a:srgbClr val="FFFF00"/>
              </a:highlight>
              <a:latin typeface="Calibri"/>
              <a:ea typeface="Calibri"/>
              <a:cs typeface="Calibri"/>
              <a:sym typeface="Calibri"/>
            </a:endParaRPr>
          </a:p>
        </p:txBody>
      </p:sp>
      <p:sp>
        <p:nvSpPr>
          <p:cNvPr id="89" name="Google Shape;89;p2"/>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1" lang="es" sz="900" u="none" cap="none" strike="noStrike">
                <a:solidFill>
                  <a:srgbClr val="000000"/>
                </a:solidFill>
                <a:latin typeface="Calibri"/>
                <a:ea typeface="Calibri"/>
                <a:cs typeface="Calibri"/>
                <a:sym typeface="Calibri"/>
              </a:rPr>
              <a:t>*Imagen referencial de la situación</a:t>
            </a:r>
            <a:r>
              <a:rPr b="0" i="0" lang="e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90" name="Google Shape;90;p2"/>
          <p:cNvPicPr preferRelativeResize="0"/>
          <p:nvPr/>
        </p:nvPicPr>
        <p:blipFill>
          <a:blip r:embed="rId3">
            <a:alphaModFix/>
          </a:blip>
          <a:stretch>
            <a:fillRect/>
          </a:stretch>
        </p:blipFill>
        <p:spPr>
          <a:xfrm>
            <a:off x="3015475" y="2138794"/>
            <a:ext cx="3056522" cy="2225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a8630db2ba_0_15"/>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escenario de emisiones bajas,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214" name="Google Shape;214;g2a8630db2ba_0_1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15" name="Google Shape;215;g2a8630db2ba_0_15"/>
          <p:cNvPicPr preferRelativeResize="0"/>
          <p:nvPr/>
        </p:nvPicPr>
        <p:blipFill>
          <a:blip r:embed="rId3">
            <a:alphaModFix/>
          </a:blip>
          <a:stretch>
            <a:fillRect/>
          </a:stretch>
        </p:blipFill>
        <p:spPr>
          <a:xfrm>
            <a:off x="1391425" y="2475075"/>
            <a:ext cx="6230149" cy="1867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a8630db2ba_0_22"/>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escenario de emisiones bajas,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221" name="Google Shape;221;g2a8630db2ba_0_2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22" name="Google Shape;222;g2a8630db2ba_0_22"/>
          <p:cNvPicPr preferRelativeResize="0"/>
          <p:nvPr/>
        </p:nvPicPr>
        <p:blipFill>
          <a:blip r:embed="rId3">
            <a:alphaModFix/>
          </a:blip>
          <a:stretch>
            <a:fillRect/>
          </a:stretch>
        </p:blipFill>
        <p:spPr>
          <a:xfrm>
            <a:off x="1391425" y="2475075"/>
            <a:ext cx="6230149" cy="1867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a8630db2ba_0_28"/>
          <p:cNvSpPr/>
          <p:nvPr/>
        </p:nvSpPr>
        <p:spPr>
          <a:xfrm>
            <a:off x="515175" y="1416750"/>
            <a:ext cx="8344200" cy="734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l">
              <a:lnSpc>
                <a:spcPct val="115000"/>
              </a:lnSpc>
              <a:spcBef>
                <a:spcPts val="0"/>
              </a:spcBef>
              <a:spcAft>
                <a:spcPts val="0"/>
              </a:spcAft>
              <a:buClr>
                <a:schemeClr val="dk1"/>
              </a:buClr>
              <a:buSzPts val="1800"/>
              <a:buFont typeface="Calibri"/>
              <a:buChar char="●"/>
            </a:pPr>
            <a:r>
              <a:rPr b="1" lang="es" sz="1800">
                <a:solidFill>
                  <a:schemeClr val="dk1"/>
                </a:solidFill>
                <a:latin typeface="Calibri"/>
                <a:ea typeface="Calibri"/>
                <a:cs typeface="Calibri"/>
                <a:sym typeface="Calibri"/>
              </a:rPr>
              <a:t>Para este escenario, en los años 2050 y 2100  la variación de temperatura sería de 1,75°C </a:t>
            </a:r>
            <a:r>
              <a:rPr b="1" lang="es"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228" name="Google Shape;228;g2a8630db2ba_0_2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29" name="Google Shape;229;g2a8630db2ba_0_28"/>
          <p:cNvPicPr preferRelativeResize="0"/>
          <p:nvPr/>
        </p:nvPicPr>
        <p:blipFill>
          <a:blip r:embed="rId3">
            <a:alphaModFix/>
          </a:blip>
          <a:stretch>
            <a:fillRect/>
          </a:stretch>
        </p:blipFill>
        <p:spPr>
          <a:xfrm>
            <a:off x="1391425" y="2475075"/>
            <a:ext cx="6230149" cy="1867150"/>
          </a:xfrm>
          <a:prstGeom prst="rect">
            <a:avLst/>
          </a:prstGeom>
          <a:noFill/>
          <a:ln>
            <a:noFill/>
          </a:ln>
        </p:spPr>
      </p:pic>
      <p:sp>
        <p:nvSpPr>
          <p:cNvPr id="230" name="Google Shape;230;g2a8630db2ba_0_28"/>
          <p:cNvSpPr/>
          <p:nvPr/>
        </p:nvSpPr>
        <p:spPr>
          <a:xfrm>
            <a:off x="4307850" y="2544200"/>
            <a:ext cx="1080600" cy="17289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Calibri"/>
              <a:ea typeface="Calibri"/>
              <a:cs typeface="Calibri"/>
              <a:sym typeface="Calibri"/>
            </a:endParaRPr>
          </a:p>
        </p:txBody>
      </p:sp>
      <p:sp>
        <p:nvSpPr>
          <p:cNvPr id="231" name="Google Shape;231;g2a8630db2ba_0_28"/>
          <p:cNvSpPr/>
          <p:nvPr/>
        </p:nvSpPr>
        <p:spPr>
          <a:xfrm>
            <a:off x="6524400" y="2544200"/>
            <a:ext cx="1080600" cy="17289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a8630db2ba_0_39"/>
          <p:cNvSpPr/>
          <p:nvPr/>
        </p:nvSpPr>
        <p:spPr>
          <a:xfrm>
            <a:off x="399900" y="1560825"/>
            <a:ext cx="4486500" cy="23628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Para el escenario de emisiones bajas,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 La diferencia de temperatura aumenta todo el tiempo?</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 Hay un máximo valor de aumento de temperatura ?</a:t>
            </a:r>
            <a:endParaRPr b="1" sz="2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237" name="Google Shape;237;g2a8630db2ba_0_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1" i="0" sz="2700" u="none" cap="none" strike="noStrike">
              <a:solidFill>
                <a:srgbClr val="423B71"/>
              </a:solidFill>
              <a:latin typeface="Calibri"/>
              <a:ea typeface="Calibri"/>
              <a:cs typeface="Calibri"/>
              <a:sym typeface="Calibri"/>
            </a:endParaRPr>
          </a:p>
        </p:txBody>
      </p:sp>
      <p:pic>
        <p:nvPicPr>
          <p:cNvPr id="238" name="Google Shape;238;g2a8630db2ba_0_39"/>
          <p:cNvPicPr preferRelativeResize="0"/>
          <p:nvPr/>
        </p:nvPicPr>
        <p:blipFill>
          <a:blip r:embed="rId3">
            <a:alphaModFix/>
          </a:blip>
          <a:stretch>
            <a:fillRect/>
          </a:stretch>
        </p:blipFill>
        <p:spPr>
          <a:xfrm>
            <a:off x="5065375" y="1441213"/>
            <a:ext cx="3233375" cy="2602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g2a8630db2ba_0_57"/>
          <p:cNvPicPr preferRelativeResize="0"/>
          <p:nvPr/>
        </p:nvPicPr>
        <p:blipFill>
          <a:blip r:embed="rId3">
            <a:alphaModFix/>
          </a:blip>
          <a:stretch>
            <a:fillRect/>
          </a:stretch>
        </p:blipFill>
        <p:spPr>
          <a:xfrm>
            <a:off x="1521075" y="191475"/>
            <a:ext cx="5279300" cy="4485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7"/>
          <p:cNvPicPr preferRelativeResize="0"/>
          <p:nvPr/>
        </p:nvPicPr>
        <p:blipFill>
          <a:blip r:embed="rId3">
            <a:alphaModFix/>
          </a:blip>
          <a:stretch>
            <a:fillRect/>
          </a:stretch>
        </p:blipFill>
        <p:spPr>
          <a:xfrm>
            <a:off x="399900" y="1053525"/>
            <a:ext cx="7321300" cy="3295800"/>
          </a:xfrm>
          <a:prstGeom prst="rect">
            <a:avLst/>
          </a:prstGeom>
          <a:noFill/>
          <a:ln>
            <a:noFill/>
          </a:ln>
        </p:spPr>
      </p:pic>
      <p:sp>
        <p:nvSpPr>
          <p:cNvPr id="249" name="Google Shape;249;p1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GeoGebra</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2a8630db2ba_0_52"/>
          <p:cNvPicPr preferRelativeResize="0"/>
          <p:nvPr/>
        </p:nvPicPr>
        <p:blipFill>
          <a:blip r:embed="rId3">
            <a:alphaModFix/>
          </a:blip>
          <a:stretch>
            <a:fillRect/>
          </a:stretch>
        </p:blipFill>
        <p:spPr>
          <a:xfrm>
            <a:off x="3336450" y="872775"/>
            <a:ext cx="4302825" cy="3656000"/>
          </a:xfrm>
          <a:prstGeom prst="rect">
            <a:avLst/>
          </a:prstGeom>
          <a:noFill/>
          <a:ln>
            <a:noFill/>
          </a:ln>
        </p:spPr>
      </p:pic>
      <p:sp>
        <p:nvSpPr>
          <p:cNvPr id="255" name="Google Shape;255;g2a8630db2ba_0_52"/>
          <p:cNvSpPr txBox="1"/>
          <p:nvPr/>
        </p:nvSpPr>
        <p:spPr>
          <a:xfrm>
            <a:off x="336450" y="1171825"/>
            <a:ext cx="3000000" cy="1822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 sz="1900">
                <a:solidFill>
                  <a:schemeClr val="dk1"/>
                </a:solidFill>
                <a:latin typeface="Nunito"/>
                <a:ea typeface="Nunito"/>
                <a:cs typeface="Nunito"/>
                <a:sym typeface="Nunito"/>
              </a:rPr>
              <a:t>¿En qué intervalo de temperatura es posible definir la función inversa t (T) en el escenario de emisiones bajas?</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a8630db2ba_0_65"/>
          <p:cNvSpPr txBox="1"/>
          <p:nvPr/>
        </p:nvSpPr>
        <p:spPr>
          <a:xfrm>
            <a:off x="336450" y="1402350"/>
            <a:ext cx="30000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800">
                <a:solidFill>
                  <a:schemeClr val="dk1"/>
                </a:solidFill>
                <a:latin typeface="Calibri"/>
                <a:ea typeface="Calibri"/>
                <a:cs typeface="Calibri"/>
                <a:sym typeface="Calibri"/>
              </a:rPr>
              <a:t>¿A partir de qué diferencia de temperatura, un mismo valor de diferencia de temperatura ocurre para dos años distintos?</a:t>
            </a:r>
            <a:endParaRPr sz="2900">
              <a:latin typeface="Calibri"/>
              <a:ea typeface="Calibri"/>
              <a:cs typeface="Calibri"/>
              <a:sym typeface="Calibri"/>
            </a:endParaRPr>
          </a:p>
        </p:txBody>
      </p:sp>
      <p:pic>
        <p:nvPicPr>
          <p:cNvPr id="261" name="Google Shape;261;g2a8630db2ba_0_65"/>
          <p:cNvPicPr preferRelativeResize="0"/>
          <p:nvPr/>
        </p:nvPicPr>
        <p:blipFill>
          <a:blip r:embed="rId3">
            <a:alphaModFix/>
          </a:blip>
          <a:stretch>
            <a:fillRect/>
          </a:stretch>
        </p:blipFill>
        <p:spPr>
          <a:xfrm>
            <a:off x="3639025" y="891104"/>
            <a:ext cx="4176900" cy="336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a8630db2ba_0_71"/>
          <p:cNvSpPr txBox="1"/>
          <p:nvPr/>
        </p:nvSpPr>
        <p:spPr>
          <a:xfrm>
            <a:off x="336325" y="1575200"/>
            <a:ext cx="3302700" cy="162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2100">
                <a:solidFill>
                  <a:schemeClr val="dk1"/>
                </a:solidFill>
                <a:latin typeface="Nunito"/>
                <a:ea typeface="Nunito"/>
                <a:cs typeface="Nunito"/>
                <a:sym typeface="Nunito"/>
              </a:rPr>
              <a:t> ¿En qué año se alcanzará una variación de temperatura mayor a 1,5 °C?</a:t>
            </a:r>
            <a:endParaRPr sz="3900">
              <a:latin typeface="Calibri"/>
              <a:ea typeface="Calibri"/>
              <a:cs typeface="Calibri"/>
              <a:sym typeface="Calibri"/>
            </a:endParaRPr>
          </a:p>
        </p:txBody>
      </p:sp>
      <p:pic>
        <p:nvPicPr>
          <p:cNvPr id="267" name="Google Shape;267;g2a8630db2ba_0_71"/>
          <p:cNvPicPr preferRelativeResize="0"/>
          <p:nvPr/>
        </p:nvPicPr>
        <p:blipFill>
          <a:blip r:embed="rId3">
            <a:alphaModFix/>
          </a:blip>
          <a:stretch>
            <a:fillRect/>
          </a:stretch>
        </p:blipFill>
        <p:spPr>
          <a:xfrm>
            <a:off x="3754275" y="891104"/>
            <a:ext cx="4176900" cy="3361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8"/>
          <p:cNvSpPr txBox="1"/>
          <p:nvPr/>
        </p:nvSpPr>
        <p:spPr>
          <a:xfrm>
            <a:off x="609025" y="1200799"/>
            <a:ext cx="7761900" cy="37326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Si una función f: A → B  cumple que todo elemento de B tiene una única preimagen, podemos definir su inversa, f</a:t>
            </a:r>
            <a:r>
              <a:rPr baseline="30000" lang="es" sz="1800">
                <a:solidFill>
                  <a:schemeClr val="dk1"/>
                </a:solidFill>
                <a:latin typeface="Calibri"/>
                <a:ea typeface="Calibri"/>
                <a:cs typeface="Calibri"/>
                <a:sym typeface="Calibri"/>
              </a:rPr>
              <a:t>-1</a:t>
            </a:r>
            <a:r>
              <a:rPr lang="es" sz="1800">
                <a:solidFill>
                  <a:schemeClr val="dk1"/>
                </a:solidFill>
                <a:latin typeface="Calibri"/>
                <a:ea typeface="Calibri"/>
                <a:cs typeface="Calibri"/>
                <a:sym typeface="Calibri"/>
              </a:rPr>
              <a:t>: B → A como:</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ctr">
              <a:spcBef>
                <a:spcPts val="0"/>
              </a:spcBef>
              <a:spcAft>
                <a:spcPts val="0"/>
              </a:spcAft>
              <a:buNone/>
            </a:pPr>
            <a:r>
              <a:rPr b="1" lang="es" sz="2700">
                <a:solidFill>
                  <a:schemeClr val="dk1"/>
                </a:solidFill>
                <a:latin typeface="Calibri"/>
                <a:ea typeface="Calibri"/>
                <a:cs typeface="Calibri"/>
                <a:sym typeface="Calibri"/>
              </a:rPr>
              <a:t>[ f</a:t>
            </a:r>
            <a:r>
              <a:rPr b="1" baseline="30000" lang="es" sz="2700">
                <a:solidFill>
                  <a:schemeClr val="dk1"/>
                </a:solidFill>
                <a:latin typeface="Calibri"/>
                <a:ea typeface="Calibri"/>
                <a:cs typeface="Calibri"/>
                <a:sym typeface="Calibri"/>
              </a:rPr>
              <a:t>-1</a:t>
            </a:r>
            <a:r>
              <a:rPr b="1" lang="es" sz="2700">
                <a:solidFill>
                  <a:schemeClr val="dk1"/>
                </a:solidFill>
                <a:latin typeface="Calibri"/>
                <a:ea typeface="Calibri"/>
                <a:cs typeface="Calibri"/>
                <a:sym typeface="Calibri"/>
              </a:rPr>
              <a:t>(y)=x ⇔ y=f(x)]</a:t>
            </a:r>
            <a:endParaRPr b="1" sz="2800">
              <a:solidFill>
                <a:schemeClr val="dk1"/>
              </a:solidFill>
              <a:latin typeface="Calibri"/>
              <a:ea typeface="Calibri"/>
              <a:cs typeface="Calibri"/>
              <a:sym typeface="Calibri"/>
            </a:endParaRPr>
          </a:p>
          <a:p>
            <a:pPr indent="-342900" lvl="0" marL="457200" marR="191174" rtl="0" algn="just">
              <a:spcBef>
                <a:spcPts val="12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Tal como existe una función T(t) para el caso de escenarios altas e intermedia emisiones, es posible encontrar una función t(T), que haga el camino inverso. Es decir, que para cada año t pueda hacer corresponder un valor de temperatura t.</a:t>
            </a:r>
            <a:endParaRPr sz="1800">
              <a:solidFill>
                <a:schemeClr val="dk1"/>
              </a:solidFill>
              <a:latin typeface="Calibri"/>
              <a:ea typeface="Calibri"/>
              <a:cs typeface="Calibri"/>
              <a:sym typeface="Calibri"/>
            </a:endParaRPr>
          </a:p>
          <a:p>
            <a:pPr indent="-342900" lvl="0" marL="457200" marR="191174" rtl="0" algn="just">
              <a:spcBef>
                <a:spcPts val="1200"/>
              </a:spcBef>
              <a:spcAft>
                <a:spcPts val="1200"/>
              </a:spcAft>
              <a:buClr>
                <a:schemeClr val="dk1"/>
              </a:buClr>
              <a:buSzPts val="1800"/>
              <a:buFont typeface="Calibri"/>
              <a:buChar char="●"/>
            </a:pPr>
            <a:r>
              <a:rPr lang="es" sz="1800">
                <a:solidFill>
                  <a:schemeClr val="dk1"/>
                </a:solidFill>
                <a:latin typeface="Calibri"/>
                <a:ea typeface="Calibri"/>
                <a:cs typeface="Calibri"/>
                <a:sym typeface="Calibri"/>
              </a:rPr>
              <a:t>Lo anterior es posible porque a cada valor de t le corresponde una y solo una preimagen T. sin embargo esto no ocurre para el caso de emisiones bajas, por lo que se restringió el dominio a 1,72°C como máximo y así pudiese graficarse y validar la función inversa para este caso. </a:t>
            </a:r>
            <a:endParaRPr sz="2500">
              <a:solidFill>
                <a:schemeClr val="dk1"/>
              </a:solidFill>
              <a:latin typeface="Calibri"/>
              <a:ea typeface="Calibri"/>
              <a:cs typeface="Calibri"/>
              <a:sym typeface="Calibri"/>
            </a:endParaRPr>
          </a:p>
        </p:txBody>
      </p:sp>
      <p:sp>
        <p:nvSpPr>
          <p:cNvPr id="273" name="Google Shape;273;p2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p:nvPr/>
        </p:nvSpPr>
        <p:spPr>
          <a:xfrm>
            <a:off x="1022250" y="1500975"/>
            <a:ext cx="6585000" cy="2861100"/>
          </a:xfrm>
          <a:prstGeom prst="rect">
            <a:avLst/>
          </a:prstGeom>
          <a:solidFill>
            <a:srgbClr val="F3F3F3"/>
          </a:solidFill>
          <a:ln>
            <a:noFill/>
          </a:ln>
        </p:spPr>
        <p:txBody>
          <a:bodyPr anchorCtr="0" anchor="ctr" bIns="68575" lIns="68575" spcFirstLastPara="1" rIns="68575" wrap="square" tIns="68575">
            <a:noAutofit/>
          </a:bodyPr>
          <a:lstStyle/>
          <a:p>
            <a:pPr indent="0" lvl="0" marL="457200" marR="0" rtl="0" algn="just">
              <a:lnSpc>
                <a:spcPct val="10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342900" lvl="0" marL="457200" rtl="0" algn="just">
              <a:lnSpc>
                <a:spcPct val="115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se observa en el primer gráfico que muestra el cambio de la temperatura global?</a:t>
            </a:r>
            <a:endParaRPr sz="18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15000"/>
              </a:lnSpc>
              <a:spcBef>
                <a:spcPts val="0"/>
              </a:spcBef>
              <a:spcAft>
                <a:spcPts val="0"/>
              </a:spcAft>
              <a:buClr>
                <a:schemeClr val="dk1"/>
              </a:buClr>
              <a:buSzPts val="2200"/>
              <a:buFont typeface="Calibri"/>
              <a:buChar char="●"/>
            </a:pPr>
            <a:r>
              <a:rPr lang="es" sz="1800">
                <a:solidFill>
                  <a:schemeClr val="dk1"/>
                </a:solidFill>
                <a:latin typeface="Calibri"/>
                <a:ea typeface="Calibri"/>
                <a:cs typeface="Calibri"/>
                <a:sym typeface="Calibri"/>
              </a:rPr>
              <a:t>¿Cuál es el objetivo del Acuerdo de París?  </a:t>
            </a:r>
            <a:endParaRPr sz="22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marR="0" rtl="0" algn="just">
              <a:lnSpc>
                <a:spcPct val="115000"/>
              </a:lnSpc>
              <a:spcBef>
                <a:spcPts val="0"/>
              </a:spcBef>
              <a:spcAft>
                <a:spcPts val="0"/>
              </a:spcAft>
              <a:buClr>
                <a:schemeClr val="dk1"/>
              </a:buClr>
              <a:buSzPts val="2200"/>
              <a:buFont typeface="Calibri"/>
              <a:buChar char="●"/>
            </a:pPr>
            <a:r>
              <a:rPr lang="es" sz="1800">
                <a:solidFill>
                  <a:schemeClr val="dk1"/>
                </a:solidFill>
                <a:latin typeface="Calibri"/>
                <a:ea typeface="Calibri"/>
                <a:cs typeface="Calibri"/>
                <a:sym typeface="Calibri"/>
              </a:rPr>
              <a:t>¿Cuáles son los tres escenarios que se simularon en el contexto del Acuerdo de París? ¿qué supone cada uno?</a:t>
            </a:r>
            <a:endParaRPr sz="22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96" name="Google Shape;96;p3"/>
          <p:cNvSpPr txBox="1"/>
          <p:nvPr/>
        </p:nvSpPr>
        <p:spPr>
          <a:xfrm>
            <a:off x="323325" y="382100"/>
            <a:ext cx="6045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 partir de la infografía, respondamos: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9"/>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279" name="Google Shape;279;p29"/>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chemeClr val="dk1"/>
              </a:buClr>
              <a:buSzPts val="3300"/>
              <a:buFont typeface="Arial"/>
              <a:buNone/>
            </a:pPr>
            <a:r>
              <a:rPr b="1" i="0" lang="es" sz="3300" u="none" cap="none" strike="noStrike">
                <a:solidFill>
                  <a:schemeClr val="lt1"/>
                </a:solidFill>
                <a:latin typeface="Calibri"/>
                <a:ea typeface="Calibri"/>
                <a:cs typeface="Calibri"/>
                <a:sym typeface="Calibri"/>
              </a:rPr>
              <a:t>Modelando en 3D</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sp>
        <p:nvSpPr>
          <p:cNvPr id="102" name="Google Shape;102;p4"/>
          <p:cNvSpPr/>
          <p:nvPr/>
        </p:nvSpPr>
        <p:spPr>
          <a:xfrm>
            <a:off x="935075" y="1225625"/>
            <a:ext cx="6013500" cy="30804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200"/>
              <a:buFont typeface="Arial"/>
              <a:buNone/>
            </a:pPr>
            <a:r>
              <a:rPr lang="es" sz="2200">
                <a:solidFill>
                  <a:schemeClr val="dk1"/>
                </a:solidFill>
                <a:latin typeface="Calibri"/>
                <a:ea typeface="Calibri"/>
                <a:cs typeface="Calibri"/>
                <a:sym typeface="Calibri"/>
              </a:rPr>
              <a:t>La temperatura media de la Tierra es ahora 1,1 °C más elevada que a finales del siglo XIX. Como vimos en la Infografía, se busca evitar un aumento de la temperatura global superior a 1,5 °C. </a:t>
            </a:r>
            <a:r>
              <a:rPr b="1" lang="es" sz="2200">
                <a:solidFill>
                  <a:schemeClr val="dk1"/>
                </a:solidFill>
                <a:latin typeface="Calibri"/>
                <a:ea typeface="Calibri"/>
                <a:cs typeface="Calibri"/>
                <a:sym typeface="Calibri"/>
              </a:rPr>
              <a:t>¿Cómo podemos determinar en qué año se alcanzará una variación de temperatura mayor a 1,5°C?</a:t>
            </a:r>
            <a:endParaRPr b="1" sz="2200">
              <a:solidFill>
                <a:schemeClr val="dk1"/>
              </a:solidFill>
              <a:latin typeface="Calibri"/>
              <a:ea typeface="Calibri"/>
              <a:cs typeface="Calibri"/>
              <a:sym typeface="Calibri"/>
            </a:endParaRPr>
          </a:p>
        </p:txBody>
      </p:sp>
      <p:pic>
        <p:nvPicPr>
          <p:cNvPr id="103" name="Google Shape;103;p4"/>
          <p:cNvPicPr preferRelativeResize="0"/>
          <p:nvPr/>
        </p:nvPicPr>
        <p:blipFill>
          <a:blip r:embed="rId3">
            <a:alphaModFix/>
          </a:blip>
          <a:stretch>
            <a:fillRect/>
          </a:stretch>
        </p:blipFill>
        <p:spPr>
          <a:xfrm>
            <a:off x="7155400" y="1367950"/>
            <a:ext cx="1772700" cy="26015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nvSpPr>
        <p:spPr>
          <a:xfrm>
            <a:off x="336404" y="2186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09" name="Google Shape;109;p5"/>
          <p:cNvPicPr preferRelativeResize="0"/>
          <p:nvPr/>
        </p:nvPicPr>
        <p:blipFill rotWithShape="1">
          <a:blip r:embed="rId3">
            <a:alphaModFix/>
          </a:blip>
          <a:srcRect b="0" l="0" r="0" t="4012"/>
          <a:stretch/>
        </p:blipFill>
        <p:spPr>
          <a:xfrm>
            <a:off x="728700" y="1034325"/>
            <a:ext cx="7466775" cy="3969449"/>
          </a:xfrm>
          <a:prstGeom prst="rect">
            <a:avLst/>
          </a:prstGeom>
          <a:noFill/>
          <a:ln>
            <a:noFill/>
          </a:ln>
        </p:spPr>
      </p:pic>
      <p:sp>
        <p:nvSpPr>
          <p:cNvPr id="110" name="Google Shape;110;p5"/>
          <p:cNvSpPr txBox="1"/>
          <p:nvPr/>
        </p:nvSpPr>
        <p:spPr>
          <a:xfrm>
            <a:off x="1181427" y="703425"/>
            <a:ext cx="6277500" cy="330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1700">
                <a:solidFill>
                  <a:srgbClr val="423B71"/>
                </a:solidFill>
                <a:latin typeface="Calibri"/>
                <a:ea typeface="Calibri"/>
                <a:cs typeface="Calibri"/>
                <a:sym typeface="Calibri"/>
              </a:rPr>
              <a:t>Escenarios de aumento de temperatura superficial de la Tierra</a:t>
            </a:r>
            <a:endParaRPr b="1" i="0" sz="1700" u="none" cap="none" strike="noStrike">
              <a:solidFill>
                <a:srgbClr val="423B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p:nvPr/>
        </p:nvSpPr>
        <p:spPr>
          <a:xfrm>
            <a:off x="399900" y="1395227"/>
            <a:ext cx="8344200" cy="2541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Para el escenario de emisiones altas ¿cuándo se alcanzan las siguientes temperaturas?  (Consejo: Utiliza una regla)</a:t>
            </a:r>
            <a:endParaRPr b="1">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 sz="1800">
                <a:solidFill>
                  <a:schemeClr val="dk1"/>
                </a:solidFill>
                <a:latin typeface="Calibri"/>
                <a:ea typeface="Calibri"/>
                <a:cs typeface="Calibri"/>
                <a:sym typeface="Calibri"/>
              </a:rPr>
              <a:t>a) 1,5°C</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lang="es" sz="1800">
                <a:solidFill>
                  <a:schemeClr val="dk1"/>
                </a:solidFill>
                <a:latin typeface="Calibri"/>
                <a:ea typeface="Calibri"/>
                <a:cs typeface="Calibri"/>
                <a:sym typeface="Calibri"/>
              </a:rPr>
              <a:t>b) 2,5°C</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2.  ¿Qué procedimiento hicieron para responder la pregunta anterior? </a:t>
            </a:r>
            <a:endParaRPr b="1" sz="1800">
              <a:solidFill>
                <a:schemeClr val="dk1"/>
              </a:solidFill>
              <a:latin typeface="Calibri"/>
              <a:ea typeface="Calibri"/>
              <a:cs typeface="Calibri"/>
              <a:sym typeface="Calibri"/>
            </a:endParaRPr>
          </a:p>
        </p:txBody>
      </p:sp>
      <p:sp>
        <p:nvSpPr>
          <p:cNvPr id="116" name="Google Shape;116;p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4226aeeca6_0_11"/>
          <p:cNvSpPr/>
          <p:nvPr/>
        </p:nvSpPr>
        <p:spPr>
          <a:xfrm>
            <a:off x="399900" y="1436450"/>
            <a:ext cx="8472000" cy="8160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3</a:t>
            </a:r>
            <a:r>
              <a:rPr lang="es" sz="1800">
                <a:solidFill>
                  <a:schemeClr val="dk1"/>
                </a:solidFill>
                <a:latin typeface="Calibri"/>
                <a:ea typeface="Calibri"/>
                <a:cs typeface="Calibri"/>
                <a:sym typeface="Calibri"/>
              </a:rPr>
              <a:t>.</a:t>
            </a:r>
            <a:r>
              <a:rPr lang="es" sz="2200">
                <a:solidFill>
                  <a:schemeClr val="dk1"/>
                </a:solidFill>
                <a:latin typeface="Calibri"/>
                <a:ea typeface="Calibri"/>
                <a:cs typeface="Calibri"/>
                <a:sym typeface="Calibri"/>
              </a:rPr>
              <a:t> Usa el procedimiento anterior para completar la siguiente tabla:</a:t>
            </a:r>
            <a:r>
              <a:rPr b="1" lang="es"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p:txBody>
      </p:sp>
      <p:sp>
        <p:nvSpPr>
          <p:cNvPr id="122" name="Google Shape;122;g24226aeeca6_0_1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23" name="Google Shape;123;g24226aeeca6_0_11"/>
          <p:cNvPicPr preferRelativeResize="0"/>
          <p:nvPr/>
        </p:nvPicPr>
        <p:blipFill>
          <a:blip r:embed="rId3">
            <a:alphaModFix/>
          </a:blip>
          <a:stretch>
            <a:fillRect/>
          </a:stretch>
        </p:blipFill>
        <p:spPr>
          <a:xfrm>
            <a:off x="272625" y="2491925"/>
            <a:ext cx="8726548" cy="119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p:nvPr/>
        </p:nvSpPr>
        <p:spPr>
          <a:xfrm>
            <a:off x="336000" y="1234750"/>
            <a:ext cx="8472000" cy="3401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4.</a:t>
            </a:r>
            <a:r>
              <a:rPr b="1"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Grafica los datos obtenidos en la tabla anterior usando la temperatura como variable independiente.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5.</a:t>
            </a:r>
            <a:r>
              <a:rPr b="1"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Usa el gráfico construido en la pregunta anterior para responder lo siguiente ¿Cuántos años toma en este escenario pasar de un incremento de 1,5°C a uno de 2,5°C</a:t>
            </a:r>
            <a:endParaRPr b="1"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b="1" sz="1800">
              <a:solidFill>
                <a:schemeClr val="dk1"/>
              </a:solidFill>
              <a:latin typeface="Calibri"/>
              <a:ea typeface="Calibri"/>
              <a:cs typeface="Calibri"/>
              <a:sym typeface="Calibri"/>
            </a:endParaRPr>
          </a:p>
        </p:txBody>
      </p:sp>
      <p:sp>
        <p:nvSpPr>
          <p:cNvPr id="129" name="Google Shape;129;p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nvSpPr>
        <p:spPr>
          <a:xfrm>
            <a:off x="363629" y="2276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35" name="Google Shape;135;p9"/>
          <p:cNvPicPr preferRelativeResize="0"/>
          <p:nvPr/>
        </p:nvPicPr>
        <p:blipFill>
          <a:blip r:embed="rId3">
            <a:alphaModFix/>
          </a:blip>
          <a:stretch>
            <a:fillRect/>
          </a:stretch>
        </p:blipFill>
        <p:spPr>
          <a:xfrm>
            <a:off x="1894125" y="893925"/>
            <a:ext cx="5109000" cy="39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