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7868e74e7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47868e74e7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7868e74e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47868e74e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7868e74e7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47868e74e7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7868e74e7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47868e74e7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7868e74e7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47868e74e7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7868e74e7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47868e74e7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7868e74e7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47868e74e7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7868e74e7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47868e74e7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7868e74e7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247868e74e7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7868e74e7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47868e74e7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7868e74e7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47868e74e7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7868e74e7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247868e74e7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7868e74e7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247868e74e7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7868e74e7_0_2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47868e74e7_0_2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ee0e8b21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22ee0e8b21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7868e74e7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247868e74e7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7868e74e7_0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247868e74e7_0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7868e74e7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47868e74e7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7868e74e7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247868e74e7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32c88611724c7ff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632c88611724c7ff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7868e74e7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247868e74e7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2c88611724c7ff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632c88611724c7ff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7868e74e7_0_3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247868e74e7_0_3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32c88611724c7ff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632c88611724c7ff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7592bc7497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27592bc7497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7868e74e7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247868e74e7_0_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7a3c9780c7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27a3c9780c7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7868e74e7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47868e74e7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7868e74e7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47868e74e7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7868e74e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247868e74e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7868e74e7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47868e74e7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7868e74e7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47868e74e7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7868e74e7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47868e74e7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7868e74e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47868e74e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Juego El Gato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/>
        </p:nvSpPr>
        <p:spPr>
          <a:xfrm>
            <a:off x="520425" y="1302450"/>
            <a:ext cx="8253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Dibuja dos casos favorables y tres casos no favorables. Recuerda que el jugador que comienza lo hace con </a:t>
            </a:r>
            <a:r>
              <a:rPr b="1" lang="es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0" y="2064450"/>
            <a:ext cx="9067674" cy="24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6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son los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son los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688575" y="1941050"/>
            <a:ext cx="42849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distintas se pueden ubicar las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tablero?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ubicadas las tres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¿de cuántas maneras se pueden ubicar los dos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8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son los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688575" y="1941050"/>
            <a:ext cx="42849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distintas se pueden ubicar las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tablero?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ubicadas las tres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¿de cuántas maneras se pueden ubicar los dos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>
            <a:off x="5131175" y="1864850"/>
            <a:ext cx="3742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 maneras de escoger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ubicaciones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las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nueve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casillas.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maneras de escoger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ubicaciones de los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las seis casillas restantes.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8"/>
          <p:cNvPicPr preferRelativeResize="0"/>
          <p:nvPr/>
        </p:nvPicPr>
        <p:blipFill rotWithShape="1">
          <a:blip r:embed="rId3">
            <a:alphaModFix/>
          </a:blip>
          <a:srcRect b="0" l="0" r="56312" t="0"/>
          <a:stretch/>
        </p:blipFill>
        <p:spPr>
          <a:xfrm>
            <a:off x="6180075" y="1864850"/>
            <a:ext cx="366600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/>
          <p:cNvPicPr preferRelativeResize="0"/>
          <p:nvPr/>
        </p:nvPicPr>
        <p:blipFill rotWithShape="1">
          <a:blip r:embed="rId3">
            <a:alphaModFix/>
          </a:blip>
          <a:srcRect b="0" l="56312" r="0" t="0"/>
          <a:stretch/>
        </p:blipFill>
        <p:spPr>
          <a:xfrm>
            <a:off x="6103875" y="3455775"/>
            <a:ext cx="366600" cy="4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9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son los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9"/>
          <p:cNvSpPr/>
          <p:nvPr/>
        </p:nvSpPr>
        <p:spPr>
          <a:xfrm>
            <a:off x="4738825" y="2007975"/>
            <a:ext cx="366600" cy="2186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1406675" y="2836538"/>
            <a:ext cx="372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                   casos totales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200" y="2722950"/>
            <a:ext cx="1192376" cy="6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 txBox="1"/>
          <p:nvPr/>
        </p:nvSpPr>
        <p:spPr>
          <a:xfrm>
            <a:off x="5131175" y="1864850"/>
            <a:ext cx="3742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 maneras de escoger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ubicaciones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las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nueve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casillas.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maneras de escoger </a:t>
            </a:r>
            <a:r>
              <a:rPr lang="e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ubicaciones de los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las seis casillas restantes.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56312" t="0"/>
          <a:stretch/>
        </p:blipFill>
        <p:spPr>
          <a:xfrm>
            <a:off x="6180075" y="1864850"/>
            <a:ext cx="366600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56312" r="0" t="0"/>
          <a:stretch/>
        </p:blipFill>
        <p:spPr>
          <a:xfrm>
            <a:off x="6103875" y="3455775"/>
            <a:ext cx="366600" cy="4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1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494275" y="1941050"/>
            <a:ext cx="368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Dibuja todas las posibles disposiciones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tablero que corresponden a los casos favorables, ¿cuántas son?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2"/>
          <p:cNvSpPr txBox="1"/>
          <p:nvPr/>
        </p:nvSpPr>
        <p:spPr>
          <a:xfrm>
            <a:off x="494275" y="1941050"/>
            <a:ext cx="368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Dibuja todas las posibles disposiciones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tablero que corresponden a los casos favorables, ¿cuántas son?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100" y="1859675"/>
            <a:ext cx="3540026" cy="30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494275" y="1941050"/>
            <a:ext cx="368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Dibuja todas las posibles disposiciones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tablero que corresponden a los casos favorables, ¿cuántas son?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3"/>
          <p:cNvSpPr txBox="1"/>
          <p:nvPr/>
        </p:nvSpPr>
        <p:spPr>
          <a:xfrm>
            <a:off x="1230000" y="3712900"/>
            <a:ext cx="204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casos.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100" y="1859675"/>
            <a:ext cx="3540026" cy="30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4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4"/>
          <p:cNvSpPr txBox="1"/>
          <p:nvPr/>
        </p:nvSpPr>
        <p:spPr>
          <a:xfrm>
            <a:off x="494275" y="1941050"/>
            <a:ext cx="368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configuraciones hay en donde podrían quedar los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el primer jugador ganó formando la línea en la primera fila del tablero?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500" y="2238650"/>
            <a:ext cx="1526774" cy="14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722330" y="366519"/>
            <a:ext cx="7214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b="1" lang="es" sz="2800" u="sng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situación: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“El Gato”</a:t>
            </a:r>
            <a:r>
              <a:rPr b="1"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50" y="1635219"/>
            <a:ext cx="3240049" cy="23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5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5"/>
          <p:cNvSpPr txBox="1"/>
          <p:nvPr/>
        </p:nvSpPr>
        <p:spPr>
          <a:xfrm>
            <a:off x="494275" y="1941050"/>
            <a:ext cx="368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configuraciones hay en donde podrían quedar los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el primer jugador ganó formando la línea en la primera fila del tablero?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5"/>
          <p:cNvSpPr txBox="1"/>
          <p:nvPr/>
        </p:nvSpPr>
        <p:spPr>
          <a:xfrm>
            <a:off x="6184550" y="2784550"/>
            <a:ext cx="204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   casos.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 b="0" l="38453" r="0" t="0"/>
          <a:stretch/>
        </p:blipFill>
        <p:spPr>
          <a:xfrm>
            <a:off x="6790050" y="2692850"/>
            <a:ext cx="537325" cy="7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425" y="2238650"/>
            <a:ext cx="1703275" cy="211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6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casos favorables hay en total?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494275" y="2169650"/>
            <a:ext cx="737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                         casos favorables.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800" y="2017250"/>
            <a:ext cx="1077100" cy="9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</a:t>
            </a:r>
            <a:endParaRPr b="1"/>
          </a:p>
        </p:txBody>
      </p:sp>
      <p:sp>
        <p:nvSpPr>
          <p:cNvPr id="282" name="Google Shape;282;p47"/>
          <p:cNvSpPr txBox="1"/>
          <p:nvPr/>
        </p:nvSpPr>
        <p:spPr>
          <a:xfrm>
            <a:off x="1072350" y="1416875"/>
            <a:ext cx="70707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el juego se realizan solo 5 jugadas al azar, ¿cuál es la probabilidad de que gane el jugador que partió?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315" y="2381850"/>
            <a:ext cx="3843123" cy="21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</a:t>
            </a:r>
            <a:endParaRPr b="1"/>
          </a:p>
        </p:txBody>
      </p:sp>
      <p:sp>
        <p:nvSpPr>
          <p:cNvPr id="289" name="Google Shape;289;p4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1072350" y="1416875"/>
            <a:ext cx="70707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el juego se realizan solo 5 jugadas al azar, ¿cuál es la probabilidad de que gane el jugador que partió?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63" y="2142299"/>
            <a:ext cx="8387077" cy="22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</a:t>
            </a:r>
            <a:endParaRPr b="1"/>
          </a:p>
        </p:txBody>
      </p:sp>
      <p:sp>
        <p:nvSpPr>
          <p:cNvPr id="297" name="Google Shape;297;p4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9"/>
          <p:cNvSpPr txBox="1"/>
          <p:nvPr/>
        </p:nvSpPr>
        <p:spPr>
          <a:xfrm>
            <a:off x="1072350" y="1416875"/>
            <a:ext cx="70707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el juego se realizan solo 5 jugadas al azar, ¿cuál es la probabilidad de que gane el jugador que partió?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75" y="2232475"/>
            <a:ext cx="7398702" cy="20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0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consideramos el orden en que se fueron marcando las X y los O, ¿cuántos son los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600" y="2415350"/>
            <a:ext cx="4020799" cy="201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1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consideramos el orden en que se fueron marcando las X y los O, ¿cuántos son los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200" y="2415075"/>
            <a:ext cx="14287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1"/>
          <p:cNvPicPr preferRelativeResize="0"/>
          <p:nvPr/>
        </p:nvPicPr>
        <p:blipFill rotWithShape="1">
          <a:blip r:embed="rId4">
            <a:alphaModFix/>
          </a:blip>
          <a:srcRect b="4049" l="0" r="0" t="0"/>
          <a:stretch/>
        </p:blipFill>
        <p:spPr>
          <a:xfrm>
            <a:off x="1046775" y="2100750"/>
            <a:ext cx="3024149" cy="2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que consideramos el orden en que se fueron escribiendo las X y los O, ¿cuántos son los casos favorables?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2"/>
          <p:cNvSpPr txBox="1"/>
          <p:nvPr/>
        </p:nvSpPr>
        <p:spPr>
          <a:xfrm>
            <a:off x="439450" y="2245650"/>
            <a:ext cx="4338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disposición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cuando se gana formando la primera fila del tablero y el orden en que fueron escritas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¿cuántos casos hay?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3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que consideramos el orden en que se fueron escribiendo las X y los O, ¿cuántos son los casos favorables?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3"/>
          <p:cNvSpPr txBox="1"/>
          <p:nvPr/>
        </p:nvSpPr>
        <p:spPr>
          <a:xfrm>
            <a:off x="439450" y="2245650"/>
            <a:ext cx="4338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disposición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cuando se gana formando la primera fila del tablero y el orden en que fueron escritas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¿cuántos casos hay?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3"/>
          <p:cNvSpPr txBox="1"/>
          <p:nvPr/>
        </p:nvSpPr>
        <p:spPr>
          <a:xfrm>
            <a:off x="689650" y="3611475"/>
            <a:ext cx="3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Son 6 casos, lo que equivale a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3!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casos.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750" y="2253150"/>
            <a:ext cx="3700336" cy="27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4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que consideramos el orden en que se fueron escribiendo las X y los O, ¿cuántos son los casos favorables?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439450" y="2245650"/>
            <a:ext cx="433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orden, ¿cuántas posibles configuraciones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en donde se gana?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520425" y="1454850"/>
            <a:ext cx="7594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¿Cuál es el mínimo de turnos que se requieren para que algún jugador gane?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 la infografía, respondamos: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5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que consideramos el orden en que se fueron escribiendo las X y los O, ¿cuántos son los casos favorables?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5"/>
          <p:cNvSpPr txBox="1"/>
          <p:nvPr/>
        </p:nvSpPr>
        <p:spPr>
          <a:xfrm>
            <a:off x="439450" y="2245650"/>
            <a:ext cx="433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orden, ¿cuántas posibles configuraciones de las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en donde se gana?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5"/>
          <p:cNvSpPr txBox="1"/>
          <p:nvPr/>
        </p:nvSpPr>
        <p:spPr>
          <a:xfrm>
            <a:off x="1498350" y="3328375"/>
            <a:ext cx="636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Hay 6 o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3! </a:t>
            </a:r>
            <a:r>
              <a:rPr b="1" lang="es" sz="1800">
                <a:latin typeface="Calibri"/>
                <a:ea typeface="Calibri"/>
                <a:cs typeface="Calibri"/>
                <a:sym typeface="Calibri"/>
              </a:rPr>
              <a:t>casos por cada una de las ocho líneas que permiten ganar, es decir, hay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8 · 3!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configuraciones de las X.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6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que consideramos el orden en que se fueron escribiendo las X y los O, ¿cuántos son los casos favorables?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6"/>
          <p:cNvSpPr txBox="1"/>
          <p:nvPr/>
        </p:nvSpPr>
        <p:spPr>
          <a:xfrm>
            <a:off x="439450" y="2245650"/>
            <a:ext cx="433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orden, ¿cómo podemos considerar ahora la disposición en donde quedan los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100" y="3261450"/>
            <a:ext cx="1421325" cy="13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1325" y="3808450"/>
            <a:ext cx="1532075" cy="8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399900" y="1251150"/>
            <a:ext cx="8344200" cy="84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que consideramos el orden en que se fueron escribiendo las X y los O, ¿cuántos son los casos favorables?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439450" y="2245650"/>
            <a:ext cx="433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orden, ¿cómo podemos considerar ahora la disposición en donde quedan los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7"/>
          <p:cNvSpPr txBox="1"/>
          <p:nvPr/>
        </p:nvSpPr>
        <p:spPr>
          <a:xfrm>
            <a:off x="1108900" y="33972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disposiciones en donde quedan los O se calculan </a:t>
            </a:r>
            <a:r>
              <a:rPr b="1" lang="es" sz="1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6 · 5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 que 2 símbolos se ubican en 6 casillas.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925" y="2245650"/>
            <a:ext cx="1421325" cy="13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075" y="3056600"/>
            <a:ext cx="1532075" cy="8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</a:t>
            </a:r>
            <a:endParaRPr b="1"/>
          </a:p>
        </p:txBody>
      </p:sp>
      <p:sp>
        <p:nvSpPr>
          <p:cNvPr id="370" name="Google Shape;370;p58"/>
          <p:cNvSpPr txBox="1"/>
          <p:nvPr/>
        </p:nvSpPr>
        <p:spPr>
          <a:xfrm>
            <a:off x="1072350" y="1416875"/>
            <a:ext cx="70707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el juego se realizan solo 5 jugadas al azar y </a:t>
            </a:r>
            <a:r>
              <a:rPr b="1" lang="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 se considera el orden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¿cuál es la probabilidad de que gane el jugador que partió?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50" y="2681775"/>
            <a:ext cx="3616325" cy="13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Volvamos al problema</a:t>
            </a:r>
            <a:endParaRPr b="1"/>
          </a:p>
        </p:txBody>
      </p:sp>
      <p:sp>
        <p:nvSpPr>
          <p:cNvPr id="377" name="Google Shape;377;p59"/>
          <p:cNvSpPr txBox="1"/>
          <p:nvPr/>
        </p:nvSpPr>
        <p:spPr>
          <a:xfrm>
            <a:off x="1072350" y="1416875"/>
            <a:ext cx="70707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el juego se realizan solo 5 jugadas al azar y </a:t>
            </a:r>
            <a:r>
              <a:rPr b="1" lang="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 se considera el orden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¿cuál es la probabilidad de que gane el jugador que partió?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/>
          <p:nvPr/>
        </p:nvSpPr>
        <p:spPr>
          <a:xfrm>
            <a:off x="551383" y="1388067"/>
            <a:ext cx="77613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considerar el orden o no en el problema determina la manera en que contamos los casos y determinamos la probabilidad, esto 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orden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orden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650" y="3580000"/>
            <a:ext cx="2498725" cy="9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550" y="2136893"/>
            <a:ext cx="2140225" cy="122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/>
        </p:nvSpPr>
        <p:spPr>
          <a:xfrm>
            <a:off x="551383" y="13880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 o no el orden nos arrojó la misma probabilidad, esto no siempre sucede y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dependerá del contexto del problema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cuestión. En nuestro caso, considerar el orden en el que se colocan los símbolos y no considerarlo, los elementos son equiprobables.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501" y="2897525"/>
            <a:ext cx="3631000" cy="16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/>
        </p:nvSpPr>
        <p:spPr>
          <a:xfrm>
            <a:off x="551383" y="1388067"/>
            <a:ext cx="7761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problema, los casos favorables y los casos totales se deben contar considerando la misma estrategia de conteo (con o sin orden).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técnicas de conteo como la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combinatoria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permutación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lang="es" sz="18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variación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permitió determinar la probabilidad del problema central de la clase.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3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Juego El Gato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46" name="Google Shape;146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9"/>
          <p:cNvSpPr txBox="1"/>
          <p:nvPr/>
        </p:nvSpPr>
        <p:spPr>
          <a:xfrm>
            <a:off x="897525" y="1325910"/>
            <a:ext cx="7070700" cy="71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el juego se realizan solo 5 jugadas al azar, ¿cuál es la probabilidad de que gane el jugador que partió?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315" y="2381850"/>
            <a:ext cx="3843123" cy="21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520425" y="1226250"/>
            <a:ext cx="7941900" cy="1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Los participantes juegan de manera aleatoria, es decir, en cada turno marcan al azar cualquier casilla que queda disponible.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El jugador que comienza utiliza </a:t>
            </a:r>
            <a:r>
              <a:rPr b="1" lang="es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Se juegan solo 5 turnos, por lo que gana el jugador que marca </a:t>
            </a:r>
            <a:r>
              <a:rPr b="1" lang="es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 o bien ninguno gana.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Supuestos</a:t>
            </a:r>
            <a:endParaRPr b="1"/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400" y="2939883"/>
            <a:ext cx="3691950" cy="2073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necesitamos saber para aplicar la regla de Laplace?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necesitamos saber para aplicar la regla de Laplace?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813" y="2020505"/>
            <a:ext cx="4734377" cy="165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necesitamos saber para aplicar la regla de Laplace?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00" y="1419875"/>
            <a:ext cx="8785623" cy="264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/>
        </p:nvSpPr>
        <p:spPr>
          <a:xfrm>
            <a:off x="520425" y="1302450"/>
            <a:ext cx="8253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Dibuja dos casos favorables y tres casos no favorables. Recuerda que el jugador que comienza lo hace con </a:t>
            </a:r>
            <a:r>
              <a:rPr b="1" lang="es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