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Nunito ExtraLight"/>
      <p:regular r:id="rId30"/>
      <p:bold r:id="rId31"/>
      <p:italic r:id="rId32"/>
      <p:boldItalic r:id="rId33"/>
    </p:embeddedFont>
    <p:embeddedFont>
      <p:font typeface="Nuni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ExtraLight-bold.fntdata"/><Relationship Id="rId30" Type="http://schemas.openxmlformats.org/officeDocument/2006/relationships/font" Target="fonts/NunitoExtraLight-regular.fntdata"/><Relationship Id="rId11" Type="http://schemas.openxmlformats.org/officeDocument/2006/relationships/slide" Target="slides/slide5.xml"/><Relationship Id="rId33" Type="http://schemas.openxmlformats.org/officeDocument/2006/relationships/font" Target="fonts/NunitoExtraLight-boldItalic.fntdata"/><Relationship Id="rId10" Type="http://schemas.openxmlformats.org/officeDocument/2006/relationships/slide" Target="slides/slide4.xml"/><Relationship Id="rId32" Type="http://schemas.openxmlformats.org/officeDocument/2006/relationships/font" Target="fonts/NunitoExtraLight-italic.fntdata"/><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201199cf6_0_2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9201199cf6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9201199cf6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9201199cf6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9201199cf6_0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29201199cf6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9201199cf6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29201199cf6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201199cf6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29201199cf6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9201199cf6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9201199cf6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9201199cf6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29201199cf6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201199cf6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s"/>
              <a:t>\begin{align*}</a:t>
            </a:r>
            <a:endParaRPr/>
          </a:p>
          <a:p>
            <a:pPr indent="0" lvl="0" marL="0" rtl="0" algn="l">
              <a:lnSpc>
                <a:spcPct val="100000"/>
              </a:lnSpc>
              <a:spcBef>
                <a:spcPts val="0"/>
              </a:spcBef>
              <a:spcAft>
                <a:spcPts val="0"/>
              </a:spcAft>
              <a:buSzPts val="1100"/>
              <a:buNone/>
            </a:pPr>
            <a:r>
              <a:rPr lang="es"/>
              <a:t>&amp;\phantom{=}\frac{\binom{11}{5}- \binom{5}{2}\cdot\binom{6}{3}}{\binom{11}{5}}\\</a:t>
            </a:r>
            <a:endParaRPr/>
          </a:p>
          <a:p>
            <a:pPr indent="0" lvl="0" marL="0" rtl="0" algn="l">
              <a:lnSpc>
                <a:spcPct val="100000"/>
              </a:lnSpc>
              <a:spcBef>
                <a:spcPts val="0"/>
              </a:spcBef>
              <a:spcAft>
                <a:spcPts val="0"/>
              </a:spcAft>
              <a:buSzPts val="1100"/>
              <a:buNone/>
            </a:pPr>
            <a:r>
              <a:rPr lang="es"/>
              <a:t>&amp;=1-\frac{\binom{5}{2}\cdot\binom{6}{3}}{\binom{11}{5}}</a:t>
            </a:r>
            <a:endParaRPr/>
          </a:p>
          <a:p>
            <a:pPr indent="0" lvl="0" marL="0" rtl="0" algn="l">
              <a:lnSpc>
                <a:spcPct val="100000"/>
              </a:lnSpc>
              <a:spcBef>
                <a:spcPts val="0"/>
              </a:spcBef>
              <a:spcAft>
                <a:spcPts val="0"/>
              </a:spcAft>
              <a:buSzPts val="1100"/>
              <a:buNone/>
            </a:pPr>
            <a:r>
              <a:rPr lang="es"/>
              <a:t>&amp;=\frac{262}{462}\approx 0{,}567</a:t>
            </a:r>
            <a:endParaRPr/>
          </a:p>
          <a:p>
            <a:pPr indent="0" lvl="0" marL="0" rtl="0" algn="l">
              <a:lnSpc>
                <a:spcPct val="100000"/>
              </a:lnSpc>
              <a:spcBef>
                <a:spcPts val="0"/>
              </a:spcBef>
              <a:spcAft>
                <a:spcPts val="0"/>
              </a:spcAft>
              <a:buSzPts val="1100"/>
              <a:buNone/>
            </a:pPr>
            <a:r>
              <a:rPr lang="es"/>
              <a:t>\end{align*}</a:t>
            </a:r>
            <a:endParaRPr/>
          </a:p>
          <a:p>
            <a:pPr indent="0" lvl="0" marL="0" rtl="0" algn="l">
              <a:lnSpc>
                <a:spcPct val="100000"/>
              </a:lnSpc>
              <a:spcBef>
                <a:spcPts val="0"/>
              </a:spcBef>
              <a:spcAft>
                <a:spcPts val="0"/>
              </a:spcAft>
              <a:buSzPts val="1400"/>
              <a:buNone/>
            </a:pPr>
            <a:r>
              <a:t/>
            </a:r>
            <a:endParaRPr/>
          </a:p>
        </p:txBody>
      </p:sp>
      <p:sp>
        <p:nvSpPr>
          <p:cNvPr id="250" name="Google Shape;250;g29201199cf6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18e5b5b3e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s"/>
              <a:t>\begin{align*}</a:t>
            </a:r>
            <a:endParaRPr/>
          </a:p>
          <a:p>
            <a:pPr indent="0" lvl="0" marL="0" rtl="0" algn="l">
              <a:lnSpc>
                <a:spcPct val="100000"/>
              </a:lnSpc>
              <a:spcBef>
                <a:spcPts val="0"/>
              </a:spcBef>
              <a:spcAft>
                <a:spcPts val="0"/>
              </a:spcAft>
              <a:buSzPts val="1100"/>
              <a:buNone/>
            </a:pPr>
            <a:r>
              <a:rPr lang="es"/>
              <a:t>&amp;\phantom{=}\frac{\binom{11}{5}- \binom{5}{2}\cdot\binom{6}{3}}{\binom{11}{5}}\\</a:t>
            </a:r>
            <a:endParaRPr/>
          </a:p>
          <a:p>
            <a:pPr indent="0" lvl="0" marL="0" rtl="0" algn="l">
              <a:lnSpc>
                <a:spcPct val="100000"/>
              </a:lnSpc>
              <a:spcBef>
                <a:spcPts val="0"/>
              </a:spcBef>
              <a:spcAft>
                <a:spcPts val="0"/>
              </a:spcAft>
              <a:buSzPts val="1100"/>
              <a:buNone/>
            </a:pPr>
            <a:r>
              <a:rPr lang="es"/>
              <a:t>&amp;=1-\frac{\binom{5}{2}\cdot\binom{6}{3}}{\binom{11}{5}}</a:t>
            </a:r>
            <a:endParaRPr/>
          </a:p>
          <a:p>
            <a:pPr indent="0" lvl="0" marL="0" rtl="0" algn="l">
              <a:lnSpc>
                <a:spcPct val="100000"/>
              </a:lnSpc>
              <a:spcBef>
                <a:spcPts val="0"/>
              </a:spcBef>
              <a:spcAft>
                <a:spcPts val="0"/>
              </a:spcAft>
              <a:buSzPts val="1100"/>
              <a:buNone/>
            </a:pPr>
            <a:r>
              <a:rPr lang="es"/>
              <a:t>&amp;=\frac{262}{462}\approx 0{,}567</a:t>
            </a:r>
            <a:endParaRPr/>
          </a:p>
          <a:p>
            <a:pPr indent="0" lvl="0" marL="0" rtl="0" algn="l">
              <a:lnSpc>
                <a:spcPct val="100000"/>
              </a:lnSpc>
              <a:spcBef>
                <a:spcPts val="0"/>
              </a:spcBef>
              <a:spcAft>
                <a:spcPts val="0"/>
              </a:spcAft>
              <a:buSzPts val="1100"/>
              <a:buNone/>
            </a:pPr>
            <a:r>
              <a:rPr lang="es"/>
              <a:t>\end{align*}</a:t>
            </a:r>
            <a:endParaRPr/>
          </a:p>
          <a:p>
            <a:pPr indent="0" lvl="0" marL="0" rtl="0" algn="l">
              <a:lnSpc>
                <a:spcPct val="100000"/>
              </a:lnSpc>
              <a:spcBef>
                <a:spcPts val="0"/>
              </a:spcBef>
              <a:spcAft>
                <a:spcPts val="0"/>
              </a:spcAft>
              <a:buSzPts val="1400"/>
              <a:buNone/>
            </a:pPr>
            <a:r>
              <a:t/>
            </a:r>
            <a:endParaRPr/>
          </a:p>
        </p:txBody>
      </p:sp>
      <p:sp>
        <p:nvSpPr>
          <p:cNvPr id="256" name="Google Shape;256;g2618e5b5b3e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9201199cf6_0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29201199cf6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201199cf6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29201199cf6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9201199cf6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a:p>
        </p:txBody>
      </p:sp>
      <p:sp>
        <p:nvSpPr>
          <p:cNvPr id="130" name="Google Shape;130;g29201199cf6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9201199cf6_0_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29201199cf6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9201199cf6_0_3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9201199cf6_0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618e5b5b3e_0_2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2618e5b5b3e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9201199cf6_0_3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9201199cf6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9201199cf6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s" sz="1200">
                <a:solidFill>
                  <a:schemeClr val="dk1"/>
                </a:solidFill>
                <a:latin typeface="Nunito"/>
                <a:ea typeface="Nunito"/>
                <a:cs typeface="Nunito"/>
                <a:sym typeface="Nunito"/>
              </a:rPr>
              <a:t>Esto con el objetivo de que puedan interpretar correctamente los parámetros de dicha expresión. A saber, los casos totales son  \binom{5}{2}  pues se deben escoger 2 cuadras (que van hacia la derecha) de un total de 5.  Un argumento similar se puede dar para justificar que el número de casos totales se puede obtener mediante la expresión \binom{5}{3) considerando las cuadras que van hacia la izquierda.  </a:t>
            </a:r>
            <a:endParaRPr/>
          </a:p>
        </p:txBody>
      </p:sp>
      <p:sp>
        <p:nvSpPr>
          <p:cNvPr id="137" name="Google Shape;137;g29201199cf6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18e5b5b3e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t/>
            </a:r>
            <a:endParaRPr/>
          </a:p>
        </p:txBody>
      </p:sp>
      <p:sp>
        <p:nvSpPr>
          <p:cNvPr id="145" name="Google Shape;145;g2618e5b5b3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18e5b5b3e_0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618e5b5b3e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18e5b5b3e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es" sz="1200">
                <a:solidFill>
                  <a:schemeClr val="dk1"/>
                </a:solidFill>
                <a:latin typeface="Nunito"/>
                <a:ea typeface="Nunito"/>
                <a:cs typeface="Nunito"/>
                <a:sym typeface="Nunito"/>
              </a:rPr>
              <a:t>Es posible que las y los estudiantes ocupen diferentes estrategias para responder esta pregunta., cabe destacar que es necesario asegurarse que no faltan caminos. </a:t>
            </a:r>
            <a:endParaRPr/>
          </a:p>
        </p:txBody>
      </p:sp>
      <p:sp>
        <p:nvSpPr>
          <p:cNvPr id="161" name="Google Shape;161;g2618e5b5b3e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18e5b5b3e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sz="1200">
                <a:solidFill>
                  <a:schemeClr val="dk1"/>
                </a:solidFill>
                <a:latin typeface="Nunito"/>
                <a:ea typeface="Nunito"/>
                <a:cs typeface="Nunito"/>
                <a:sym typeface="Nunito"/>
              </a:rPr>
              <a:t>Puede recordar que en términos generales, si se tiene que escoger \(m\) elementos de un total de \(n\), la respuesta está dada por el número combinatorio o coeficiente binomial \(\binom{n}{m}\) que se define como \(\frac{n!}{m!\cdot (n-m)!}\).</a:t>
            </a:r>
            <a:endParaRPr/>
          </a:p>
        </p:txBody>
      </p:sp>
      <p:sp>
        <p:nvSpPr>
          <p:cNvPr id="169" name="Google Shape;169;g2618e5b5b3e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9201199cf6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9201199cf6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201199cf6_0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9201199cf6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6.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60" y="2082304"/>
            <a:ext cx="8175900" cy="1107600"/>
          </a:xfrm>
          <a:prstGeom prst="rect">
            <a:avLst/>
          </a:prstGeom>
          <a:no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Clr>
                <a:schemeClr val="dk1"/>
              </a:buClr>
              <a:buSzPts val="1100"/>
              <a:buFont typeface="Arial"/>
              <a:buNone/>
            </a:pPr>
            <a:r>
              <a:rPr b="1" lang="es" sz="3300">
                <a:solidFill>
                  <a:schemeClr val="lt1"/>
                </a:solidFill>
                <a:latin typeface="Calibri"/>
                <a:ea typeface="Calibri"/>
                <a:cs typeface="Calibri"/>
                <a:sym typeface="Calibri"/>
              </a:rPr>
              <a:t>Elección de Rutas</a:t>
            </a:r>
            <a:endParaRPr b="1" sz="3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3300"/>
              <a:buFont typeface="Arial"/>
              <a:buNone/>
            </a:pPr>
            <a:r>
              <a:rPr b="1" lang="es" sz="2500">
                <a:solidFill>
                  <a:schemeClr val="lt1"/>
                </a:solidFill>
                <a:latin typeface="Calibri"/>
                <a:ea typeface="Calibri"/>
                <a:cs typeface="Calibri"/>
                <a:sym typeface="Calibri"/>
              </a:rPr>
              <a:t>(Parte 2)</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02" name="Google Shape;202;p35"/>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Calculen la cantidad total de caminos que van de C a B.</a:t>
            </a:r>
            <a:endParaRPr b="1" sz="1800">
              <a:solidFill>
                <a:schemeClr val="dk1"/>
              </a:solidFill>
              <a:latin typeface="Calibri"/>
              <a:ea typeface="Calibri"/>
              <a:cs typeface="Calibri"/>
              <a:sym typeface="Calibri"/>
            </a:endParaRPr>
          </a:p>
        </p:txBody>
      </p:sp>
      <p:pic>
        <p:nvPicPr>
          <p:cNvPr id="203" name="Google Shape;203;p35"/>
          <p:cNvPicPr preferRelativeResize="0"/>
          <p:nvPr/>
        </p:nvPicPr>
        <p:blipFill>
          <a:blip r:embed="rId3">
            <a:alphaModFix/>
          </a:blip>
          <a:stretch>
            <a:fillRect/>
          </a:stretch>
        </p:blipFill>
        <p:spPr>
          <a:xfrm>
            <a:off x="874150" y="1748375"/>
            <a:ext cx="4103028" cy="3090327"/>
          </a:xfrm>
          <a:prstGeom prst="rect">
            <a:avLst/>
          </a:prstGeom>
          <a:noFill/>
          <a:ln>
            <a:noFill/>
          </a:ln>
        </p:spPr>
      </p:pic>
      <p:sp>
        <p:nvSpPr>
          <p:cNvPr id="204" name="Google Shape;204;p35"/>
          <p:cNvSpPr/>
          <p:nvPr/>
        </p:nvSpPr>
        <p:spPr>
          <a:xfrm rot="-1168">
            <a:off x="2084350" y="1748397"/>
            <a:ext cx="1766700" cy="1834500"/>
          </a:xfrm>
          <a:prstGeom prst="rect">
            <a:avLst/>
          </a:prstGeom>
          <a:noFill/>
          <a:ln cap="flat" cmpd="sng" w="38100">
            <a:solidFill>
              <a:srgbClr val="433B7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10" name="Google Shape;210;p36"/>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Calculen la cantidad total de caminos que van de C a B.</a:t>
            </a:r>
            <a:endParaRPr b="1" sz="1800">
              <a:solidFill>
                <a:schemeClr val="dk1"/>
              </a:solidFill>
              <a:latin typeface="Calibri"/>
              <a:ea typeface="Calibri"/>
              <a:cs typeface="Calibri"/>
              <a:sym typeface="Calibri"/>
            </a:endParaRPr>
          </a:p>
        </p:txBody>
      </p:sp>
      <p:pic>
        <p:nvPicPr>
          <p:cNvPr id="211" name="Google Shape;211;p36"/>
          <p:cNvPicPr preferRelativeResize="0"/>
          <p:nvPr/>
        </p:nvPicPr>
        <p:blipFill>
          <a:blip r:embed="rId3">
            <a:alphaModFix/>
          </a:blip>
          <a:stretch>
            <a:fillRect/>
          </a:stretch>
        </p:blipFill>
        <p:spPr>
          <a:xfrm>
            <a:off x="5901298" y="2374825"/>
            <a:ext cx="1199400" cy="1902250"/>
          </a:xfrm>
          <a:prstGeom prst="rect">
            <a:avLst/>
          </a:prstGeom>
          <a:noFill/>
          <a:ln>
            <a:noFill/>
          </a:ln>
        </p:spPr>
      </p:pic>
      <p:pic>
        <p:nvPicPr>
          <p:cNvPr id="212" name="Google Shape;212;p36"/>
          <p:cNvPicPr preferRelativeResize="0"/>
          <p:nvPr/>
        </p:nvPicPr>
        <p:blipFill>
          <a:blip r:embed="rId4">
            <a:alphaModFix/>
          </a:blip>
          <a:stretch>
            <a:fillRect/>
          </a:stretch>
        </p:blipFill>
        <p:spPr>
          <a:xfrm>
            <a:off x="874150" y="1748375"/>
            <a:ext cx="4103028" cy="3090327"/>
          </a:xfrm>
          <a:prstGeom prst="rect">
            <a:avLst/>
          </a:prstGeom>
          <a:noFill/>
          <a:ln>
            <a:noFill/>
          </a:ln>
        </p:spPr>
      </p:pic>
      <p:sp>
        <p:nvSpPr>
          <p:cNvPr id="213" name="Google Shape;213;p36"/>
          <p:cNvSpPr/>
          <p:nvPr/>
        </p:nvSpPr>
        <p:spPr>
          <a:xfrm rot="-1168">
            <a:off x="2084350" y="1748397"/>
            <a:ext cx="1766700" cy="1834500"/>
          </a:xfrm>
          <a:prstGeom prst="rect">
            <a:avLst/>
          </a:prstGeom>
          <a:noFill/>
          <a:ln cap="flat" cmpd="sng" w="38100">
            <a:solidFill>
              <a:srgbClr val="433B7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19" name="Google Shape;219;p37"/>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c) ¿Cuántos son los caminos que van de A a B pasando por C?</a:t>
            </a:r>
            <a:endParaRPr b="1" sz="1800">
              <a:solidFill>
                <a:schemeClr val="dk1"/>
              </a:solidFill>
              <a:latin typeface="Calibri"/>
              <a:ea typeface="Calibri"/>
              <a:cs typeface="Calibri"/>
              <a:sym typeface="Calibri"/>
            </a:endParaRPr>
          </a:p>
        </p:txBody>
      </p:sp>
      <p:pic>
        <p:nvPicPr>
          <p:cNvPr id="220" name="Google Shape;220;p37"/>
          <p:cNvPicPr preferRelativeResize="0"/>
          <p:nvPr/>
        </p:nvPicPr>
        <p:blipFill>
          <a:blip r:embed="rId3">
            <a:alphaModFix/>
          </a:blip>
          <a:stretch>
            <a:fillRect/>
          </a:stretch>
        </p:blipFill>
        <p:spPr>
          <a:xfrm>
            <a:off x="2379150" y="1834575"/>
            <a:ext cx="4103028" cy="3090327"/>
          </a:xfrm>
          <a:prstGeom prst="rect">
            <a:avLst/>
          </a:prstGeom>
          <a:noFill/>
          <a:ln>
            <a:noFill/>
          </a:ln>
        </p:spPr>
      </p:pic>
      <p:sp>
        <p:nvSpPr>
          <p:cNvPr id="221" name="Google Shape;221;p37"/>
          <p:cNvSpPr/>
          <p:nvPr/>
        </p:nvSpPr>
        <p:spPr>
          <a:xfrm>
            <a:off x="2244325" y="3198700"/>
            <a:ext cx="1967400" cy="1326900"/>
          </a:xfrm>
          <a:prstGeom prst="rect">
            <a:avLst/>
          </a:prstGeom>
          <a:noFill/>
          <a:ln cap="flat" cmpd="sng" w="38100">
            <a:solidFill>
              <a:srgbClr val="D6566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
        <p:nvSpPr>
          <p:cNvPr id="222" name="Google Shape;222;p37"/>
          <p:cNvSpPr/>
          <p:nvPr/>
        </p:nvSpPr>
        <p:spPr>
          <a:xfrm rot="-1168">
            <a:off x="3688650" y="1888447"/>
            <a:ext cx="1766700" cy="1834500"/>
          </a:xfrm>
          <a:prstGeom prst="rect">
            <a:avLst/>
          </a:prstGeom>
          <a:noFill/>
          <a:ln cap="flat" cmpd="sng" w="38100">
            <a:solidFill>
              <a:srgbClr val="433B7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28" name="Google Shape;228;p38"/>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c) ¿Cuántos son los caminos que van de A a B pasando por C?</a:t>
            </a:r>
            <a:endParaRPr b="1" sz="1800">
              <a:solidFill>
                <a:schemeClr val="dk1"/>
              </a:solidFill>
              <a:latin typeface="Calibri"/>
              <a:ea typeface="Calibri"/>
              <a:cs typeface="Calibri"/>
              <a:sym typeface="Calibri"/>
            </a:endParaRPr>
          </a:p>
        </p:txBody>
      </p:sp>
      <p:pic>
        <p:nvPicPr>
          <p:cNvPr id="229" name="Google Shape;229;p38"/>
          <p:cNvPicPr preferRelativeResize="0"/>
          <p:nvPr/>
        </p:nvPicPr>
        <p:blipFill>
          <a:blip r:embed="rId3">
            <a:alphaModFix/>
          </a:blip>
          <a:stretch>
            <a:fillRect/>
          </a:stretch>
        </p:blipFill>
        <p:spPr>
          <a:xfrm>
            <a:off x="5146826" y="2034288"/>
            <a:ext cx="2735650" cy="2724600"/>
          </a:xfrm>
          <a:prstGeom prst="rect">
            <a:avLst/>
          </a:prstGeom>
          <a:noFill/>
          <a:ln>
            <a:noFill/>
          </a:ln>
        </p:spPr>
      </p:pic>
      <p:pic>
        <p:nvPicPr>
          <p:cNvPr id="230" name="Google Shape;230;p38"/>
          <p:cNvPicPr preferRelativeResize="0"/>
          <p:nvPr/>
        </p:nvPicPr>
        <p:blipFill>
          <a:blip r:embed="rId4">
            <a:alphaModFix/>
          </a:blip>
          <a:stretch>
            <a:fillRect/>
          </a:stretch>
        </p:blipFill>
        <p:spPr>
          <a:xfrm>
            <a:off x="739179" y="1953050"/>
            <a:ext cx="3694597" cy="2782701"/>
          </a:xfrm>
          <a:prstGeom prst="rect">
            <a:avLst/>
          </a:prstGeom>
          <a:noFill/>
          <a:ln>
            <a:noFill/>
          </a:ln>
        </p:spPr>
      </p:pic>
      <p:sp>
        <p:nvSpPr>
          <p:cNvPr id="231" name="Google Shape;231;p38"/>
          <p:cNvSpPr/>
          <p:nvPr/>
        </p:nvSpPr>
        <p:spPr>
          <a:xfrm>
            <a:off x="617775" y="3181383"/>
            <a:ext cx="1771500" cy="1194900"/>
          </a:xfrm>
          <a:prstGeom prst="rect">
            <a:avLst/>
          </a:prstGeom>
          <a:noFill/>
          <a:ln cap="flat" cmpd="sng" w="38100">
            <a:solidFill>
              <a:srgbClr val="D6566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
        <p:nvSpPr>
          <p:cNvPr id="232" name="Google Shape;232;p38"/>
          <p:cNvSpPr/>
          <p:nvPr/>
        </p:nvSpPr>
        <p:spPr>
          <a:xfrm rot="-1297">
            <a:off x="1918326" y="2001529"/>
            <a:ext cx="1590900" cy="1651800"/>
          </a:xfrm>
          <a:prstGeom prst="rect">
            <a:avLst/>
          </a:prstGeom>
          <a:noFill/>
          <a:ln cap="flat" cmpd="sng" w="38100">
            <a:solidFill>
              <a:srgbClr val="433B7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38" name="Google Shape;238;p39"/>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d) ¿Cuántos son los caminos que van de A a B sin pasar por C?</a:t>
            </a:r>
            <a:endParaRPr b="1" sz="1800">
              <a:solidFill>
                <a:schemeClr val="dk1"/>
              </a:solidFill>
              <a:latin typeface="Calibri"/>
              <a:ea typeface="Calibri"/>
              <a:cs typeface="Calibri"/>
              <a:sym typeface="Calibri"/>
            </a:endParaRPr>
          </a:p>
        </p:txBody>
      </p:sp>
      <p:pic>
        <p:nvPicPr>
          <p:cNvPr id="239" name="Google Shape;239;p39"/>
          <p:cNvPicPr preferRelativeResize="0"/>
          <p:nvPr/>
        </p:nvPicPr>
        <p:blipFill>
          <a:blip r:embed="rId3">
            <a:alphaModFix/>
          </a:blip>
          <a:stretch>
            <a:fillRect/>
          </a:stretch>
        </p:blipFill>
        <p:spPr>
          <a:xfrm>
            <a:off x="2758879" y="1920750"/>
            <a:ext cx="3694597" cy="2782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45" name="Google Shape;245;p40"/>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d) ¿Cuántos son los caminos que van de A a B sin pasar por C?</a:t>
            </a:r>
            <a:endParaRPr b="1" sz="1800">
              <a:solidFill>
                <a:schemeClr val="dk1"/>
              </a:solidFill>
              <a:latin typeface="Calibri"/>
              <a:ea typeface="Calibri"/>
              <a:cs typeface="Calibri"/>
              <a:sym typeface="Calibri"/>
            </a:endParaRPr>
          </a:p>
        </p:txBody>
      </p:sp>
      <p:pic>
        <p:nvPicPr>
          <p:cNvPr id="246" name="Google Shape;246;p40"/>
          <p:cNvPicPr preferRelativeResize="0"/>
          <p:nvPr/>
        </p:nvPicPr>
        <p:blipFill>
          <a:blip r:embed="rId3">
            <a:alphaModFix/>
          </a:blip>
          <a:stretch>
            <a:fillRect/>
          </a:stretch>
        </p:blipFill>
        <p:spPr>
          <a:xfrm>
            <a:off x="4731899" y="2410025"/>
            <a:ext cx="3821476" cy="1780350"/>
          </a:xfrm>
          <a:prstGeom prst="rect">
            <a:avLst/>
          </a:prstGeom>
          <a:noFill/>
          <a:ln>
            <a:noFill/>
          </a:ln>
        </p:spPr>
      </p:pic>
      <p:pic>
        <p:nvPicPr>
          <p:cNvPr id="247" name="Google Shape;247;p40"/>
          <p:cNvPicPr preferRelativeResize="0"/>
          <p:nvPr/>
        </p:nvPicPr>
        <p:blipFill>
          <a:blip r:embed="rId4">
            <a:alphaModFix/>
          </a:blip>
          <a:stretch>
            <a:fillRect/>
          </a:stretch>
        </p:blipFill>
        <p:spPr>
          <a:xfrm>
            <a:off x="739179" y="1908850"/>
            <a:ext cx="3694597" cy="2782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53" name="Google Shape;253;p41"/>
          <p:cNvSpPr txBox="1"/>
          <p:nvPr/>
        </p:nvSpPr>
        <p:spPr>
          <a:xfrm>
            <a:off x="551375" y="1311875"/>
            <a:ext cx="7758600" cy="8253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¿Cuál es la probabilidad de que el repartidor escoja un camino que vaya de A hasta B que no pase por C? Aproximen el resultado con 3 decimales.</a:t>
            </a:r>
            <a:endParaRPr b="1"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59" name="Google Shape;259;p42"/>
          <p:cNvSpPr txBox="1"/>
          <p:nvPr/>
        </p:nvSpPr>
        <p:spPr>
          <a:xfrm>
            <a:off x="551375" y="1311875"/>
            <a:ext cx="7758600" cy="8253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¿Cuál es la probabilidad de que el repartidor escoja un camino que vaya de A hasta B que no pase por C? Aproximen el resultado con 3 decimales.</a:t>
            </a:r>
            <a:endParaRPr b="1" sz="1800">
              <a:solidFill>
                <a:schemeClr val="dk1"/>
              </a:solidFill>
              <a:latin typeface="Calibri"/>
              <a:ea typeface="Calibri"/>
              <a:cs typeface="Calibri"/>
              <a:sym typeface="Calibri"/>
            </a:endParaRPr>
          </a:p>
        </p:txBody>
      </p:sp>
      <p:pic>
        <p:nvPicPr>
          <p:cNvPr id="260" name="Google Shape;260;p42"/>
          <p:cNvPicPr preferRelativeResize="0"/>
          <p:nvPr/>
        </p:nvPicPr>
        <p:blipFill>
          <a:blip r:embed="rId3">
            <a:alphaModFix/>
          </a:blip>
          <a:stretch>
            <a:fillRect/>
          </a:stretch>
        </p:blipFill>
        <p:spPr>
          <a:xfrm>
            <a:off x="513675" y="2242400"/>
            <a:ext cx="5380800" cy="25043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66" name="Google Shape;266;p43"/>
          <p:cNvSpPr txBox="1"/>
          <p:nvPr/>
        </p:nvSpPr>
        <p:spPr>
          <a:xfrm>
            <a:off x="551375" y="1311875"/>
            <a:ext cx="7758600" cy="4848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Interpreten el resultado determinado anteriormente.</a:t>
            </a:r>
            <a:endParaRPr b="1" sz="1800">
              <a:solidFill>
                <a:schemeClr val="dk1"/>
              </a:solidFill>
              <a:latin typeface="Calibri"/>
              <a:ea typeface="Calibri"/>
              <a:cs typeface="Calibri"/>
              <a:sym typeface="Calibri"/>
            </a:endParaRPr>
          </a:p>
        </p:txBody>
      </p:sp>
      <p:sp>
        <p:nvSpPr>
          <p:cNvPr id="267" name="Google Shape;267;p43"/>
          <p:cNvSpPr txBox="1"/>
          <p:nvPr/>
        </p:nvSpPr>
        <p:spPr>
          <a:xfrm>
            <a:off x="4283075" y="2614100"/>
            <a:ext cx="4026900" cy="1023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1000"/>
              </a:spcBef>
              <a:spcAft>
                <a:spcPts val="0"/>
              </a:spcAft>
              <a:buNone/>
            </a:pPr>
            <a:r>
              <a:rPr lang="es" sz="2000">
                <a:latin typeface="Calibri"/>
                <a:ea typeface="Calibri"/>
                <a:cs typeface="Calibri"/>
                <a:sym typeface="Calibri"/>
              </a:rPr>
              <a:t>La probabilidad de que el repartidor escoja un camino que vaya de A hasta B </a:t>
            </a:r>
            <a:r>
              <a:rPr lang="es" sz="2000" u="sng">
                <a:latin typeface="Calibri"/>
                <a:ea typeface="Calibri"/>
                <a:cs typeface="Calibri"/>
                <a:sym typeface="Calibri"/>
              </a:rPr>
              <a:t>que no pase por C </a:t>
            </a:r>
            <a:r>
              <a:rPr lang="es" sz="2000">
                <a:latin typeface="Calibri"/>
                <a:ea typeface="Calibri"/>
                <a:cs typeface="Calibri"/>
                <a:sym typeface="Calibri"/>
              </a:rPr>
              <a:t>es del </a:t>
            </a:r>
            <a:r>
              <a:rPr b="1" lang="es" sz="2200">
                <a:solidFill>
                  <a:srgbClr val="433B71"/>
                </a:solidFill>
                <a:latin typeface="Calibri"/>
                <a:ea typeface="Calibri"/>
                <a:cs typeface="Calibri"/>
                <a:sym typeface="Calibri"/>
              </a:rPr>
              <a:t>56,7 %</a:t>
            </a:r>
            <a:r>
              <a:rPr lang="es" sz="2000">
                <a:latin typeface="Calibri"/>
                <a:ea typeface="Calibri"/>
                <a:cs typeface="Calibri"/>
                <a:sym typeface="Calibri"/>
              </a:rPr>
              <a:t>.</a:t>
            </a:r>
            <a:endParaRPr sz="2000">
              <a:latin typeface="Calibri"/>
              <a:ea typeface="Calibri"/>
              <a:cs typeface="Calibri"/>
              <a:sym typeface="Calibri"/>
            </a:endParaRPr>
          </a:p>
        </p:txBody>
      </p:sp>
      <p:pic>
        <p:nvPicPr>
          <p:cNvPr id="268" name="Google Shape;268;p43"/>
          <p:cNvPicPr preferRelativeResize="0"/>
          <p:nvPr/>
        </p:nvPicPr>
        <p:blipFill>
          <a:blip r:embed="rId3">
            <a:alphaModFix/>
          </a:blip>
          <a:stretch>
            <a:fillRect/>
          </a:stretch>
        </p:blipFill>
        <p:spPr>
          <a:xfrm>
            <a:off x="798700" y="2187538"/>
            <a:ext cx="3196358" cy="2408876"/>
          </a:xfrm>
          <a:prstGeom prst="rect">
            <a:avLst/>
          </a:prstGeom>
          <a:noFill/>
          <a:ln>
            <a:noFill/>
          </a:ln>
        </p:spPr>
      </p:pic>
      <p:pic>
        <p:nvPicPr>
          <p:cNvPr id="269" name="Google Shape;269;p43"/>
          <p:cNvPicPr preferRelativeResize="0"/>
          <p:nvPr/>
        </p:nvPicPr>
        <p:blipFill>
          <a:blip r:embed="rId4">
            <a:alphaModFix/>
          </a:blip>
          <a:stretch>
            <a:fillRect/>
          </a:stretch>
        </p:blipFill>
        <p:spPr>
          <a:xfrm>
            <a:off x="5588587" y="3653603"/>
            <a:ext cx="1415875" cy="10259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4"/>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Una estrategia habitual en la resolución de problemas complejos, es encontrar una </a:t>
            </a:r>
            <a:r>
              <a:rPr b="1" lang="es" sz="1800">
                <a:solidFill>
                  <a:srgbClr val="433B71"/>
                </a:solidFill>
                <a:latin typeface="Calibri"/>
                <a:ea typeface="Calibri"/>
                <a:cs typeface="Calibri"/>
                <a:sym typeface="Calibri"/>
              </a:rPr>
              <a:t>versión simplificada del problema</a:t>
            </a:r>
            <a:r>
              <a:rPr lang="es" sz="1800">
                <a:solidFill>
                  <a:schemeClr val="dk1"/>
                </a:solidFill>
                <a:latin typeface="Calibri"/>
                <a:ea typeface="Calibri"/>
                <a:cs typeface="Calibri"/>
                <a:sym typeface="Calibri"/>
              </a:rPr>
              <a:t>, resolverlo y evaluar cómo esta solución aporta en la resolución del problema original.</a:t>
            </a:r>
            <a:endParaRPr sz="1800">
              <a:solidFill>
                <a:schemeClr val="dk1"/>
              </a:solidFill>
              <a:latin typeface="Calibri"/>
              <a:ea typeface="Calibri"/>
              <a:cs typeface="Calibri"/>
              <a:sym typeface="Calibri"/>
            </a:endParaRPr>
          </a:p>
        </p:txBody>
      </p:sp>
      <p:sp>
        <p:nvSpPr>
          <p:cNvPr id="275" name="Google Shape;275;p4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76" name="Google Shape;276;p44"/>
          <p:cNvPicPr preferRelativeResize="0"/>
          <p:nvPr/>
        </p:nvPicPr>
        <p:blipFill>
          <a:blip r:embed="rId3">
            <a:alphaModFix/>
          </a:blip>
          <a:stretch>
            <a:fillRect/>
          </a:stretch>
        </p:blipFill>
        <p:spPr>
          <a:xfrm>
            <a:off x="2402100" y="2406200"/>
            <a:ext cx="4927677" cy="230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722330" y="366519"/>
            <a:ext cx="7214100" cy="1331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Font typeface="Arial"/>
              <a:buNone/>
            </a:pPr>
            <a:r>
              <a:rPr lang="es" sz="2700">
                <a:solidFill>
                  <a:srgbClr val="423B71"/>
                </a:solidFill>
                <a:latin typeface="Calibri"/>
                <a:ea typeface="Calibri"/>
                <a:cs typeface="Calibri"/>
                <a:sym typeface="Calibri"/>
              </a:rPr>
              <a:t>Revisemos</a:t>
            </a:r>
            <a:r>
              <a:rPr b="1" lang="es" sz="2700">
                <a:solidFill>
                  <a:srgbClr val="423B71"/>
                </a:solidFill>
                <a:latin typeface="Calibri"/>
                <a:ea typeface="Calibri"/>
                <a:cs typeface="Calibri"/>
                <a:sym typeface="Calibri"/>
              </a:rPr>
              <a:t> la </a:t>
            </a:r>
            <a:r>
              <a:rPr b="1" lang="es" sz="2800" u="sng">
                <a:solidFill>
                  <a:srgbClr val="423B71"/>
                </a:solidFill>
                <a:latin typeface="Calibri"/>
                <a:ea typeface="Calibri"/>
                <a:cs typeface="Calibri"/>
                <a:sym typeface="Calibri"/>
              </a:rPr>
              <a:t>infografía</a:t>
            </a:r>
            <a:r>
              <a:rPr b="1" lang="es" sz="2700">
                <a:solidFill>
                  <a:srgbClr val="423B71"/>
                </a:solidFill>
                <a:latin typeface="Calibri"/>
                <a:ea typeface="Calibri"/>
                <a:cs typeface="Calibri"/>
                <a:sym typeface="Calibri"/>
              </a:rPr>
              <a:t> </a:t>
            </a:r>
            <a:r>
              <a:rPr lang="es" sz="2700">
                <a:solidFill>
                  <a:srgbClr val="423B71"/>
                </a:solidFill>
                <a:latin typeface="Calibri"/>
                <a:ea typeface="Calibri"/>
                <a:cs typeface="Calibri"/>
                <a:sym typeface="Calibri"/>
              </a:rPr>
              <a:t>de esta situación:</a:t>
            </a:r>
            <a:endParaRPr sz="2700">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700"/>
              <a:buFont typeface="Arial"/>
              <a:buNone/>
            </a:pPr>
            <a:r>
              <a:rPr lang="es" sz="2700">
                <a:solidFill>
                  <a:srgbClr val="423B71"/>
                </a:solidFill>
                <a:latin typeface="Calibri"/>
                <a:ea typeface="Calibri"/>
                <a:cs typeface="Calibri"/>
                <a:sym typeface="Calibri"/>
              </a:rPr>
              <a:t>“Contando caminos”</a:t>
            </a:r>
            <a:r>
              <a:rPr b="1" lang="es" sz="2400">
                <a:solidFill>
                  <a:srgbClr val="423B71"/>
                </a:solidFill>
                <a:latin typeface="Calibri"/>
                <a:ea typeface="Calibri"/>
                <a:cs typeface="Calibri"/>
                <a:sym typeface="Calibri"/>
              </a:rPr>
              <a:t>  </a:t>
            </a:r>
            <a:r>
              <a:rPr lang="es" sz="2700">
                <a:solidFill>
                  <a:srgbClr val="423B71"/>
                </a:solidFill>
                <a:latin typeface="Calibri"/>
                <a:ea typeface="Calibri"/>
                <a:cs typeface="Calibri"/>
                <a:sym typeface="Calibri"/>
              </a:rPr>
              <a:t>para recordar lo realizado anteriormente…</a:t>
            </a:r>
            <a:endParaRPr b="1" sz="2400">
              <a:solidFill>
                <a:srgbClr val="423B71"/>
              </a:solidFill>
              <a:latin typeface="Calibri"/>
              <a:ea typeface="Calibri"/>
              <a:cs typeface="Calibri"/>
              <a:sym typeface="Calibri"/>
            </a:endParaRPr>
          </a:p>
        </p:txBody>
      </p:sp>
      <p:sp>
        <p:nvSpPr>
          <p:cNvPr id="133" name="Google Shape;133;p27"/>
          <p:cNvSpPr txBox="1"/>
          <p:nvPr/>
        </p:nvSpPr>
        <p:spPr>
          <a:xfrm>
            <a:off x="2975413" y="42902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sz="900">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pic>
        <p:nvPicPr>
          <p:cNvPr id="134" name="Google Shape;134;p27"/>
          <p:cNvPicPr preferRelativeResize="0"/>
          <p:nvPr/>
        </p:nvPicPr>
        <p:blipFill>
          <a:blip r:embed="rId3">
            <a:alphaModFix/>
          </a:blip>
          <a:stretch>
            <a:fillRect/>
          </a:stretch>
        </p:blipFill>
        <p:spPr>
          <a:xfrm>
            <a:off x="2827637" y="1928200"/>
            <a:ext cx="3295576" cy="23975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5"/>
          <p:cNvSpPr txBox="1"/>
          <p:nvPr/>
        </p:nvSpPr>
        <p:spPr>
          <a:xfrm>
            <a:off x="551383" y="1388067"/>
            <a:ext cx="7761300" cy="25629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Para obtener la probabilidad de ir desde un punto A hasta el punto B evitando el punto C, fue necesario:</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1" marL="9144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Identificar la pertinencia de la </a:t>
            </a:r>
            <a:r>
              <a:rPr b="1" lang="es" sz="1800">
                <a:solidFill>
                  <a:srgbClr val="D65664"/>
                </a:solidFill>
                <a:latin typeface="Calibri"/>
                <a:ea typeface="Calibri"/>
                <a:cs typeface="Calibri"/>
                <a:sym typeface="Calibri"/>
              </a:rPr>
              <a:t>regla de Laplace</a:t>
            </a:r>
            <a:r>
              <a:rPr lang="es" sz="1800">
                <a:solidFill>
                  <a:schemeClr val="dk1"/>
                </a:solidFill>
                <a:latin typeface="Calibri"/>
                <a:ea typeface="Calibri"/>
                <a:cs typeface="Calibri"/>
                <a:sym typeface="Calibri"/>
              </a:rPr>
              <a:t>, para lo cual fue importante llegar a un espacio muestral equiprobable. </a:t>
            </a:r>
            <a:endParaRPr sz="1800">
              <a:solidFill>
                <a:schemeClr val="dk1"/>
              </a:solidFill>
              <a:latin typeface="Calibri"/>
              <a:ea typeface="Calibri"/>
              <a:cs typeface="Calibri"/>
              <a:sym typeface="Calibri"/>
            </a:endParaRPr>
          </a:p>
          <a:p>
            <a:pPr indent="0" lvl="0" marL="9144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1" marL="9144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Ser capaz de </a:t>
            </a:r>
            <a:r>
              <a:rPr b="1" lang="es" sz="1800">
                <a:solidFill>
                  <a:srgbClr val="D65664"/>
                </a:solidFill>
                <a:latin typeface="Calibri"/>
                <a:ea typeface="Calibri"/>
                <a:cs typeface="Calibri"/>
                <a:sym typeface="Calibri"/>
              </a:rPr>
              <a:t>contar los casos favorables y totales</a:t>
            </a:r>
            <a:r>
              <a:rPr lang="es" sz="1800">
                <a:solidFill>
                  <a:schemeClr val="dk1"/>
                </a:solidFill>
                <a:latin typeface="Calibri"/>
                <a:ea typeface="Calibri"/>
                <a:cs typeface="Calibri"/>
                <a:sym typeface="Calibri"/>
              </a:rPr>
              <a:t>, para lo que fueron necesarias diferentes estrategias de conteo, tales como, principio multiplicativo, combinaciones y complemento. </a:t>
            </a:r>
            <a:endParaRPr sz="1800">
              <a:solidFill>
                <a:schemeClr val="dk1"/>
              </a:solidFill>
              <a:latin typeface="Calibri"/>
              <a:ea typeface="Calibri"/>
              <a:cs typeface="Calibri"/>
              <a:sym typeface="Calibri"/>
            </a:endParaRPr>
          </a:p>
        </p:txBody>
      </p:sp>
      <p:sp>
        <p:nvSpPr>
          <p:cNvPr id="282" name="Google Shape;282;p4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Para </a:t>
            </a:r>
            <a:r>
              <a:rPr lang="es" sz="1800">
                <a:solidFill>
                  <a:schemeClr val="dk1"/>
                </a:solidFill>
                <a:latin typeface="Calibri"/>
                <a:ea typeface="Calibri"/>
                <a:cs typeface="Calibri"/>
                <a:sym typeface="Calibri"/>
              </a:rPr>
              <a:t>abordar</a:t>
            </a:r>
            <a:r>
              <a:rPr lang="es" sz="1800">
                <a:solidFill>
                  <a:schemeClr val="dk1"/>
                </a:solidFill>
                <a:latin typeface="Calibri"/>
                <a:ea typeface="Calibri"/>
                <a:cs typeface="Calibri"/>
                <a:sym typeface="Calibri"/>
              </a:rPr>
              <a:t> el </a:t>
            </a:r>
            <a:r>
              <a:rPr lang="es" sz="1800">
                <a:solidFill>
                  <a:schemeClr val="dk1"/>
                </a:solidFill>
                <a:latin typeface="Calibri"/>
                <a:ea typeface="Calibri"/>
                <a:cs typeface="Calibri"/>
                <a:sym typeface="Calibri"/>
              </a:rPr>
              <a:t>problema</a:t>
            </a:r>
            <a:r>
              <a:rPr lang="es" sz="1800">
                <a:solidFill>
                  <a:schemeClr val="dk1"/>
                </a:solidFill>
                <a:latin typeface="Calibri"/>
                <a:ea typeface="Calibri"/>
                <a:cs typeface="Calibri"/>
                <a:sym typeface="Calibri"/>
              </a:rPr>
              <a:t>, fue importante </a:t>
            </a:r>
            <a:r>
              <a:rPr b="1" lang="es" sz="1800">
                <a:solidFill>
                  <a:srgbClr val="62B799"/>
                </a:solidFill>
                <a:latin typeface="Calibri"/>
                <a:ea typeface="Calibri"/>
                <a:cs typeface="Calibri"/>
                <a:sym typeface="Calibri"/>
              </a:rPr>
              <a:t>t</a:t>
            </a:r>
            <a:r>
              <a:rPr b="1" lang="es" sz="1800">
                <a:solidFill>
                  <a:srgbClr val="62B799"/>
                </a:solidFill>
                <a:latin typeface="Calibri"/>
                <a:ea typeface="Calibri"/>
                <a:cs typeface="Calibri"/>
                <a:sym typeface="Calibri"/>
              </a:rPr>
              <a:t>ransitar a representaciones alternativas</a:t>
            </a:r>
            <a:r>
              <a:rPr lang="es" sz="1800">
                <a:solidFill>
                  <a:schemeClr val="dk1"/>
                </a:solidFill>
                <a:latin typeface="Calibri"/>
                <a:ea typeface="Calibri"/>
                <a:cs typeface="Calibri"/>
                <a:sym typeface="Calibri"/>
              </a:rPr>
              <a:t>. En este caso, pasamos de la representación de caminos dibujados en un mapa a una secuencia de direcciones de movimiento.</a:t>
            </a:r>
            <a:endParaRPr sz="1800">
              <a:solidFill>
                <a:schemeClr val="dk1"/>
              </a:solidFill>
              <a:latin typeface="Calibri"/>
              <a:ea typeface="Calibri"/>
              <a:cs typeface="Calibri"/>
              <a:sym typeface="Calibri"/>
            </a:endParaRPr>
          </a:p>
        </p:txBody>
      </p:sp>
      <p:sp>
        <p:nvSpPr>
          <p:cNvPr id="288" name="Google Shape;288;p4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89" name="Google Shape;289;p46"/>
          <p:cNvPicPr preferRelativeResize="0"/>
          <p:nvPr/>
        </p:nvPicPr>
        <p:blipFill>
          <a:blip r:embed="rId3">
            <a:alphaModFix/>
          </a:blip>
          <a:stretch>
            <a:fillRect/>
          </a:stretch>
        </p:blipFill>
        <p:spPr>
          <a:xfrm>
            <a:off x="1310999" y="2735400"/>
            <a:ext cx="6521999" cy="1531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7"/>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estudio de grillas y probabilidad proporciona habilidades prácticas, analíticas y aplicables en diversos contextos, mejorando la capacidad para comprender y abordar problemas del mundo real.</a:t>
            </a:r>
            <a:endParaRPr sz="1800">
              <a:solidFill>
                <a:schemeClr val="dk1"/>
              </a:solidFill>
              <a:latin typeface="Calibri"/>
              <a:ea typeface="Calibri"/>
              <a:cs typeface="Calibri"/>
              <a:sym typeface="Calibri"/>
            </a:endParaRPr>
          </a:p>
        </p:txBody>
      </p:sp>
      <p:sp>
        <p:nvSpPr>
          <p:cNvPr id="295" name="Google Shape;295;p4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96" name="Google Shape;296;p47"/>
          <p:cNvPicPr preferRelativeResize="0"/>
          <p:nvPr/>
        </p:nvPicPr>
        <p:blipFill>
          <a:blip r:embed="rId3">
            <a:alphaModFix/>
          </a:blip>
          <a:stretch>
            <a:fillRect/>
          </a:stretch>
        </p:blipFill>
        <p:spPr>
          <a:xfrm>
            <a:off x="1628151" y="2571750"/>
            <a:ext cx="2839322" cy="1949261"/>
          </a:xfrm>
          <a:prstGeom prst="rect">
            <a:avLst/>
          </a:prstGeom>
          <a:noFill/>
          <a:ln>
            <a:noFill/>
          </a:ln>
        </p:spPr>
      </p:pic>
      <p:pic>
        <p:nvPicPr>
          <p:cNvPr id="297" name="Google Shape;297;p47"/>
          <p:cNvPicPr preferRelativeResize="0"/>
          <p:nvPr/>
        </p:nvPicPr>
        <p:blipFill>
          <a:blip r:embed="rId4">
            <a:alphaModFix/>
          </a:blip>
          <a:stretch>
            <a:fillRect/>
          </a:stretch>
        </p:blipFill>
        <p:spPr>
          <a:xfrm>
            <a:off x="5072300" y="2571750"/>
            <a:ext cx="2376350" cy="1729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8"/>
          <p:cNvPicPr preferRelativeResize="0"/>
          <p:nvPr/>
        </p:nvPicPr>
        <p:blipFill>
          <a:blip r:embed="rId3">
            <a:alphaModFix/>
          </a:blip>
          <a:stretch>
            <a:fillRect/>
          </a:stretch>
        </p:blipFill>
        <p:spPr>
          <a:xfrm>
            <a:off x="0" y="0"/>
            <a:ext cx="9144003" cy="5143501"/>
          </a:xfrm>
          <a:prstGeom prst="rect">
            <a:avLst/>
          </a:prstGeom>
          <a:noFill/>
          <a:ln>
            <a:noFill/>
          </a:ln>
        </p:spPr>
      </p:pic>
      <p:sp>
        <p:nvSpPr>
          <p:cNvPr id="303" name="Google Shape;303;p48"/>
          <p:cNvSpPr txBox="1"/>
          <p:nvPr/>
        </p:nvSpPr>
        <p:spPr>
          <a:xfrm>
            <a:off x="484060" y="2082304"/>
            <a:ext cx="8175900" cy="1107600"/>
          </a:xfrm>
          <a:prstGeom prst="rect">
            <a:avLst/>
          </a:prstGeom>
          <a:no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Clr>
                <a:schemeClr val="dk1"/>
              </a:buClr>
              <a:buSzPts val="1100"/>
              <a:buFont typeface="Arial"/>
              <a:buNone/>
            </a:pPr>
            <a:r>
              <a:rPr b="1" lang="es" sz="3300">
                <a:solidFill>
                  <a:schemeClr val="lt1"/>
                </a:solidFill>
                <a:latin typeface="Calibri"/>
                <a:ea typeface="Calibri"/>
                <a:cs typeface="Calibri"/>
                <a:sym typeface="Calibri"/>
              </a:rPr>
              <a:t>Elección de Rutas</a:t>
            </a:r>
            <a:endParaRPr b="1" sz="3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3300"/>
              <a:buFont typeface="Arial"/>
              <a:buNone/>
            </a:pPr>
            <a:r>
              <a:rPr b="1" lang="es" sz="2500">
                <a:solidFill>
                  <a:schemeClr val="lt1"/>
                </a:solidFill>
                <a:latin typeface="Calibri"/>
                <a:ea typeface="Calibri"/>
                <a:cs typeface="Calibri"/>
                <a:sym typeface="Calibri"/>
              </a:rPr>
              <a:t>(Parte 2)</a:t>
            </a:r>
            <a:endParaRPr b="1" sz="33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nvSpPr>
        <p:spPr>
          <a:xfrm>
            <a:off x="574275" y="2014500"/>
            <a:ext cx="4633800" cy="1362300"/>
          </a:xfrm>
          <a:prstGeom prst="rect">
            <a:avLst/>
          </a:prstGeom>
          <a:noFill/>
          <a:ln>
            <a:noFill/>
          </a:ln>
        </p:spPr>
        <p:txBody>
          <a:bodyPr anchorCtr="0" anchor="t" bIns="34275" lIns="68575" spcFirstLastPara="1" rIns="68575" wrap="square" tIns="34275">
            <a:spAutoFit/>
          </a:bodyPr>
          <a:lstStyle/>
          <a:p>
            <a:pPr indent="-304800" lvl="0" marL="457200" marR="0" rtl="0" algn="l">
              <a:lnSpc>
                <a:spcPct val="100000"/>
              </a:lnSpc>
              <a:spcBef>
                <a:spcPts val="0"/>
              </a:spcBef>
              <a:spcAft>
                <a:spcPts val="0"/>
              </a:spcAft>
              <a:buClr>
                <a:schemeClr val="dk1"/>
              </a:buClr>
              <a:buSzPts val="1200"/>
              <a:buFont typeface="Nunito"/>
              <a:buChar char="●"/>
            </a:pPr>
            <a:r>
              <a:rPr lang="es" sz="1200">
                <a:solidFill>
                  <a:schemeClr val="dk1"/>
                </a:solidFill>
                <a:latin typeface="Nunito"/>
                <a:ea typeface="Nunito"/>
                <a:cs typeface="Nunito"/>
                <a:sym typeface="Nunito"/>
              </a:rPr>
              <a:t>¿Qué es un camino minimal?</a:t>
            </a:r>
            <a:br>
              <a:rPr lang="es" sz="1200">
                <a:solidFill>
                  <a:schemeClr val="dk1"/>
                </a:solidFill>
                <a:latin typeface="Nunito"/>
                <a:ea typeface="Nunito"/>
                <a:cs typeface="Nunito"/>
                <a:sym typeface="Nunito"/>
              </a:rPr>
            </a:br>
            <a:endParaRPr sz="1200">
              <a:solidFill>
                <a:schemeClr val="dk1"/>
              </a:solidFill>
              <a:latin typeface="Nunito"/>
              <a:ea typeface="Nunito"/>
              <a:cs typeface="Nunito"/>
              <a:sym typeface="Nunito"/>
            </a:endParaRPr>
          </a:p>
          <a:p>
            <a:pPr indent="-304800" lvl="0" marL="457200" marR="0" rtl="0" algn="l">
              <a:lnSpc>
                <a:spcPct val="100000"/>
              </a:lnSpc>
              <a:spcBef>
                <a:spcPts val="0"/>
              </a:spcBef>
              <a:spcAft>
                <a:spcPts val="0"/>
              </a:spcAft>
              <a:buClr>
                <a:schemeClr val="dk1"/>
              </a:buClr>
              <a:buSzPts val="1200"/>
              <a:buFont typeface="Nunito"/>
              <a:buChar char="●"/>
            </a:pPr>
            <a:r>
              <a:rPr lang="es" sz="1200">
                <a:solidFill>
                  <a:schemeClr val="dk1"/>
                </a:solidFill>
                <a:latin typeface="Nunito"/>
                <a:ea typeface="Nunito"/>
                <a:cs typeface="Nunito"/>
                <a:sym typeface="Nunito"/>
              </a:rPr>
              <a:t>¿Por qué se utilizó una versión simplificada del problema?</a:t>
            </a:r>
            <a:endParaRPr sz="1200">
              <a:solidFill>
                <a:schemeClr val="dk1"/>
              </a:solidFill>
              <a:latin typeface="Nunito"/>
              <a:ea typeface="Nunito"/>
              <a:cs typeface="Nunito"/>
              <a:sym typeface="Nunito"/>
            </a:endParaRPr>
          </a:p>
          <a:p>
            <a:pPr indent="0" lvl="0" marL="914400" marR="0" rtl="0" algn="l">
              <a:lnSpc>
                <a:spcPct val="100000"/>
              </a:lnSpc>
              <a:spcBef>
                <a:spcPts val="0"/>
              </a:spcBef>
              <a:spcAft>
                <a:spcPts val="0"/>
              </a:spcAft>
              <a:buNone/>
            </a:pPr>
            <a:r>
              <a:t/>
            </a:r>
            <a:endParaRPr sz="1200">
              <a:solidFill>
                <a:schemeClr val="dk1"/>
              </a:solidFill>
              <a:latin typeface="Nunito"/>
              <a:ea typeface="Nunito"/>
              <a:cs typeface="Nunito"/>
              <a:sym typeface="Nunito"/>
            </a:endParaRPr>
          </a:p>
          <a:p>
            <a:pPr indent="-304800" lvl="0" marL="457200" marR="0" rtl="0" algn="l">
              <a:lnSpc>
                <a:spcPct val="100000"/>
              </a:lnSpc>
              <a:spcBef>
                <a:spcPts val="0"/>
              </a:spcBef>
              <a:spcAft>
                <a:spcPts val="0"/>
              </a:spcAft>
              <a:buClr>
                <a:schemeClr val="dk1"/>
              </a:buClr>
              <a:buSzPts val="1200"/>
              <a:buFont typeface="Nunito"/>
              <a:buChar char="●"/>
            </a:pPr>
            <a:r>
              <a:rPr lang="es" sz="1200">
                <a:solidFill>
                  <a:schemeClr val="dk1"/>
                </a:solidFill>
                <a:latin typeface="Nunito"/>
                <a:ea typeface="Nunito"/>
                <a:cs typeface="Nunito"/>
                <a:sym typeface="Nunito"/>
              </a:rPr>
              <a:t>¿Por qué los caminos que sí pasan por C se pueden obtener como una resta entre los caminos totales y los caminos que no pasan por C ?</a:t>
            </a:r>
            <a:endParaRPr sz="1200">
              <a:solidFill>
                <a:schemeClr val="dk1"/>
              </a:solidFill>
              <a:latin typeface="Nunito"/>
              <a:ea typeface="Nunito"/>
              <a:cs typeface="Nunito"/>
              <a:sym typeface="Nunito"/>
            </a:endParaRPr>
          </a:p>
        </p:txBody>
      </p:sp>
      <p:sp>
        <p:nvSpPr>
          <p:cNvPr id="140" name="Google Shape;140;p28"/>
          <p:cNvSpPr txBox="1"/>
          <p:nvPr/>
        </p:nvSpPr>
        <p:spPr>
          <a:xfrm>
            <a:off x="284125" y="284125"/>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 partir de la infografía, respondamos:</a:t>
            </a:r>
            <a:endParaRPr b="1"/>
          </a:p>
        </p:txBody>
      </p:sp>
      <p:pic>
        <p:nvPicPr>
          <p:cNvPr id="141" name="Google Shape;141;p28"/>
          <p:cNvPicPr preferRelativeResize="0"/>
          <p:nvPr/>
        </p:nvPicPr>
        <p:blipFill>
          <a:blip r:embed="rId3">
            <a:alphaModFix/>
          </a:blip>
          <a:stretch>
            <a:fillRect/>
          </a:stretch>
        </p:blipFill>
        <p:spPr>
          <a:xfrm>
            <a:off x="5096651" y="884425"/>
            <a:ext cx="2839322" cy="1949261"/>
          </a:xfrm>
          <a:prstGeom prst="rect">
            <a:avLst/>
          </a:prstGeom>
          <a:noFill/>
          <a:ln>
            <a:noFill/>
          </a:ln>
        </p:spPr>
      </p:pic>
      <p:pic>
        <p:nvPicPr>
          <p:cNvPr id="142" name="Google Shape;142;p28"/>
          <p:cNvPicPr preferRelativeResize="0"/>
          <p:nvPr/>
        </p:nvPicPr>
        <p:blipFill>
          <a:blip r:embed="rId4">
            <a:alphaModFix/>
          </a:blip>
          <a:stretch>
            <a:fillRect/>
          </a:stretch>
        </p:blipFill>
        <p:spPr>
          <a:xfrm>
            <a:off x="5276138" y="2947625"/>
            <a:ext cx="2415751" cy="1664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nvSpPr>
        <p:spPr>
          <a:xfrm>
            <a:off x="284125" y="284125"/>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a:p>
        </p:txBody>
      </p:sp>
      <p:sp>
        <p:nvSpPr>
          <p:cNvPr id="148" name="Google Shape;148;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49" name="Google Shape;149;p29"/>
          <p:cNvSpPr txBox="1"/>
          <p:nvPr/>
        </p:nvSpPr>
        <p:spPr>
          <a:xfrm>
            <a:off x="591800" y="970500"/>
            <a:ext cx="7346400" cy="1427100"/>
          </a:xfrm>
          <a:prstGeom prst="rect">
            <a:avLst/>
          </a:prstGeom>
          <a:solidFill>
            <a:srgbClr val="F3F3F3"/>
          </a:solidFill>
          <a:ln>
            <a:noFill/>
          </a:ln>
        </p:spPr>
        <p:txBody>
          <a:bodyPr anchorCtr="0" anchor="t" bIns="34275" lIns="68575" spcFirstLastPara="1" rIns="68575" wrap="square" tIns="34275">
            <a:noAutofit/>
          </a:bodyPr>
          <a:lstStyle/>
          <a:p>
            <a:pPr indent="0" lvl="0" marL="0" marR="0" rtl="0" algn="just">
              <a:lnSpc>
                <a:spcPct val="100000"/>
              </a:lnSpc>
              <a:spcBef>
                <a:spcPts val="1000"/>
              </a:spcBef>
              <a:spcAft>
                <a:spcPts val="0"/>
              </a:spcAft>
              <a:buNone/>
            </a:pPr>
            <a:r>
              <a:rPr lang="es" sz="1800">
                <a:solidFill>
                  <a:schemeClr val="dk1"/>
                </a:solidFill>
                <a:latin typeface="Calibri"/>
                <a:ea typeface="Calibri"/>
                <a:cs typeface="Calibri"/>
                <a:sym typeface="Calibri"/>
              </a:rPr>
              <a:t>En la ciudad de Coyhaique, un repartidor necesita ir de un punto a otro, pero debido a un accidente de tránsito, no se puede pasar por el punto C. </a:t>
            </a:r>
            <a:endParaRPr sz="1800">
              <a:solidFill>
                <a:schemeClr val="dk1"/>
              </a:solidFill>
              <a:latin typeface="Calibri"/>
              <a:ea typeface="Calibri"/>
              <a:cs typeface="Calibri"/>
              <a:sym typeface="Calibri"/>
            </a:endParaRPr>
          </a:p>
          <a:p>
            <a:pPr indent="0" lvl="0" marL="0" marR="0" rtl="0" algn="ctr">
              <a:lnSpc>
                <a:spcPct val="100000"/>
              </a:lnSpc>
              <a:spcBef>
                <a:spcPts val="1000"/>
              </a:spcBef>
              <a:spcAft>
                <a:spcPts val="0"/>
              </a:spcAft>
              <a:buNone/>
            </a:pPr>
            <a:r>
              <a:rPr b="1" lang="es" sz="1800">
                <a:solidFill>
                  <a:schemeClr val="dk1"/>
                </a:solidFill>
                <a:latin typeface="Calibri"/>
                <a:ea typeface="Calibri"/>
                <a:cs typeface="Calibri"/>
                <a:sym typeface="Calibri"/>
              </a:rPr>
              <a:t>Si el repartidor no conoce esta información, ¿cuál es la </a:t>
            </a:r>
            <a:r>
              <a:rPr b="1" lang="es" sz="1800" u="sng">
                <a:solidFill>
                  <a:schemeClr val="dk1"/>
                </a:solidFill>
                <a:latin typeface="Calibri"/>
                <a:ea typeface="Calibri"/>
                <a:cs typeface="Calibri"/>
                <a:sym typeface="Calibri"/>
              </a:rPr>
              <a:t>probabilidad</a:t>
            </a:r>
            <a:r>
              <a:rPr b="1" lang="es" sz="1800">
                <a:solidFill>
                  <a:schemeClr val="dk1"/>
                </a:solidFill>
                <a:latin typeface="Calibri"/>
                <a:ea typeface="Calibri"/>
                <a:cs typeface="Calibri"/>
                <a:sym typeface="Calibri"/>
              </a:rPr>
              <a:t> de que escoja un camino que vaya de A hasta B que no pase por C?</a:t>
            </a:r>
            <a:endParaRPr b="1" sz="1800">
              <a:solidFill>
                <a:schemeClr val="dk1"/>
              </a:solidFill>
              <a:latin typeface="Calibri"/>
              <a:ea typeface="Calibri"/>
              <a:cs typeface="Calibri"/>
              <a:sym typeface="Calibri"/>
            </a:endParaRPr>
          </a:p>
        </p:txBody>
      </p:sp>
      <p:pic>
        <p:nvPicPr>
          <p:cNvPr id="150" name="Google Shape;150;p29"/>
          <p:cNvPicPr preferRelativeResize="0"/>
          <p:nvPr/>
        </p:nvPicPr>
        <p:blipFill>
          <a:blip r:embed="rId3">
            <a:alphaModFix/>
          </a:blip>
          <a:stretch>
            <a:fillRect/>
          </a:stretch>
        </p:blipFill>
        <p:spPr>
          <a:xfrm>
            <a:off x="4164875" y="2397588"/>
            <a:ext cx="3196358" cy="2408876"/>
          </a:xfrm>
          <a:prstGeom prst="rect">
            <a:avLst/>
          </a:prstGeom>
          <a:noFill/>
          <a:ln>
            <a:noFill/>
          </a:ln>
        </p:spPr>
      </p:pic>
      <p:pic>
        <p:nvPicPr>
          <p:cNvPr id="151" name="Google Shape;151;p29"/>
          <p:cNvPicPr preferRelativeResize="0"/>
          <p:nvPr/>
        </p:nvPicPr>
        <p:blipFill>
          <a:blip r:embed="rId4">
            <a:alphaModFix/>
          </a:blip>
          <a:stretch>
            <a:fillRect/>
          </a:stretch>
        </p:blipFill>
        <p:spPr>
          <a:xfrm>
            <a:off x="1077526" y="2641038"/>
            <a:ext cx="2592799" cy="1878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57" name="Google Shape;157;p30"/>
          <p:cNvSpPr txBox="1"/>
          <p:nvPr/>
        </p:nvSpPr>
        <p:spPr>
          <a:xfrm>
            <a:off x="551375" y="11594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ctr">
              <a:lnSpc>
                <a:spcPct val="100000"/>
              </a:lnSpc>
              <a:spcBef>
                <a:spcPts val="100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Calculen la cantidad de caminos minimales que van de A a B</a:t>
            </a:r>
            <a:endParaRPr b="1" sz="1800">
              <a:solidFill>
                <a:schemeClr val="dk1"/>
              </a:solidFill>
              <a:latin typeface="Calibri"/>
              <a:ea typeface="Calibri"/>
              <a:cs typeface="Calibri"/>
              <a:sym typeface="Calibri"/>
            </a:endParaRPr>
          </a:p>
        </p:txBody>
      </p:sp>
      <p:pic>
        <p:nvPicPr>
          <p:cNvPr id="158" name="Google Shape;158;p30"/>
          <p:cNvPicPr preferRelativeResize="0"/>
          <p:nvPr/>
        </p:nvPicPr>
        <p:blipFill>
          <a:blip r:embed="rId3">
            <a:alphaModFix/>
          </a:blip>
          <a:stretch>
            <a:fillRect/>
          </a:stretch>
        </p:blipFill>
        <p:spPr>
          <a:xfrm>
            <a:off x="2520475" y="1682950"/>
            <a:ext cx="4103028" cy="30903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164" name="Google Shape;164;p31"/>
          <p:cNvSpPr txBox="1"/>
          <p:nvPr/>
        </p:nvSpPr>
        <p:spPr>
          <a:xfrm>
            <a:off x="546000" y="1209550"/>
            <a:ext cx="7758600" cy="510000"/>
          </a:xfrm>
          <a:prstGeom prst="rect">
            <a:avLst/>
          </a:prstGeom>
          <a:solidFill>
            <a:srgbClr val="F3F3F3"/>
          </a:solidFill>
          <a:ln>
            <a:noFill/>
          </a:ln>
        </p:spPr>
        <p:txBody>
          <a:bodyPr anchorCtr="0" anchor="t" bIns="34275" lIns="68575" spcFirstLastPara="1" rIns="68575" wrap="square" tIns="34275">
            <a:noAutofit/>
          </a:bodyPr>
          <a:lstStyle/>
          <a:p>
            <a:pPr indent="-342900" lvl="0" marL="457200" rtl="0" algn="l">
              <a:spcBef>
                <a:spcPts val="100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Calculen la cantidad de caminos minimales que van de A a B</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800">
              <a:solidFill>
                <a:schemeClr val="dk1"/>
              </a:solidFill>
              <a:latin typeface="Calibri"/>
              <a:ea typeface="Calibri"/>
              <a:cs typeface="Calibri"/>
              <a:sym typeface="Calibri"/>
            </a:endParaRPr>
          </a:p>
        </p:txBody>
      </p:sp>
      <p:sp>
        <p:nvSpPr>
          <p:cNvPr id="165" name="Google Shape;165;p31"/>
          <p:cNvSpPr txBox="1"/>
          <p:nvPr/>
        </p:nvSpPr>
        <p:spPr>
          <a:xfrm>
            <a:off x="4629125" y="2384775"/>
            <a:ext cx="4285500" cy="203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2000">
                <a:solidFill>
                  <a:schemeClr val="dk1"/>
                </a:solidFill>
                <a:latin typeface="Calibri"/>
                <a:ea typeface="Calibri"/>
                <a:cs typeface="Calibri"/>
                <a:sym typeface="Calibri"/>
              </a:rPr>
              <a:t>Los caminos minimales recorren 11 cuadras.</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5 cuadras deben ser recorridas “</a:t>
            </a:r>
            <a:r>
              <a:rPr b="1" lang="es" sz="2000">
                <a:solidFill>
                  <a:srgbClr val="087F63"/>
                </a:solidFill>
                <a:latin typeface="Calibri"/>
                <a:ea typeface="Calibri"/>
                <a:cs typeface="Calibri"/>
                <a:sym typeface="Calibri"/>
              </a:rPr>
              <a:t>hacia arriba</a:t>
            </a:r>
            <a:r>
              <a:rPr lang="es" sz="2000">
                <a:solidFill>
                  <a:schemeClr val="dk1"/>
                </a:solidFill>
                <a:latin typeface="Calibri"/>
                <a:ea typeface="Calibri"/>
                <a:cs typeface="Calibri"/>
                <a:sym typeface="Calibri"/>
              </a:rPr>
              <a:t>” y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6 cuadras deben ser recorridas “</a:t>
            </a:r>
            <a:r>
              <a:rPr b="1" lang="es" sz="2000">
                <a:solidFill>
                  <a:srgbClr val="433B71"/>
                </a:solidFill>
                <a:latin typeface="Calibri"/>
                <a:ea typeface="Calibri"/>
                <a:cs typeface="Calibri"/>
                <a:sym typeface="Calibri"/>
              </a:rPr>
              <a:t>hacia la derecha</a:t>
            </a:r>
            <a:r>
              <a:rPr lang="es" sz="2000">
                <a:solidFill>
                  <a:schemeClr val="dk1"/>
                </a:solidFill>
                <a:latin typeface="Calibri"/>
                <a:ea typeface="Calibri"/>
                <a:cs typeface="Calibri"/>
                <a:sym typeface="Calibri"/>
              </a:rPr>
              <a:t>”</a:t>
            </a:r>
            <a:endParaRPr sz="2000">
              <a:latin typeface="Calibri"/>
              <a:ea typeface="Calibri"/>
              <a:cs typeface="Calibri"/>
              <a:sym typeface="Calibri"/>
            </a:endParaRPr>
          </a:p>
        </p:txBody>
      </p:sp>
      <p:pic>
        <p:nvPicPr>
          <p:cNvPr id="166" name="Google Shape;166;p31"/>
          <p:cNvPicPr preferRelativeResize="0"/>
          <p:nvPr/>
        </p:nvPicPr>
        <p:blipFill>
          <a:blip r:embed="rId3">
            <a:alphaModFix/>
          </a:blip>
          <a:stretch>
            <a:fillRect/>
          </a:stretch>
        </p:blipFill>
        <p:spPr>
          <a:xfrm>
            <a:off x="546000" y="1929037"/>
            <a:ext cx="3797579" cy="280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72" name="Google Shape;172;p32"/>
          <p:cNvSpPr txBox="1"/>
          <p:nvPr/>
        </p:nvSpPr>
        <p:spPr>
          <a:xfrm>
            <a:off x="551375" y="11594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ctr">
              <a:lnSpc>
                <a:spcPct val="100000"/>
              </a:lnSpc>
              <a:spcBef>
                <a:spcPts val="100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Calculen la cantidad de caminos minimales que van de A a B</a:t>
            </a:r>
            <a:endParaRPr b="1" sz="1800">
              <a:solidFill>
                <a:schemeClr val="dk1"/>
              </a:solidFill>
              <a:latin typeface="Calibri"/>
              <a:ea typeface="Calibri"/>
              <a:cs typeface="Calibri"/>
              <a:sym typeface="Calibri"/>
            </a:endParaRPr>
          </a:p>
        </p:txBody>
      </p:sp>
      <p:pic>
        <p:nvPicPr>
          <p:cNvPr id="173" name="Google Shape;173;p32"/>
          <p:cNvPicPr preferRelativeResize="0"/>
          <p:nvPr/>
        </p:nvPicPr>
        <p:blipFill>
          <a:blip r:embed="rId3">
            <a:alphaModFix/>
          </a:blip>
          <a:stretch>
            <a:fillRect/>
          </a:stretch>
        </p:blipFill>
        <p:spPr>
          <a:xfrm>
            <a:off x="468975" y="1681975"/>
            <a:ext cx="4103028" cy="3090327"/>
          </a:xfrm>
          <a:prstGeom prst="rect">
            <a:avLst/>
          </a:prstGeom>
          <a:noFill/>
          <a:ln>
            <a:noFill/>
          </a:ln>
        </p:spPr>
      </p:pic>
      <p:sp>
        <p:nvSpPr>
          <p:cNvPr id="174" name="Google Shape;174;p32"/>
          <p:cNvSpPr txBox="1"/>
          <p:nvPr/>
        </p:nvSpPr>
        <p:spPr>
          <a:xfrm>
            <a:off x="6294700" y="2379800"/>
            <a:ext cx="657000" cy="7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900">
                <a:solidFill>
                  <a:srgbClr val="62B799"/>
                </a:solidFill>
                <a:latin typeface="Calibri"/>
                <a:ea typeface="Calibri"/>
                <a:cs typeface="Calibri"/>
                <a:sym typeface="Calibri"/>
              </a:rPr>
              <a:t> 11 </a:t>
            </a:r>
            <a:endParaRPr b="1" sz="2900">
              <a:solidFill>
                <a:srgbClr val="62B799"/>
              </a:solidFill>
              <a:latin typeface="Calibri"/>
              <a:ea typeface="Calibri"/>
              <a:cs typeface="Calibri"/>
              <a:sym typeface="Calibri"/>
            </a:endParaRPr>
          </a:p>
          <a:p>
            <a:pPr indent="0" lvl="0" marL="0" rtl="0" algn="l">
              <a:spcBef>
                <a:spcPts val="0"/>
              </a:spcBef>
              <a:spcAft>
                <a:spcPts val="0"/>
              </a:spcAft>
              <a:buNone/>
            </a:pPr>
            <a:r>
              <a:rPr b="1" lang="es" sz="2900">
                <a:solidFill>
                  <a:srgbClr val="62B799"/>
                </a:solidFill>
                <a:latin typeface="Calibri"/>
                <a:ea typeface="Calibri"/>
                <a:cs typeface="Calibri"/>
                <a:sym typeface="Calibri"/>
              </a:rPr>
              <a:t>  6</a:t>
            </a:r>
            <a:endParaRPr b="1" sz="2900">
              <a:solidFill>
                <a:srgbClr val="62B799"/>
              </a:solidFill>
              <a:latin typeface="Calibri"/>
              <a:ea typeface="Calibri"/>
              <a:cs typeface="Calibri"/>
              <a:sym typeface="Calibri"/>
            </a:endParaRPr>
          </a:p>
        </p:txBody>
      </p:sp>
      <p:sp>
        <p:nvSpPr>
          <p:cNvPr id="175" name="Google Shape;175;p32"/>
          <p:cNvSpPr txBox="1"/>
          <p:nvPr/>
        </p:nvSpPr>
        <p:spPr>
          <a:xfrm>
            <a:off x="6180750" y="2239775"/>
            <a:ext cx="1974900" cy="16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6500">
                <a:solidFill>
                  <a:srgbClr val="62B799"/>
                </a:solidFill>
                <a:latin typeface="Nunito ExtraLight"/>
                <a:ea typeface="Nunito ExtraLight"/>
                <a:cs typeface="Nunito ExtraLight"/>
                <a:sym typeface="Nunito ExtraLight"/>
              </a:rPr>
              <a:t>(  ) </a:t>
            </a:r>
            <a:endParaRPr sz="6500">
              <a:solidFill>
                <a:srgbClr val="62B799"/>
              </a:solidFill>
              <a:latin typeface="Nunito ExtraLight"/>
              <a:ea typeface="Nunito ExtraLight"/>
              <a:cs typeface="Nunito ExtraLight"/>
              <a:sym typeface="Nunito ExtraLight"/>
            </a:endParaRPr>
          </a:p>
          <a:p>
            <a:pPr indent="0" lvl="0" marL="0" rtl="0" algn="l">
              <a:spcBef>
                <a:spcPts val="0"/>
              </a:spcBef>
              <a:spcAft>
                <a:spcPts val="0"/>
              </a:spcAft>
              <a:buNone/>
            </a:pPr>
            <a:r>
              <a:t/>
            </a:r>
            <a:endParaRPr sz="6500">
              <a:solidFill>
                <a:srgbClr val="62B799"/>
              </a:solidFill>
              <a:latin typeface="Nunito ExtraLight"/>
              <a:ea typeface="Nunito ExtraLight"/>
              <a:cs typeface="Nunito ExtraLight"/>
              <a:sym typeface="Nunito ExtraLight"/>
            </a:endParaRPr>
          </a:p>
          <a:p>
            <a:pPr indent="0" lvl="0" marL="0" rtl="0" algn="l">
              <a:spcBef>
                <a:spcPts val="0"/>
              </a:spcBef>
              <a:spcAft>
                <a:spcPts val="0"/>
              </a:spcAft>
              <a:buNone/>
            </a:pPr>
            <a:r>
              <a:t/>
            </a:r>
            <a:endParaRPr sz="1800">
              <a:solidFill>
                <a:srgbClr val="62B799"/>
              </a:solidFill>
              <a:latin typeface="Nunito ExtraLight"/>
              <a:ea typeface="Nunito ExtraLight"/>
              <a:cs typeface="Nunito ExtraLight"/>
              <a:sym typeface="Nunito ExtraLight"/>
            </a:endParaRPr>
          </a:p>
        </p:txBody>
      </p:sp>
      <p:pic>
        <p:nvPicPr>
          <p:cNvPr id="176" name="Google Shape;176;p32"/>
          <p:cNvPicPr preferRelativeResize="0"/>
          <p:nvPr/>
        </p:nvPicPr>
        <p:blipFill>
          <a:blip r:embed="rId4">
            <a:alphaModFix/>
          </a:blip>
          <a:stretch>
            <a:fillRect/>
          </a:stretch>
        </p:blipFill>
        <p:spPr>
          <a:xfrm>
            <a:off x="5201975" y="2456925"/>
            <a:ext cx="881825" cy="979800"/>
          </a:xfrm>
          <a:prstGeom prst="rect">
            <a:avLst/>
          </a:prstGeom>
          <a:noFill/>
          <a:ln>
            <a:noFill/>
          </a:ln>
        </p:spPr>
      </p:pic>
      <p:sp>
        <p:nvSpPr>
          <p:cNvPr id="177" name="Google Shape;177;p32"/>
          <p:cNvSpPr txBox="1"/>
          <p:nvPr/>
        </p:nvSpPr>
        <p:spPr>
          <a:xfrm>
            <a:off x="5036425" y="3613925"/>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rgbClr val="62B799"/>
                </a:solidFill>
                <a:latin typeface="Nunito ExtraLight"/>
                <a:ea typeface="Nunito ExtraLight"/>
                <a:cs typeface="Nunito ExtraLight"/>
                <a:sym typeface="Nunito ExtraLight"/>
              </a:rPr>
              <a:t>462 caminos minimales de A hasta B (casos totales)</a:t>
            </a:r>
            <a:endParaRPr/>
          </a:p>
        </p:txBody>
      </p:sp>
      <p:sp>
        <p:nvSpPr>
          <p:cNvPr id="178" name="Google Shape;178;p32"/>
          <p:cNvSpPr txBox="1"/>
          <p:nvPr/>
        </p:nvSpPr>
        <p:spPr>
          <a:xfrm>
            <a:off x="6025375" y="2665950"/>
            <a:ext cx="3102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100">
                <a:solidFill>
                  <a:srgbClr val="62B799"/>
                </a:solidFill>
                <a:latin typeface="Calibri"/>
                <a:ea typeface="Calibri"/>
                <a:cs typeface="Calibri"/>
                <a:sym typeface="Calibri"/>
              </a:rPr>
              <a:t>o</a:t>
            </a:r>
            <a:endParaRPr sz="2100">
              <a:solidFill>
                <a:srgbClr val="62B79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84" name="Google Shape;184;p33"/>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Calculen la cantidad total de caminos que van de A a C.</a:t>
            </a:r>
            <a:endParaRPr b="1" sz="1800">
              <a:solidFill>
                <a:schemeClr val="dk1"/>
              </a:solidFill>
              <a:latin typeface="Calibri"/>
              <a:ea typeface="Calibri"/>
              <a:cs typeface="Calibri"/>
              <a:sym typeface="Calibri"/>
            </a:endParaRPr>
          </a:p>
        </p:txBody>
      </p:sp>
      <p:pic>
        <p:nvPicPr>
          <p:cNvPr id="185" name="Google Shape;185;p33"/>
          <p:cNvPicPr preferRelativeResize="0"/>
          <p:nvPr/>
        </p:nvPicPr>
        <p:blipFill>
          <a:blip r:embed="rId3">
            <a:alphaModFix/>
          </a:blip>
          <a:stretch>
            <a:fillRect/>
          </a:stretch>
        </p:blipFill>
        <p:spPr>
          <a:xfrm>
            <a:off x="1094950" y="1748375"/>
            <a:ext cx="4103028" cy="3090327"/>
          </a:xfrm>
          <a:prstGeom prst="rect">
            <a:avLst/>
          </a:prstGeom>
          <a:noFill/>
          <a:ln>
            <a:noFill/>
          </a:ln>
        </p:spPr>
      </p:pic>
      <p:sp>
        <p:nvSpPr>
          <p:cNvPr id="186" name="Google Shape;186;p33"/>
          <p:cNvSpPr/>
          <p:nvPr/>
        </p:nvSpPr>
        <p:spPr>
          <a:xfrm>
            <a:off x="1037900" y="3015550"/>
            <a:ext cx="1967400" cy="1326900"/>
          </a:xfrm>
          <a:prstGeom prst="rect">
            <a:avLst/>
          </a:prstGeom>
          <a:noFill/>
          <a:ln cap="flat" cmpd="sng" w="38100">
            <a:solidFill>
              <a:srgbClr val="D6566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2" name="Google Shape;192;p34"/>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Calculen la cantidad total de caminos que van de A a C.</a:t>
            </a:r>
            <a:endParaRPr b="1" sz="1800">
              <a:solidFill>
                <a:schemeClr val="dk1"/>
              </a:solidFill>
              <a:latin typeface="Calibri"/>
              <a:ea typeface="Calibri"/>
              <a:cs typeface="Calibri"/>
              <a:sym typeface="Calibri"/>
            </a:endParaRPr>
          </a:p>
        </p:txBody>
      </p:sp>
      <p:pic>
        <p:nvPicPr>
          <p:cNvPr id="193" name="Google Shape;193;p34"/>
          <p:cNvPicPr preferRelativeResize="0"/>
          <p:nvPr/>
        </p:nvPicPr>
        <p:blipFill>
          <a:blip r:embed="rId3">
            <a:alphaModFix/>
          </a:blip>
          <a:stretch>
            <a:fillRect/>
          </a:stretch>
        </p:blipFill>
        <p:spPr>
          <a:xfrm>
            <a:off x="5741147" y="2222922"/>
            <a:ext cx="1193650" cy="1893150"/>
          </a:xfrm>
          <a:prstGeom prst="rect">
            <a:avLst/>
          </a:prstGeom>
          <a:noFill/>
          <a:ln>
            <a:noFill/>
          </a:ln>
        </p:spPr>
      </p:pic>
      <p:pic>
        <p:nvPicPr>
          <p:cNvPr id="194" name="Google Shape;194;p34"/>
          <p:cNvPicPr preferRelativeResize="0"/>
          <p:nvPr/>
        </p:nvPicPr>
        <p:blipFill>
          <a:blip r:embed="rId4">
            <a:alphaModFix/>
          </a:blip>
          <a:stretch>
            <a:fillRect/>
          </a:stretch>
        </p:blipFill>
        <p:spPr>
          <a:xfrm>
            <a:off x="1094950" y="1748375"/>
            <a:ext cx="4103028" cy="3090327"/>
          </a:xfrm>
          <a:prstGeom prst="rect">
            <a:avLst/>
          </a:prstGeom>
          <a:noFill/>
          <a:ln>
            <a:noFill/>
          </a:ln>
        </p:spPr>
      </p:pic>
      <p:pic>
        <p:nvPicPr>
          <p:cNvPr id="195" name="Google Shape;195;p34"/>
          <p:cNvPicPr preferRelativeResize="0"/>
          <p:nvPr/>
        </p:nvPicPr>
        <p:blipFill>
          <a:blip r:embed="rId4">
            <a:alphaModFix/>
          </a:blip>
          <a:stretch>
            <a:fillRect/>
          </a:stretch>
        </p:blipFill>
        <p:spPr>
          <a:xfrm>
            <a:off x="1094950" y="1748375"/>
            <a:ext cx="4103028" cy="3090327"/>
          </a:xfrm>
          <a:prstGeom prst="rect">
            <a:avLst/>
          </a:prstGeom>
          <a:noFill/>
          <a:ln>
            <a:noFill/>
          </a:ln>
        </p:spPr>
      </p:pic>
      <p:sp>
        <p:nvSpPr>
          <p:cNvPr id="196" name="Google Shape;196;p34"/>
          <p:cNvSpPr/>
          <p:nvPr/>
        </p:nvSpPr>
        <p:spPr>
          <a:xfrm>
            <a:off x="1037900" y="3015550"/>
            <a:ext cx="1967400" cy="1326900"/>
          </a:xfrm>
          <a:prstGeom prst="rect">
            <a:avLst/>
          </a:prstGeom>
          <a:noFill/>
          <a:ln cap="flat" cmpd="sng" w="38100">
            <a:solidFill>
              <a:srgbClr val="D6566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