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y="5143500" cx="9144000"/>
  <p:notesSz cx="6858000" cy="9144000"/>
  <p:embeddedFontLst>
    <p:embeddedFont>
      <p:font typeface="Nunito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Nunito-regular.fntdata"/><Relationship Id="rId47" Type="http://schemas.openxmlformats.org/officeDocument/2006/relationships/slide" Target="slides/slide41.xml"/><Relationship Id="rId49" Type="http://schemas.openxmlformats.org/officeDocument/2006/relationships/font" Target="fonts/Nunito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Nunito-boldItalic.fntdata"/><Relationship Id="rId50" Type="http://schemas.openxmlformats.org/officeDocument/2006/relationships/font" Target="fonts/Nunito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27e5ae785_0_3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1f27e5ae785_0_3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91fe5bcfaf_0_3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Esta última consideración </a:t>
            </a:r>
            <a:r>
              <a:rPr b="1"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nos permitirá usar la Regla de Laplace</a:t>
            </a: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para calcular la probabilidad buscada y que por tanto necesitaremos aplicar técnicas de conteo para encontrar los casos favorables y totales. Para reforzar esta idea, se sugiere preguntar lo siguiente: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g291fe5bcfaf_0_3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f27e5ae785_0_4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g1f27e5ae785_0_4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91fe5bcfaf_0_3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g291fe5bcfaf_0_3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91fe5bcfaf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g291fe5bcfaf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61a57977f4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g261a57977f4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61a57977f4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Luego concluya, en conjunto a sus estudiantes, que es complicado contar “a mano” todos los casos que necesitamos por lo que será necesario aplicar técnicas de conteo para determinar los casos que se requieren y resolver el problema de manera efectiva.</a:t>
            </a:r>
            <a:endParaRPr/>
          </a:p>
        </p:txBody>
      </p:sp>
      <p:sp>
        <p:nvSpPr>
          <p:cNvPr id="229" name="Google Shape;229;g261a57977f4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61a57977f4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7" name="Google Shape;237;g261a57977f4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47868e74e7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g247868e74e7_0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91fe5bcfaf_0_3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g291fe5bcfaf_0_3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91fe5bcfaf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Es posible que las y los estudiantes ocupen diferentes estrategias para responder esta pregunta., cabe destacar que es necesario asegurarse que no faltan caminos. </a:t>
            </a:r>
            <a:endParaRPr/>
          </a:p>
        </p:txBody>
      </p:sp>
      <p:sp>
        <p:nvSpPr>
          <p:cNvPr id="259" name="Google Shape;259;g291fe5bcfaf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27e5ae785_0_3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*Observación para el docente → Si tiene el video descargado en su computador, puede editar la presentación para generar un hipervínculo al video desde la diapositiva.</a:t>
            </a:r>
            <a:endParaRPr/>
          </a:p>
        </p:txBody>
      </p:sp>
      <p:sp>
        <p:nvSpPr>
          <p:cNvPr id="130" name="Google Shape;130;g1f27e5ae785_0_3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91fe5bcfaf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g291fe5bcfaf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47868e74e7_0_2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g247868e74e7_0_2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91fe5bcfaf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g291fe5bcfaf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91fe5bcfaf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g291fe5bcfaf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47868e74e7_0_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valide con sus estudiantes los caminos correctos</a:t>
            </a:r>
            <a:endParaRPr/>
          </a:p>
        </p:txBody>
      </p:sp>
      <p:sp>
        <p:nvSpPr>
          <p:cNvPr id="298" name="Google Shape;298;g247868e74e7_0_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47868e74e7_0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g247868e74e7_0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61a57977f4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g261a57977f4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61a57977f4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g261a57977f4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61a57977f4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3" name="Google Shape;333;g261a57977f4_0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47868e74e7_0_1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5" name="Google Shape;345;g247868e74e7_0_1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27e5ae785_0_3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Se espera que puedan concluir que al planificar un viaje, el hecho de  conocer la probabilidad de, por ejemplo, encontrar alto tráfico, tener condiciones climáticas adversas o accidentes en la ruta permite ajustar la planificación y tomar decisiones sobre los caminos que se deben evitar. Se sugiere destacar la noción de que una </a:t>
            </a:r>
            <a:r>
              <a:rPr b="1"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“ruta óptima”</a:t>
            </a: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no necesariamente es aquella que es más corta, si no que pueden operar otros criterios. Por ejemplo, en el caso de la ambulancia, importaba además encontrar una ruta que fuese segura y que minimizara el riesgo de accidentes. Esta consideración adquiere relevancia también para servicios como el que ofrecen los y las  repartidores/as. </a:t>
            </a:r>
            <a:endParaRPr/>
          </a:p>
        </p:txBody>
      </p:sp>
      <p:sp>
        <p:nvSpPr>
          <p:cNvPr id="137" name="Google Shape;137;g1f27e5ae785_0_3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91fe5bcfaf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3" name="Google Shape;353;g291fe5bcfaf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61a57977f4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61a57977f4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Concluya con sus estudiantes que la probabilidad de ir de A a B </a:t>
            </a:r>
            <a:r>
              <a:rPr b="1"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sin pasar por C</a:t>
            </a: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en la grilla pequeña es de 4/10. En la grilla pequeña resultó fácil determinar los caminos que permiten llegar de A a B sin pasar por C. 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61a57977f4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61a57977f4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61a57977f4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61a57977f4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para esto  </a:t>
            </a:r>
            <a:r>
              <a:rPr lang="es"/>
              <a:t>invitarlos</a:t>
            </a:r>
            <a:r>
              <a:rPr lang="es"/>
              <a:t> a responder los siguiente…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91fe5bcfaf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Se espera que reconozcan rápidamente que hay 6 caminos que pasan por C, mediante la resta 10 - 4 (caminos totales menos la cantidad de caminos que van desde A hasta B, que no pasan por C).  </a:t>
            </a:r>
            <a:endParaRPr/>
          </a:p>
        </p:txBody>
      </p:sp>
      <p:sp>
        <p:nvSpPr>
          <p:cNvPr id="382" name="Google Shape;382;g291fe5bcfaf_0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61a57977f4_0_1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Se espera que reconozcan rápidamente que hay 6 caminos que pasan por C, mediante la resta 10 - 4 (caminos totales menos la cantidad de caminos que van desde A hasta B, que no pasan por C).  </a:t>
            </a:r>
            <a:endParaRPr/>
          </a:p>
        </p:txBody>
      </p:sp>
      <p:sp>
        <p:nvSpPr>
          <p:cNvPr id="388" name="Google Shape;388;g261a57977f4_0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91fe5bcfaf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 caso de que esta manera de obtener los caminos no surja, promueva que aparezca en la discusión con sus estudiantes, buscando que empleen el principio multiplicativo.</a:t>
            </a:r>
            <a:endParaRPr/>
          </a:p>
        </p:txBody>
      </p:sp>
      <p:sp>
        <p:nvSpPr>
          <p:cNvPr id="395" name="Google Shape;395;g291fe5bcfaf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61a57977f4_0_1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 caso de que esta manera de obtener los caminos no surja, promueva que aparezca en la discusión con sus estudiantes, buscando que empleen el principio multiplicativo.</a:t>
            </a:r>
            <a:endParaRPr/>
          </a:p>
        </p:txBody>
      </p:sp>
      <p:sp>
        <p:nvSpPr>
          <p:cNvPr id="403" name="Google Shape;403;g261a57977f4_0_1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61a57977f4_0_1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cantidad de caminos que van de A hasta B </a:t>
            </a:r>
            <a:r>
              <a:rPr b="1"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pasando por C</a:t>
            </a: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se puede obtener multiplicando el número de caminos que van de A hasta C por el número de caminos que van de C hasta B, es decir, 3 x 2 = 6</a:t>
            </a:r>
            <a:endParaRPr/>
          </a:p>
        </p:txBody>
      </p:sp>
      <p:sp>
        <p:nvSpPr>
          <p:cNvPr id="410" name="Google Shape;410;g261a57977f4_0_1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61a57977f4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61a57977f4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7868e74e7_0_2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247868e74e7_0_2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61a57977f4_0_2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5" name="Google Shape;425;g261a57977f4_0_2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47868e74e7_0_4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247868e74e7_0_4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91fe5bcfaf_0_1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Mencione que hablaremos de </a:t>
            </a:r>
            <a:r>
              <a:rPr b="1"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camino</a:t>
            </a: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para referirnos a todo el recorrido que experimenta el repartidor. Además diremos que cada camino se compone de </a:t>
            </a:r>
            <a:r>
              <a:rPr b="1"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cuadras</a:t>
            </a: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que son tramos de una calle que van de una esquina a otra.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Dado que las cuadras no tienen largos muy diferentes, es razonable suponer que todas tienen el mismo largo y que por tanto no hay ninguna razón para preferir una cuadra por sobre otra. 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3" name="Google Shape;153;g291fe5bcfaf_0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47868e74e7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g247868e74e7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91fe5bcfaf_0_2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291fe5bcfaf_0_2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91fe5bcfaf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g291fe5bcfaf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91fe5bcfaf_0_2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291fe5bcfaf_0_2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60" name="Google Shape;6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62" name="Google Shape;6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5" name="Google Shape;85;p20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20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9" name="Google Shape;99;p2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7" name="Google Shape;10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geogebra.org/m/gtsredbp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7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0.png"/><Relationship Id="rId4" Type="http://schemas.openxmlformats.org/officeDocument/2006/relationships/image" Target="../media/image17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484060" y="2082304"/>
            <a:ext cx="81759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Elección</a:t>
            </a: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Rutas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(Parte 1)</a:t>
            </a:r>
            <a:endParaRPr b="1"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5"/>
          <p:cNvSpPr txBox="1"/>
          <p:nvPr/>
        </p:nvSpPr>
        <p:spPr>
          <a:xfrm>
            <a:off x="335275" y="868200"/>
            <a:ext cx="6321600" cy="3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contar los casos, consideraremos únicamente aquellos caminos que recorren la mínima cantidad de cuadras para llegar de A hasta B. A estos los llamaremos </a:t>
            </a:r>
            <a:r>
              <a:rPr b="1" lang="es" sz="18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caminos minimales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Dada la manera en que elegimos estos caminos, por ejemplo, que tienen el mismo largo, estos resultan </a:t>
            </a:r>
            <a:r>
              <a:rPr b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equiprobables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5"/>
          <p:cNvSpPr/>
          <p:nvPr/>
        </p:nvSpPr>
        <p:spPr>
          <a:xfrm>
            <a:off x="6764575" y="3271975"/>
            <a:ext cx="2116800" cy="1647000"/>
          </a:xfrm>
          <a:prstGeom prst="foldedCorner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 última consideración </a:t>
            </a:r>
            <a:r>
              <a:rPr b="1"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permitirá usar la Regla de Laplace</a:t>
            </a: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calcular la probabilidad buscada, </a:t>
            </a:r>
            <a:r>
              <a:rPr b="1" lang="es" sz="13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¿Qué necesitamos para aplicar la regla de Laplace? </a:t>
            </a:r>
            <a:endParaRPr b="1" sz="1300">
              <a:solidFill>
                <a:srgbClr val="62B7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99" name="Google Shape;19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7400" y="1861251"/>
            <a:ext cx="3387052" cy="121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6"/>
          <p:cNvSpPr txBox="1"/>
          <p:nvPr/>
        </p:nvSpPr>
        <p:spPr>
          <a:xfrm>
            <a:off x="492125" y="1247250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Muestra tres casos favorables y tres casos no favorables.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4225" y="1760750"/>
            <a:ext cx="4775562" cy="315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7"/>
          <p:cNvSpPr txBox="1"/>
          <p:nvPr/>
        </p:nvSpPr>
        <p:spPr>
          <a:xfrm>
            <a:off x="551375" y="131187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Muestra tres casos favorables y tres casos no favorables.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250" y="1890000"/>
            <a:ext cx="8839204" cy="2878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8"/>
          <p:cNvSpPr txBox="1"/>
          <p:nvPr/>
        </p:nvSpPr>
        <p:spPr>
          <a:xfrm>
            <a:off x="551375" y="131187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Muestra tres casos favorables y tres casos no favorables.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100" y="1900775"/>
            <a:ext cx="8839204" cy="2848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9"/>
          <p:cNvSpPr txBox="1"/>
          <p:nvPr/>
        </p:nvSpPr>
        <p:spPr>
          <a:xfrm>
            <a:off x="594475" y="1397250"/>
            <a:ext cx="7904400" cy="671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¿Creen que es posible dibujar todos los caminos que permiten determinar la cantidad de casos favorables y de casos totales?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0"/>
          <p:cNvSpPr txBox="1"/>
          <p:nvPr/>
        </p:nvSpPr>
        <p:spPr>
          <a:xfrm>
            <a:off x="578325" y="1268775"/>
            <a:ext cx="7904400" cy="671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¿Creen que es posible dibujar todos los caminos que permiten determinar la cantidad de casos favorables y de casos totales?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0"/>
          <p:cNvSpPr txBox="1"/>
          <p:nvPr/>
        </p:nvSpPr>
        <p:spPr>
          <a:xfrm>
            <a:off x="4572000" y="30538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https://www.geogebra.org/m/gtsredbp</a:t>
            </a:r>
            <a:r>
              <a:rPr lang="es" sz="1200">
                <a:latin typeface="Nunito"/>
                <a:ea typeface="Nunito"/>
                <a:cs typeface="Nunito"/>
                <a:sym typeface="Nunito"/>
              </a:rPr>
              <a:t> </a:t>
            </a:r>
            <a:endParaRPr/>
          </a:p>
        </p:txBody>
      </p:sp>
      <p:pic>
        <p:nvPicPr>
          <p:cNvPr id="234" name="Google Shape;23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4375" y="2092875"/>
            <a:ext cx="2357424" cy="25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1"/>
          <p:cNvSpPr/>
          <p:nvPr/>
        </p:nvSpPr>
        <p:spPr>
          <a:xfrm>
            <a:off x="4571996" y="409136"/>
            <a:ext cx="3060900" cy="17523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comprender </a:t>
            </a:r>
            <a:r>
              <a:rPr b="1"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 contar los caminos totales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abordará una </a:t>
            </a:r>
            <a:r>
              <a:rPr b="1"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grilla más sencilla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permitirá comprender la lógica detrás del conteo.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875" y="1895036"/>
            <a:ext cx="5927900" cy="2772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42"/>
          <p:cNvSpPr txBox="1"/>
          <p:nvPr/>
        </p:nvSpPr>
        <p:spPr>
          <a:xfrm>
            <a:off x="551375" y="1311875"/>
            <a:ext cx="7758600" cy="763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siguiente grilla, ¿cuántos son los caminos minimales que van desde A hasta B?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5338" y="2098775"/>
            <a:ext cx="4190668" cy="276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3"/>
          <p:cNvSpPr txBox="1"/>
          <p:nvPr/>
        </p:nvSpPr>
        <p:spPr>
          <a:xfrm>
            <a:off x="551375" y="1311875"/>
            <a:ext cx="7758600" cy="763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siguiente grilla, ¿cuántos son los caminos minimales que van desde A hasta B?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43"/>
          <p:cNvSpPr txBox="1"/>
          <p:nvPr/>
        </p:nvSpPr>
        <p:spPr>
          <a:xfrm>
            <a:off x="4888825" y="2571750"/>
            <a:ext cx="30000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</a:t>
            </a:r>
            <a:r>
              <a:rPr b="1" lang="es" sz="18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10 caminos minimales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los que permiten llegar de A hasta B.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088" y="2109550"/>
            <a:ext cx="4190668" cy="276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4"/>
          <p:cNvSpPr txBox="1"/>
          <p:nvPr/>
        </p:nvSpPr>
        <p:spPr>
          <a:xfrm>
            <a:off x="551375" y="1311875"/>
            <a:ext cx="7758600" cy="763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¿Cuántas cuadras se recorren en cada camino minimal? ¿En qué dirección se deben recorrer esas cuadras?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44"/>
          <p:cNvSpPr txBox="1"/>
          <p:nvPr/>
        </p:nvSpPr>
        <p:spPr>
          <a:xfrm>
            <a:off x="4629125" y="2384775"/>
            <a:ext cx="4285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caminos minimales recorren 5 cuadras.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cuadras deben ser recorridas “</a:t>
            </a:r>
            <a:r>
              <a:rPr b="1" lang="es" sz="18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hacia arriba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y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cuadras deben ser recorridas “</a:t>
            </a:r>
            <a:r>
              <a:rPr b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hacia la derecha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4" name="Google Shape;264;p44"/>
          <p:cNvCxnSpPr/>
          <p:nvPr/>
        </p:nvCxnSpPr>
        <p:spPr>
          <a:xfrm>
            <a:off x="1333788" y="4349425"/>
            <a:ext cx="816900" cy="1500"/>
          </a:xfrm>
          <a:prstGeom prst="straightConnector1">
            <a:avLst/>
          </a:prstGeom>
          <a:noFill/>
          <a:ln cap="flat" cmpd="sng" w="38100">
            <a:solidFill>
              <a:srgbClr val="D6566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5" name="Google Shape;26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738" y="2121987"/>
            <a:ext cx="3720324" cy="2452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Google Shape;266;p44"/>
          <p:cNvCxnSpPr/>
          <p:nvPr/>
        </p:nvCxnSpPr>
        <p:spPr>
          <a:xfrm>
            <a:off x="2192025" y="3399975"/>
            <a:ext cx="3900" cy="927900"/>
          </a:xfrm>
          <a:prstGeom prst="straightConnector1">
            <a:avLst/>
          </a:prstGeom>
          <a:noFill/>
          <a:ln cap="flat" cmpd="sng" w="38100">
            <a:solidFill>
              <a:srgbClr val="62B7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7" name="Google Shape;267;p44"/>
          <p:cNvCxnSpPr/>
          <p:nvPr/>
        </p:nvCxnSpPr>
        <p:spPr>
          <a:xfrm>
            <a:off x="3118125" y="2493625"/>
            <a:ext cx="3900" cy="927900"/>
          </a:xfrm>
          <a:prstGeom prst="straightConnector1">
            <a:avLst/>
          </a:prstGeom>
          <a:noFill/>
          <a:ln cap="flat" cmpd="sng" w="38100">
            <a:solidFill>
              <a:srgbClr val="62B7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8" name="Google Shape;268;p44"/>
          <p:cNvCxnSpPr/>
          <p:nvPr/>
        </p:nvCxnSpPr>
        <p:spPr>
          <a:xfrm>
            <a:off x="2251263" y="3399975"/>
            <a:ext cx="816900" cy="1500"/>
          </a:xfrm>
          <a:prstGeom prst="straightConnector1">
            <a:avLst/>
          </a:prstGeom>
          <a:noFill/>
          <a:ln cap="flat" cmpd="sng" w="38100">
            <a:solidFill>
              <a:srgbClr val="D6566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9" name="Google Shape;269;p44"/>
          <p:cNvCxnSpPr/>
          <p:nvPr/>
        </p:nvCxnSpPr>
        <p:spPr>
          <a:xfrm>
            <a:off x="3171963" y="2493625"/>
            <a:ext cx="816900" cy="1500"/>
          </a:xfrm>
          <a:prstGeom prst="straightConnector1">
            <a:avLst/>
          </a:prstGeom>
          <a:noFill/>
          <a:ln cap="flat" cmpd="sng" w="38100">
            <a:solidFill>
              <a:srgbClr val="D6566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/>
        </p:nvSpPr>
        <p:spPr>
          <a:xfrm>
            <a:off x="3072000" y="45164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*Imagen referencial de la situación</a:t>
            </a:r>
            <a:r>
              <a:rPr lang="e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33" name="Google Shape;133;p27"/>
          <p:cNvSpPr txBox="1"/>
          <p:nvPr/>
        </p:nvSpPr>
        <p:spPr>
          <a:xfrm>
            <a:off x="376405" y="336344"/>
            <a:ext cx="7214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Video: Elección de rutas óptimas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5625" y="909925"/>
            <a:ext cx="4835348" cy="3517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5"/>
          <p:cNvSpPr txBox="1"/>
          <p:nvPr/>
        </p:nvSpPr>
        <p:spPr>
          <a:xfrm>
            <a:off x="464825" y="694900"/>
            <a:ext cx="72333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¿Cómo podríamos representar los caminos sin dibujarlos?</a:t>
            </a:r>
            <a:endParaRPr b="1" sz="20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8875" y="1513825"/>
            <a:ext cx="4437500" cy="288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6"/>
          <p:cNvSpPr txBox="1"/>
          <p:nvPr/>
        </p:nvSpPr>
        <p:spPr>
          <a:xfrm>
            <a:off x="464825" y="694900"/>
            <a:ext cx="72333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¿Cómo podríamos representar los caminos sin dibujarlos?</a:t>
            </a:r>
            <a:endParaRPr b="1" sz="20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275" y="1793875"/>
            <a:ext cx="8839204" cy="2076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7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47"/>
          <p:cNvSpPr txBox="1"/>
          <p:nvPr/>
        </p:nvSpPr>
        <p:spPr>
          <a:xfrm>
            <a:off x="551375" y="1311875"/>
            <a:ext cx="7758600" cy="763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Completa con ↑ y → en la siguiente tabla para representar un camino que va desde A hasta B en la grilla pequeña.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6538" y="2147325"/>
            <a:ext cx="3865216" cy="276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8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48"/>
          <p:cNvSpPr txBox="1"/>
          <p:nvPr/>
        </p:nvSpPr>
        <p:spPr>
          <a:xfrm>
            <a:off x="551375" y="1311875"/>
            <a:ext cx="7758600" cy="763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Completa con ↑ y → en la siguiente tabla para representar un camino que va desde A hasta B en la grilla pequeña.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6463" y="2151075"/>
            <a:ext cx="3883786" cy="276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9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49"/>
          <p:cNvSpPr txBox="1"/>
          <p:nvPr/>
        </p:nvSpPr>
        <p:spPr>
          <a:xfrm>
            <a:off x="551375" y="1311875"/>
            <a:ext cx="7758600" cy="106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siguiente tabla muestra una serie de caminos en los que se han especificado todos los recorridos hacia arriba, o bien, todos los recorridos hacia la derecha. Dibuja en cada caso el camino completo.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2325" y="2372675"/>
            <a:ext cx="2684964" cy="246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0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50"/>
          <p:cNvSpPr txBox="1"/>
          <p:nvPr/>
        </p:nvSpPr>
        <p:spPr>
          <a:xfrm>
            <a:off x="529825" y="1188725"/>
            <a:ext cx="7758600" cy="2965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 que para determinar un camino podemos ubicar 3 signos </a:t>
            </a:r>
            <a:r>
              <a:rPr b="1" lang="es" sz="3500">
                <a:solidFill>
                  <a:srgbClr val="0D4AA3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la siguiente tabla.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¿De cuántas maneras posibles se pueden situar estos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signos </a:t>
            </a:r>
            <a:r>
              <a:rPr b="1" lang="es" sz="3500">
                <a:solidFill>
                  <a:srgbClr val="0D4AA3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los 5 espacios disponibles?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150" y="1984425"/>
            <a:ext cx="4341025" cy="106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1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51"/>
          <p:cNvSpPr txBox="1"/>
          <p:nvPr/>
        </p:nvSpPr>
        <p:spPr>
          <a:xfrm>
            <a:off x="529825" y="1188725"/>
            <a:ext cx="7758600" cy="1748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¿De cuántas maneras posibles se pueden situar estos 3 signos </a:t>
            </a:r>
            <a:r>
              <a:rPr b="1" lang="es" sz="3500">
                <a:solidFill>
                  <a:srgbClr val="0D4AA3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los 5 espacios disponibles?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150" y="1984425"/>
            <a:ext cx="4341025" cy="10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7174" y="3438928"/>
            <a:ext cx="870050" cy="137989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1"/>
          <p:cNvSpPr txBox="1"/>
          <p:nvPr/>
        </p:nvSpPr>
        <p:spPr>
          <a:xfrm>
            <a:off x="3573700" y="3640225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</a:t>
            </a: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epresenta la cantidad de caminos totales cuando el camino minimal consta de 5 cuadras y 3 cuadras se recorren en dirección “hacia la derecha”.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9" name="Google Shape;319;p51"/>
          <p:cNvSpPr txBox="1"/>
          <p:nvPr/>
        </p:nvSpPr>
        <p:spPr>
          <a:xfrm>
            <a:off x="4158838" y="2756150"/>
            <a:ext cx="561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solidFill>
                  <a:srgbClr val="0D4AA3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3100"/>
          </a:p>
        </p:txBody>
      </p:sp>
      <p:sp>
        <p:nvSpPr>
          <p:cNvPr id="320" name="Google Shape;320;p51"/>
          <p:cNvSpPr txBox="1"/>
          <p:nvPr/>
        </p:nvSpPr>
        <p:spPr>
          <a:xfrm>
            <a:off x="3573700" y="2756150"/>
            <a:ext cx="561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solidFill>
                  <a:srgbClr val="0D4AA3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3100"/>
          </a:p>
        </p:txBody>
      </p:sp>
      <p:sp>
        <p:nvSpPr>
          <p:cNvPr id="321" name="Google Shape;321;p51"/>
          <p:cNvSpPr txBox="1"/>
          <p:nvPr/>
        </p:nvSpPr>
        <p:spPr>
          <a:xfrm>
            <a:off x="4743975" y="2756150"/>
            <a:ext cx="561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solidFill>
                  <a:srgbClr val="0D4AA3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31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2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52"/>
          <p:cNvSpPr txBox="1"/>
          <p:nvPr/>
        </p:nvSpPr>
        <p:spPr>
          <a:xfrm>
            <a:off x="535200" y="1167175"/>
            <a:ext cx="7758600" cy="3062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  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 que para determinar un camino podemos ubicar 2 signos </a:t>
            </a:r>
            <a:endParaRPr sz="3100"/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la siguiente tabla.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¿De cuántas maneras posibles se pueden situar estos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signos         en los 5 espacios disponibles?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150" y="1984425"/>
            <a:ext cx="4341025" cy="106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2"/>
          <p:cNvSpPr txBox="1"/>
          <p:nvPr/>
        </p:nvSpPr>
        <p:spPr>
          <a:xfrm rot="-5400000">
            <a:off x="7430025" y="1010625"/>
            <a:ext cx="561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solidFill>
                  <a:srgbClr val="0D4AA3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3100"/>
          </a:p>
        </p:txBody>
      </p:sp>
      <p:sp>
        <p:nvSpPr>
          <p:cNvPr id="330" name="Google Shape;330;p52"/>
          <p:cNvSpPr txBox="1"/>
          <p:nvPr/>
        </p:nvSpPr>
        <p:spPr>
          <a:xfrm rot="-5400000">
            <a:off x="2799350" y="2931825"/>
            <a:ext cx="561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solidFill>
                  <a:srgbClr val="0D4AA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" sz="3500">
                <a:solidFill>
                  <a:srgbClr val="0D4AA3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31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3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53"/>
          <p:cNvSpPr txBox="1"/>
          <p:nvPr/>
        </p:nvSpPr>
        <p:spPr>
          <a:xfrm>
            <a:off x="529825" y="1188725"/>
            <a:ext cx="7758600" cy="1748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¿De cuántas maneras posibles se pueden situar estos 2 signos </a:t>
            </a:r>
            <a:r>
              <a:rPr b="1" lang="es" sz="3500">
                <a:solidFill>
                  <a:srgbClr val="0D4AA3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los 5 espacios disponibles?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150" y="1984425"/>
            <a:ext cx="4341025" cy="106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53"/>
          <p:cNvSpPr txBox="1"/>
          <p:nvPr/>
        </p:nvSpPr>
        <p:spPr>
          <a:xfrm>
            <a:off x="3573700" y="3640225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 la cantidad de caminos totales cuando el camino minimal consta de 5 cuadras y 2 cuadras se recorren en dirección “hacia arriba”.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53"/>
          <p:cNvSpPr txBox="1"/>
          <p:nvPr/>
        </p:nvSpPr>
        <p:spPr>
          <a:xfrm rot="-5400000">
            <a:off x="3606050" y="2983850"/>
            <a:ext cx="561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solidFill>
                  <a:srgbClr val="0D4AA3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3100"/>
          </a:p>
        </p:txBody>
      </p:sp>
      <p:sp>
        <p:nvSpPr>
          <p:cNvPr id="340" name="Google Shape;340;p53"/>
          <p:cNvSpPr txBox="1"/>
          <p:nvPr/>
        </p:nvSpPr>
        <p:spPr>
          <a:xfrm rot="-5400000">
            <a:off x="4377025" y="2969625"/>
            <a:ext cx="561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solidFill>
                  <a:srgbClr val="0D4AA3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3100"/>
          </a:p>
        </p:txBody>
      </p:sp>
      <p:sp>
        <p:nvSpPr>
          <p:cNvPr id="341" name="Google Shape;341;p53"/>
          <p:cNvSpPr txBox="1"/>
          <p:nvPr/>
        </p:nvSpPr>
        <p:spPr>
          <a:xfrm rot="-5400000">
            <a:off x="6542975" y="1154250"/>
            <a:ext cx="561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solidFill>
                  <a:srgbClr val="0D4AA3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3100"/>
          </a:p>
        </p:txBody>
      </p:sp>
      <p:pic>
        <p:nvPicPr>
          <p:cNvPr id="342" name="Google Shape;342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4800" y="3183750"/>
            <a:ext cx="870050" cy="137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4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54"/>
          <p:cNvSpPr txBox="1"/>
          <p:nvPr/>
        </p:nvSpPr>
        <p:spPr>
          <a:xfrm>
            <a:off x="551375" y="131187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¿Cuántos caminos van de A hasta B sin pasar por C?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54"/>
          <p:cNvSpPr/>
          <p:nvPr/>
        </p:nvSpPr>
        <p:spPr>
          <a:xfrm>
            <a:off x="3382400" y="309500"/>
            <a:ext cx="2568900" cy="768600"/>
          </a:xfrm>
          <a:prstGeom prst="foldedCorner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 tenemos los casos totales que nos permiten </a:t>
            </a: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calcular la probabilidad buscada, ahora vamos a calcular los casos favorables. </a:t>
            </a:r>
            <a:endParaRPr b="1" sz="1300">
              <a:solidFill>
                <a:srgbClr val="62B7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50" name="Google Shape;35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200" y="1748375"/>
            <a:ext cx="4485772" cy="309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/>
        </p:nvSpPr>
        <p:spPr>
          <a:xfrm>
            <a:off x="520425" y="1454850"/>
            <a:ext cx="5032500" cy="26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s" sz="1800">
                <a:latin typeface="Calibri"/>
                <a:ea typeface="Calibri"/>
                <a:cs typeface="Calibri"/>
                <a:sym typeface="Calibri"/>
              </a:rPr>
              <a:t>¿Qué es importante a la hora de planificar un viaje de un punto a otro?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s" sz="1800">
                <a:latin typeface="Calibri"/>
                <a:ea typeface="Calibri"/>
                <a:cs typeface="Calibri"/>
                <a:sym typeface="Calibri"/>
              </a:rPr>
              <a:t>¿Cómo el uso de probabilidades ayuda en la elección de rutas óptimas?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s" sz="1800">
                <a:latin typeface="Calibri"/>
                <a:ea typeface="Calibri"/>
                <a:cs typeface="Calibri"/>
                <a:sym typeface="Calibri"/>
              </a:rPr>
              <a:t>¿Qué información era relevante en el caso de la ambulancia?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Font typeface="Calibri"/>
              <a:buChar char="●"/>
            </a:pPr>
            <a:r>
              <a:rPr lang="es" sz="1800">
                <a:latin typeface="Calibri"/>
                <a:ea typeface="Calibri"/>
                <a:cs typeface="Calibri"/>
                <a:sym typeface="Calibri"/>
              </a:rPr>
              <a:t>¿Para qué otros servicios puede ser importante la elección de rutas?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8"/>
          <p:cNvSpPr txBox="1"/>
          <p:nvPr/>
        </p:nvSpPr>
        <p:spPr>
          <a:xfrm>
            <a:off x="284125" y="284125"/>
            <a:ext cx="604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Video: Elección de rutas óptimas</a:t>
            </a:r>
            <a:endParaRPr b="1"/>
          </a:p>
        </p:txBody>
      </p:sp>
      <p:pic>
        <p:nvPicPr>
          <p:cNvPr id="141" name="Google Shape;141;p28"/>
          <p:cNvPicPr preferRelativeResize="0"/>
          <p:nvPr/>
        </p:nvPicPr>
        <p:blipFill rotWithShape="1">
          <a:blip r:embed="rId3">
            <a:alphaModFix/>
          </a:blip>
          <a:srcRect b="0" l="1613" r="0" t="2372"/>
          <a:stretch/>
        </p:blipFill>
        <p:spPr>
          <a:xfrm>
            <a:off x="5827525" y="1703500"/>
            <a:ext cx="3093075" cy="196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5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55"/>
          <p:cNvSpPr txBox="1"/>
          <p:nvPr/>
        </p:nvSpPr>
        <p:spPr>
          <a:xfrm>
            <a:off x="551375" y="131187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¿Cuántos caminos van de A hasta B sin pasar por C?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7525" y="1830775"/>
            <a:ext cx="4410440" cy="3090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6"/>
          <p:cNvSpPr txBox="1"/>
          <p:nvPr/>
        </p:nvSpPr>
        <p:spPr>
          <a:xfrm>
            <a:off x="1039500" y="805625"/>
            <a:ext cx="6635400" cy="564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Entonces,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la probabilidad de ir de A hasta B sin pasar por C?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875" y="1608350"/>
            <a:ext cx="3891775" cy="2681108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6"/>
          <p:cNvSpPr txBox="1"/>
          <p:nvPr/>
        </p:nvSpPr>
        <p:spPr>
          <a:xfrm>
            <a:off x="5095025" y="2048450"/>
            <a:ext cx="30000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0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Casos Totales: 10</a:t>
            </a:r>
            <a:endParaRPr b="1" sz="2000">
              <a:solidFill>
                <a:srgbClr val="62B7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Casos </a:t>
            </a:r>
            <a:r>
              <a:rPr b="1" lang="es" sz="20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Favorables</a:t>
            </a:r>
            <a:r>
              <a:rPr b="1" lang="es" sz="20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: 4</a:t>
            </a:r>
            <a:endParaRPr b="1" sz="2000">
              <a:solidFill>
                <a:srgbClr val="62B7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62B7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s" sz="20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La probabilidad es 4/10</a:t>
            </a:r>
            <a:endParaRPr b="1" sz="20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7"/>
          <p:cNvSpPr txBox="1"/>
          <p:nvPr/>
        </p:nvSpPr>
        <p:spPr>
          <a:xfrm>
            <a:off x="1039500" y="805625"/>
            <a:ext cx="6635400" cy="564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complejidad tendrá ahora resolver en la grilla original del problema?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2650" y="1997386"/>
            <a:ext cx="5927900" cy="2772914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57"/>
          <p:cNvSpPr/>
          <p:nvPr/>
        </p:nvSpPr>
        <p:spPr>
          <a:xfrm flipH="1" rot="1199">
            <a:off x="5170376" y="1908703"/>
            <a:ext cx="859800" cy="7320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62B7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2B7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8"/>
          <p:cNvSpPr txBox="1"/>
          <p:nvPr/>
        </p:nvSpPr>
        <p:spPr>
          <a:xfrm>
            <a:off x="1039500" y="805625"/>
            <a:ext cx="6635400" cy="564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complejidad tendrá ahora resolver en la grilla original del problema?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9525" y="1636536"/>
            <a:ext cx="5927900" cy="2772914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8"/>
          <p:cNvSpPr/>
          <p:nvPr/>
        </p:nvSpPr>
        <p:spPr>
          <a:xfrm flipH="1" rot="1199">
            <a:off x="5154226" y="1636678"/>
            <a:ext cx="859800" cy="7320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62B7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2B7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58"/>
          <p:cNvSpPr txBox="1"/>
          <p:nvPr/>
        </p:nvSpPr>
        <p:spPr>
          <a:xfrm>
            <a:off x="5068125" y="3766825"/>
            <a:ext cx="3726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r>
              <a:rPr b="1"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necesita establecer una </a:t>
            </a:r>
            <a:r>
              <a:rPr b="1" lang="es">
                <a:solidFill>
                  <a:schemeClr val="dk1"/>
                </a:solidFill>
                <a:highlight>
                  <a:srgbClr val="A8D1C1"/>
                </a:highlight>
                <a:latin typeface="Calibri"/>
                <a:ea typeface="Calibri"/>
                <a:cs typeface="Calibri"/>
                <a:sym typeface="Calibri"/>
              </a:rPr>
              <a:t>estrategia de conteo</a:t>
            </a:r>
            <a:r>
              <a:rPr b="1"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igual como se hizo para los casos totales. 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"/>
          <p:cNvSpPr txBox="1"/>
          <p:nvPr/>
        </p:nvSpPr>
        <p:spPr>
          <a:xfrm>
            <a:off x="464825" y="694900"/>
            <a:ext cx="72333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¿Cuántos caminos minimales son los que permiten llegar de A hasta B, pero que </a:t>
            </a:r>
            <a:r>
              <a:rPr b="1" lang="es" sz="2000" u="sng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b="1" lang="es" sz="20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 pasan por C?</a:t>
            </a:r>
            <a:endParaRPr b="1" sz="20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5" name="Google Shape;38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975" y="1516800"/>
            <a:ext cx="4485772" cy="309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0"/>
          <p:cNvSpPr txBox="1"/>
          <p:nvPr/>
        </p:nvSpPr>
        <p:spPr>
          <a:xfrm>
            <a:off x="464825" y="694900"/>
            <a:ext cx="72333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¿Cuántos caminos minimales son los que permiten llegar de A hasta B, pero que </a:t>
            </a:r>
            <a:r>
              <a:rPr b="1" lang="es" sz="2000" u="sng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b="1" lang="es" sz="20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 pasan por C?</a:t>
            </a:r>
            <a:endParaRPr b="1" sz="20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1" name="Google Shape;39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975" y="1516800"/>
            <a:ext cx="4485772" cy="3090324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60"/>
          <p:cNvSpPr txBox="1"/>
          <p:nvPr/>
        </p:nvSpPr>
        <p:spPr>
          <a:xfrm>
            <a:off x="6387625" y="2355200"/>
            <a:ext cx="2396700" cy="16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se conoce la cantidad de caminos que permiten llegar de A hasta B </a:t>
            </a:r>
            <a:r>
              <a:rPr b="1"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sí pasan por C</a:t>
            </a: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el total de caminos, entonces es posible determinar la cantidad de caminos que permiten llegar de A a B </a:t>
            </a:r>
            <a:r>
              <a:rPr b="1"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pasando por C.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1"/>
          <p:cNvSpPr txBox="1"/>
          <p:nvPr/>
        </p:nvSpPr>
        <p:spPr>
          <a:xfrm>
            <a:off x="292475" y="229723"/>
            <a:ext cx="7020300" cy="30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b="1" lang="es" sz="22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Cuántos caminos van de A a C?</a:t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00" y="679025"/>
            <a:ext cx="3052151" cy="21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5724" y="2374325"/>
            <a:ext cx="3358200" cy="2225176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61"/>
          <p:cNvSpPr txBox="1"/>
          <p:nvPr/>
        </p:nvSpPr>
        <p:spPr>
          <a:xfrm>
            <a:off x="4405650" y="1755775"/>
            <a:ext cx="447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¿Cuántos caminos van de C a B?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2"/>
          <p:cNvSpPr txBox="1"/>
          <p:nvPr/>
        </p:nvSpPr>
        <p:spPr>
          <a:xfrm>
            <a:off x="470200" y="493623"/>
            <a:ext cx="7020300" cy="3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¿Qué tipo de camino se obtiene si juntamos un camino cualquiera que va de A hasta C con otro camino cualquiera que vaya de C hasta B?</a:t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6" name="Google Shape;40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75" y="1859600"/>
            <a:ext cx="3052151" cy="21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4299" y="1770600"/>
            <a:ext cx="3358200" cy="222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3"/>
          <p:cNvSpPr txBox="1"/>
          <p:nvPr/>
        </p:nvSpPr>
        <p:spPr>
          <a:xfrm>
            <a:off x="583275" y="288999"/>
            <a:ext cx="7020300" cy="42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Considerando las siguientes cantidades:</a:t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3B71"/>
              </a:buClr>
              <a:buSzPts val="2100"/>
              <a:buFont typeface="Calibri"/>
              <a:buChar char="●"/>
            </a:pPr>
            <a:r>
              <a:rPr b="1" lang="es" sz="18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Cantidad de caminos que van de A a C</a:t>
            </a:r>
            <a:endParaRPr b="1" sz="21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3B71"/>
              </a:buClr>
              <a:buSzPts val="2100"/>
              <a:buFont typeface="Calibri"/>
              <a:buChar char="●"/>
            </a:pPr>
            <a:r>
              <a:rPr b="1" lang="es" sz="18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Cantidad de caminos que van de C a B</a:t>
            </a:r>
            <a:endParaRPr b="1" sz="21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¿Qué operación con ellas permite determinar la cantidad de caminos de A hasta B que sí pasan por C?</a:t>
            </a:r>
            <a:endParaRPr b="1" sz="18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6950" y="1132625"/>
            <a:ext cx="1385100" cy="96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6150" y="2683775"/>
            <a:ext cx="1630350" cy="108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4"/>
          <p:cNvSpPr txBox="1"/>
          <p:nvPr/>
        </p:nvSpPr>
        <p:spPr>
          <a:xfrm>
            <a:off x="1443425" y="464750"/>
            <a:ext cx="6053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Por lo tanto, verificamos la </a:t>
            </a:r>
            <a:r>
              <a:rPr b="1" lang="es" sz="20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b="1" lang="es" sz="20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 igualdad</a:t>
            </a:r>
            <a:endParaRPr b="1" sz="20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64"/>
          <p:cNvSpPr/>
          <p:nvPr/>
        </p:nvSpPr>
        <p:spPr>
          <a:xfrm>
            <a:off x="479400" y="3207550"/>
            <a:ext cx="8504400" cy="9465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Caminos que si pasan por C =      Caminos que van de A hasta C         ⋅       Caminos que van de B hasta C</a:t>
            </a:r>
            <a:endParaRPr b="1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64"/>
          <p:cNvSpPr txBox="1"/>
          <p:nvPr/>
        </p:nvSpPr>
        <p:spPr>
          <a:xfrm>
            <a:off x="1383575" y="2544525"/>
            <a:ext cx="6053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Además que, </a:t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64"/>
          <p:cNvSpPr/>
          <p:nvPr/>
        </p:nvSpPr>
        <p:spPr>
          <a:xfrm>
            <a:off x="479400" y="1458200"/>
            <a:ext cx="8590500" cy="946500"/>
          </a:xfrm>
          <a:prstGeom prst="roundRect">
            <a:avLst>
              <a:gd fmla="val 16667" name="adj"/>
            </a:avLst>
          </a:prstGeom>
          <a:solidFill>
            <a:srgbClr val="C5DDD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Caminos Totales de A hasta B =      Caminos totales de A hasta B         -      Caminos que si pasan por C</a:t>
            </a:r>
            <a:endParaRPr b="1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/>
        </p:nvSpPr>
        <p:spPr>
          <a:xfrm>
            <a:off x="284125" y="284125"/>
            <a:ext cx="604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b="1"/>
          </a:p>
        </p:txBody>
      </p:sp>
      <p:sp>
        <p:nvSpPr>
          <p:cNvPr id="147" name="Google Shape;147;p29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9"/>
          <p:cNvSpPr txBox="1"/>
          <p:nvPr/>
        </p:nvSpPr>
        <p:spPr>
          <a:xfrm>
            <a:off x="591800" y="970500"/>
            <a:ext cx="7346400" cy="1427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ciudad de Coyhaique, un repartidor necesita ir de un punto a otro, pero debido a un accidente de tránsito, no se puede pasar por el punto C.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el repartidor no conoce esta información, ¿cuál es la </a:t>
            </a:r>
            <a:r>
              <a:rPr b="1" lang="e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probabilidad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escoja un camino que vaya de A hasta B que no pase por C?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4875" y="2397588"/>
            <a:ext cx="3196358" cy="240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7526" y="2641038"/>
            <a:ext cx="2592799" cy="187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5"/>
          <p:cNvSpPr txBox="1"/>
          <p:nvPr/>
        </p:nvSpPr>
        <p:spPr>
          <a:xfrm>
            <a:off x="284125" y="284125"/>
            <a:ext cx="604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Dicho lo anterior…</a:t>
            </a:r>
            <a:endParaRPr b="1"/>
          </a:p>
        </p:txBody>
      </p:sp>
      <p:sp>
        <p:nvSpPr>
          <p:cNvPr id="428" name="Google Shape;428;p65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65"/>
          <p:cNvSpPr txBox="1"/>
          <p:nvPr/>
        </p:nvSpPr>
        <p:spPr>
          <a:xfrm>
            <a:off x="591800" y="970500"/>
            <a:ext cx="7346400" cy="1427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ciudad de Coyhaique, un repartidor necesita ir de un punto a otro, pero debido a un accidente de tránsito, no se puede pasar por el punto C.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el repartidor no conoce esta información, ¿cuál es la </a:t>
            </a:r>
            <a:r>
              <a:rPr b="1" lang="e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probabilidad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escoja un camino que vaya de A hasta B que no pase por C?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0" name="Google Shape;43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825" y="2397588"/>
            <a:ext cx="3196358" cy="240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5951" y="2630238"/>
            <a:ext cx="2592799" cy="187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66"/>
          <p:cNvSpPr txBox="1"/>
          <p:nvPr/>
        </p:nvSpPr>
        <p:spPr>
          <a:xfrm>
            <a:off x="484060" y="2082304"/>
            <a:ext cx="81759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Elección de Rutas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(Parte 1)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/>
        </p:nvSpPr>
        <p:spPr>
          <a:xfrm>
            <a:off x="284125" y="284125"/>
            <a:ext cx="604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b="1"/>
          </a:p>
        </p:txBody>
      </p:sp>
      <p:sp>
        <p:nvSpPr>
          <p:cNvPr id="156" name="Google Shape;156;p3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9725" y="1181100"/>
            <a:ext cx="4723801" cy="356002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0"/>
          <p:cNvSpPr txBox="1"/>
          <p:nvPr/>
        </p:nvSpPr>
        <p:spPr>
          <a:xfrm>
            <a:off x="425675" y="1741625"/>
            <a:ext cx="2931900" cy="22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entienden por camino en el contexto del problema?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¿Creen que hay alguna razón para preferir una cuadra sobre otra?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1"/>
          <p:cNvSpPr txBox="1"/>
          <p:nvPr/>
        </p:nvSpPr>
        <p:spPr>
          <a:xfrm>
            <a:off x="551375" y="1311875"/>
            <a:ext cx="7758600" cy="723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¿Cuál es la mínima cantidad de cuadras que se deben recorrer para llegar desde A hasta B?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200" y="2279138"/>
            <a:ext cx="3196358" cy="240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8251" y="2544900"/>
            <a:ext cx="2839322" cy="1949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2"/>
          <p:cNvSpPr txBox="1"/>
          <p:nvPr/>
        </p:nvSpPr>
        <p:spPr>
          <a:xfrm>
            <a:off x="551375" y="1311875"/>
            <a:ext cx="7758600" cy="723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¿Cuál es la mínima cantidad de cuadras que se deben recorrer para llegar desde A hasta B?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2"/>
          <p:cNvSpPr txBox="1"/>
          <p:nvPr/>
        </p:nvSpPr>
        <p:spPr>
          <a:xfrm>
            <a:off x="4991550" y="2838000"/>
            <a:ext cx="3070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Calibri"/>
                <a:ea typeface="Calibri"/>
                <a:cs typeface="Calibri"/>
                <a:sym typeface="Calibri"/>
              </a:rPr>
              <a:t>Cualquier camino que se escoja tiene  11 cuadras.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300" y="2091225"/>
            <a:ext cx="3797579" cy="280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3"/>
          <p:cNvSpPr txBox="1"/>
          <p:nvPr/>
        </p:nvSpPr>
        <p:spPr>
          <a:xfrm>
            <a:off x="551375" y="1311875"/>
            <a:ext cx="7758600" cy="578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qué dirección se deben recorrer esas cuadras? ¿Por qué?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7500" y="1971275"/>
            <a:ext cx="3753952" cy="282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4"/>
          <p:cNvSpPr txBox="1"/>
          <p:nvPr/>
        </p:nvSpPr>
        <p:spPr>
          <a:xfrm>
            <a:off x="551375" y="1311875"/>
            <a:ext cx="7758600" cy="578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¿En qué dirección se deben recorrer esas cuadras? ¿Por qué?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4"/>
          <p:cNvSpPr txBox="1"/>
          <p:nvPr/>
        </p:nvSpPr>
        <p:spPr>
          <a:xfrm>
            <a:off x="4699150" y="2494650"/>
            <a:ext cx="3354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cuadras deben ser “</a:t>
            </a:r>
            <a:r>
              <a:rPr b="1" lang="es" sz="1800">
                <a:solidFill>
                  <a:srgbClr val="087F63"/>
                </a:solidFill>
                <a:latin typeface="Calibri"/>
                <a:ea typeface="Calibri"/>
                <a:cs typeface="Calibri"/>
                <a:sym typeface="Calibri"/>
              </a:rPr>
              <a:t>hacia arriba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cuadras deben ser “</a:t>
            </a:r>
            <a:r>
              <a:rPr b="1" lang="es" sz="18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hacia la derecha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4"/>
          <p:cNvCxnSpPr/>
          <p:nvPr/>
        </p:nvCxnSpPr>
        <p:spPr>
          <a:xfrm>
            <a:off x="8172650" y="3266175"/>
            <a:ext cx="462000" cy="225600"/>
          </a:xfrm>
          <a:prstGeom prst="straightConnector1">
            <a:avLst/>
          </a:prstGeom>
          <a:noFill/>
          <a:ln cap="flat" cmpd="sng" w="28575">
            <a:solidFill>
              <a:srgbClr val="433B7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0" name="Google Shape;190;p34"/>
          <p:cNvCxnSpPr/>
          <p:nvPr/>
        </p:nvCxnSpPr>
        <p:spPr>
          <a:xfrm flipH="1">
            <a:off x="8172550" y="2741850"/>
            <a:ext cx="269700" cy="522000"/>
          </a:xfrm>
          <a:prstGeom prst="straightConnector1">
            <a:avLst/>
          </a:prstGeom>
          <a:noFill/>
          <a:ln cap="flat" cmpd="sng" w="28575">
            <a:solidFill>
              <a:srgbClr val="087F63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id="191" name="Google Shape;19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475" y="1977512"/>
            <a:ext cx="3797579" cy="280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