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5" roundtripDataSignature="AMtx7mi8KQ+3Et/dYAEeFOShhhHl50ub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youtu.be/h4zfcffSXco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geogebra.org/classic/hnjewwat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6" name="Google Shape;22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/>
              <a:t>tipo de fuente Calibri —&gt; imagen del preview con hipervínculo al video</a:t>
            </a:r>
            <a:endParaRPr/>
          </a:p>
        </p:txBody>
      </p:sp>
      <p:sp>
        <p:nvSpPr>
          <p:cNvPr id="137" name="Google Shape;13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el caso que no surjan nombres de videojuegos de este tipo, puede presentar los primeros 40 segundos del siguiente video como ejemplo: </a:t>
            </a:r>
            <a:r>
              <a:rPr lang="es" u="sng">
                <a:solidFill>
                  <a:schemeClr val="hlink"/>
                </a:solidFill>
                <a:hlinkClick r:id="rId2"/>
              </a:rPr>
              <a:t>https://youtu.be/h4zfcffSXco</a:t>
            </a:r>
            <a:endParaRPr/>
          </a:p>
        </p:txBody>
      </p:sp>
      <p:sp>
        <p:nvSpPr>
          <p:cNvPr id="149" name="Google Shape;14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/>
              <a:t>Enlace: </a:t>
            </a:r>
            <a:r>
              <a:rPr lang="es" u="sng">
                <a:solidFill>
                  <a:schemeClr val="hlink"/>
                </a:solidFill>
                <a:hlinkClick r:id="rId2"/>
              </a:rPr>
              <a:t>https://www.geogebra.org/classic/hnjewwat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/>
              <a:t>Se sugiere que tenga descargado el recurso en su computador, para evitar la necesidad de utilizar internet mientras realiza la clase.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" name="Google Shape;12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29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29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2" name="Google Shape;62;p2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2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30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" name="Google Shape;68;p3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3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1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31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" name="Google Shape;74;p3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3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3" name="Google Shape;83;p3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4" name="Google Shape;84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7" name="Google Shape;87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1" name="Google Shape;91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4" name="Google Shape;94;p3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5" name="Google Shape;95;p3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6" name="Google Shape;96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2" name="Google Shape;102;p3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3" name="Google Shape;103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6" name="Google Shape;106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a" id="15" name="Google Shape;1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0" name="Google Shape;110;p4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1" name="Google Shape;111;p4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2" name="Google Shape;112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15" name="Google Shape;115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8" name="Google Shape;118;p4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9" name="Google Shape;119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>
  <p:cSld name="2_Diapositiva de título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Forma&#10;&#10;Descripción generada automáticamente" id="17" name="Google Shape;1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3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2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" name="Google Shape;21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Google Shape;22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4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24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25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" name="Google Shape;34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26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0" name="Google Shape;40;p26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" name="Google Shape;41;p26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2" name="Google Shape;42;p26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Google Shape;44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" name="Google Shape;45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2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Google Shape;49;p2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0" name="Google Shape;50;p2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8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28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4" name="Google Shape;54;p28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5" name="Google Shape;55;p2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2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geogebra.org/classic/hnjewwat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"/>
          <p:cNvSpPr txBox="1"/>
          <p:nvPr/>
        </p:nvSpPr>
        <p:spPr>
          <a:xfrm>
            <a:off x="483935" y="22975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s" sz="3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Videojuegos: Simulando el espacio 3D</a:t>
            </a:r>
            <a:endParaRPr b="1" i="0" sz="3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625" y="271250"/>
            <a:ext cx="8839200" cy="4353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250" y="260450"/>
            <a:ext cx="8839202" cy="4322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"/>
          <p:cNvSpPr/>
          <p:nvPr/>
        </p:nvSpPr>
        <p:spPr>
          <a:xfrm>
            <a:off x="571425" y="1308100"/>
            <a:ext cx="7694700" cy="3496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Sabiendo que estamos aplicando una Homotecia: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eriod"/>
            </a:pPr>
            <a:r>
              <a:rPr b="0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la longitud del segmento OE</a:t>
            </a:r>
            <a:r>
              <a:rPr b="0" baseline="-25000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la </a:t>
            </a:r>
            <a:r>
              <a:rPr b="1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mitad</a:t>
            </a:r>
            <a:r>
              <a:rPr b="0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la del segmento OE, ¿la longitud de OF</a:t>
            </a:r>
            <a:r>
              <a:rPr b="0" baseline="-25000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será la mitad que la del segmento OF? ¿Por qué?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eriod"/>
            </a:pPr>
            <a:r>
              <a:rPr b="0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la longitud del segmento OE</a:t>
            </a:r>
            <a:r>
              <a:rPr b="0" baseline="-25000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b="1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igual</a:t>
            </a:r>
            <a:r>
              <a:rPr b="0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del segmento OE, ¿la longitud de OF</a:t>
            </a:r>
            <a:r>
              <a:rPr b="0" baseline="-25000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será igual que la del segmento OF? ¿Por qué?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eriod"/>
            </a:pPr>
            <a:r>
              <a:rPr b="0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la longitud del segmento OE</a:t>
            </a:r>
            <a:r>
              <a:rPr b="0" baseline="-25000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el </a:t>
            </a:r>
            <a:r>
              <a:rPr b="1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triple</a:t>
            </a:r>
            <a:r>
              <a:rPr b="0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la del segmento OE, ¿la longitud de OF</a:t>
            </a:r>
            <a:r>
              <a:rPr b="0" baseline="-25000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será el triple que la del segmento OF? ¿Por qué?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2"/>
          <p:cNvSpPr txBox="1"/>
          <p:nvPr/>
        </p:nvSpPr>
        <p:spPr>
          <a:xfrm>
            <a:off x="520429" y="6652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225" y="260450"/>
            <a:ext cx="8839202" cy="4305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 txBox="1"/>
          <p:nvPr/>
        </p:nvSpPr>
        <p:spPr>
          <a:xfrm>
            <a:off x="520429" y="6652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4"/>
          <p:cNvSpPr/>
          <p:nvPr/>
        </p:nvSpPr>
        <p:spPr>
          <a:xfrm>
            <a:off x="622300" y="1308100"/>
            <a:ext cx="6124500" cy="2118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Plantea una relación algebraica entre: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eriod"/>
            </a:pPr>
            <a:r>
              <a:rPr b="0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largo de los segmentos OE</a:t>
            </a:r>
            <a:r>
              <a:rPr b="0" baseline="-25000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OE y el factor k.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eriod"/>
            </a:pPr>
            <a:r>
              <a:rPr b="0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largo de los segmentos OF</a:t>
            </a:r>
            <a:r>
              <a:rPr b="0" baseline="-25000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OF y el factor k.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"/>
          <p:cNvSpPr txBox="1"/>
          <p:nvPr/>
        </p:nvSpPr>
        <p:spPr>
          <a:xfrm>
            <a:off x="595031" y="1559306"/>
            <a:ext cx="81039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b="0" i="0" lang="e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esta clase abordamos una situación asociada a videojuegos, cuya programación hace uso de una </a:t>
            </a:r>
            <a:r>
              <a:rPr b="1" i="0" lang="e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secuencia de homotecias para producir el efecto visual de movimiento</a:t>
            </a:r>
            <a:r>
              <a:rPr b="0" i="0" lang="e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En cada instante de tiempo se aplica una homotecia, cuyo factor aumenta a medida que el tiempo transcurre.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5"/>
          <p:cNvSpPr txBox="1"/>
          <p:nvPr/>
        </p:nvSpPr>
        <p:spPr>
          <a:xfrm>
            <a:off x="520429" y="6652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"/>
          <p:cNvSpPr txBox="1"/>
          <p:nvPr/>
        </p:nvSpPr>
        <p:spPr>
          <a:xfrm>
            <a:off x="273825" y="1150050"/>
            <a:ext cx="8549100" cy="20082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b="0" i="0" lang="e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Recordemos que la </a:t>
            </a:r>
            <a:r>
              <a:rPr b="1" i="0" lang="e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homotecia </a:t>
            </a:r>
            <a:r>
              <a:rPr b="0" i="0" lang="e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una transformación de puntos del plano con las siguientes propiedades: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-"/>
            </a:pPr>
            <a:r>
              <a:rPr b="0" i="0" lang="e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 un factor k ≠ 0 y un punto central O. Cualquier punto E del plano se </a:t>
            </a:r>
            <a:r>
              <a:rPr b="1" i="0" lang="e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transforma </a:t>
            </a:r>
            <a:r>
              <a:rPr b="0" i="0" lang="e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un punto E</a:t>
            </a:r>
            <a:r>
              <a:rPr b="0" baseline="-25000" i="0" lang="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según la relación OE</a:t>
            </a:r>
            <a:r>
              <a:rPr b="0" baseline="-25000" i="0" lang="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k ∙ OE.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6"/>
          <p:cNvSpPr txBox="1"/>
          <p:nvPr/>
        </p:nvSpPr>
        <p:spPr>
          <a:xfrm>
            <a:off x="520429" y="6652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"/>
          <p:cNvSpPr txBox="1"/>
          <p:nvPr/>
        </p:nvSpPr>
        <p:spPr>
          <a:xfrm>
            <a:off x="501000" y="1150050"/>
            <a:ext cx="8142000" cy="233137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-"/>
            </a:pPr>
            <a:r>
              <a:rPr b="0" i="0" lang="e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Según el valor de k, se tiene: 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➢"/>
            </a:pPr>
            <a:r>
              <a:rPr b="0" i="0" lang="e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0 &lt; k &lt; 1, el segmento OE</a:t>
            </a:r>
            <a:r>
              <a:rPr b="0" baseline="-25000" i="0" lang="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de menor longitud que OE.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➢"/>
            </a:pPr>
            <a:r>
              <a:rPr b="0" i="0" lang="e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k = 1, el segmento OE</a:t>
            </a:r>
            <a:r>
              <a:rPr b="0" baseline="-25000" i="0" lang="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de igual longitud que OE.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➢"/>
            </a:pPr>
            <a:r>
              <a:rPr b="0" i="0" lang="e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k &gt; 1, el segmento OE</a:t>
            </a:r>
            <a:r>
              <a:rPr b="0" baseline="-25000" i="0" lang="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de mayor longitud que OE.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-"/>
            </a:pPr>
            <a:r>
              <a:rPr b="0" i="0" lang="e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esta actividad abordamos homotecias con k &gt; 0, para las cuales los puntos E</a:t>
            </a:r>
            <a:r>
              <a:rPr b="0" baseline="-25000" i="0" lang="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F</a:t>
            </a:r>
            <a:r>
              <a:rPr b="0" baseline="-25000" i="0" lang="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están en la línea del </a:t>
            </a:r>
            <a:r>
              <a:rPr b="1" i="0" lang="e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 </a:t>
            </a:r>
            <a:r>
              <a:rPr b="0" i="0" lang="e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lado respecto del centro.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7"/>
          <p:cNvSpPr txBox="1"/>
          <p:nvPr/>
        </p:nvSpPr>
        <p:spPr>
          <a:xfrm>
            <a:off x="520429" y="6652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8"/>
          <p:cNvSpPr txBox="1"/>
          <p:nvPr/>
        </p:nvSpPr>
        <p:spPr>
          <a:xfrm>
            <a:off x="483935" y="22975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s" sz="3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Videojuegos: Simulando el espacio 3D</a:t>
            </a:r>
            <a:endParaRPr b="1" i="0" sz="3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"/>
          <p:cNvSpPr txBox="1"/>
          <p:nvPr/>
        </p:nvSpPr>
        <p:spPr>
          <a:xfrm>
            <a:off x="520429" y="665250"/>
            <a:ext cx="4144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"/>
          <p:cNvSpPr txBox="1"/>
          <p:nvPr/>
        </p:nvSpPr>
        <p:spPr>
          <a:xfrm>
            <a:off x="459525" y="1653425"/>
            <a:ext cx="4020600" cy="256221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0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videojuegos en 2D conoces?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0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¿Conoces videojuegos de carreras de autos o motos en 2D?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0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¿Te has fijado que en ellos es como si fueras avanzando hacia adelante en la pista?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1251425"/>
            <a:ext cx="4267224" cy="3120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"/>
          <p:cNvSpPr txBox="1"/>
          <p:nvPr/>
        </p:nvSpPr>
        <p:spPr>
          <a:xfrm>
            <a:off x="396430" y="550094"/>
            <a:ext cx="72141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30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Video</a:t>
            </a:r>
            <a:endParaRPr b="1" i="0" sz="30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1267375" y="928700"/>
            <a:ext cx="6009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" sz="24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Revisemos el recurso </a:t>
            </a:r>
            <a:endParaRPr b="0" i="0" sz="24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" sz="24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“Videojuegos: Simulando el espacio 3D”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8325" y="1928300"/>
            <a:ext cx="4422124" cy="25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2275" y="996275"/>
            <a:ext cx="6297399" cy="33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 txBox="1"/>
          <p:nvPr/>
        </p:nvSpPr>
        <p:spPr>
          <a:xfrm>
            <a:off x="520429" y="665250"/>
            <a:ext cx="4144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418425" y="1388075"/>
            <a:ext cx="8392200" cy="31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primeras versiones de videojuegos en ser desarrollados se denominan </a:t>
            </a:r>
            <a:r>
              <a:rPr b="1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2D</a:t>
            </a:r>
            <a:r>
              <a:rPr b="0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porque el entorno de interacción de sus elementos estaba solamente en función de los ejes X e Y del plano.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partir de esta tecnología, se utilizaron una serie de trucos y efectos gráficos que simulaban la existencia de un tercer eje Z que diera la ilusión de tridimensionalidad o profundidad.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 tipo de efectos fue muy utilizado, pues intercalando imágenes a altas velocidades, se lograba el efecto visual de un automóvil o motocicleta en movimiento sobre una carretera.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 txBox="1"/>
          <p:nvPr/>
        </p:nvSpPr>
        <p:spPr>
          <a:xfrm>
            <a:off x="582229" y="656350"/>
            <a:ext cx="4144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334975" y="1390800"/>
            <a:ext cx="4084500" cy="25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se imaginan que se puede lograr este efecto visual de “avanzar”?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Ver recurso</a:t>
            </a:r>
            <a:r>
              <a:rPr b="0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videojuegos 2D, como el del recurso, </a:t>
            </a:r>
            <a:r>
              <a:rPr b="1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herramientas matemáticas podrían estar involucradas al generar el efecto visual de movimiento?</a:t>
            </a:r>
            <a:endParaRPr b="0" i="1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1563675"/>
            <a:ext cx="4419601" cy="2675813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/>
          <p:nvPr/>
        </p:nvSpPr>
        <p:spPr>
          <a:xfrm>
            <a:off x="520429" y="665250"/>
            <a:ext cx="4144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7"/>
          <p:cNvSpPr txBox="1"/>
          <p:nvPr/>
        </p:nvSpPr>
        <p:spPr>
          <a:xfrm>
            <a:off x="373125" y="1394250"/>
            <a:ext cx="29511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partir del objeto que está fijo, ¿cómo se podría obtener el que está en “movimiento”?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6625" y="1302450"/>
            <a:ext cx="5514976" cy="341342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"/>
          <p:cNvSpPr txBox="1"/>
          <p:nvPr/>
        </p:nvSpPr>
        <p:spPr>
          <a:xfrm>
            <a:off x="520429" y="665250"/>
            <a:ext cx="4144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27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8"/>
          <p:cNvSpPr txBox="1"/>
          <p:nvPr/>
        </p:nvSpPr>
        <p:spPr>
          <a:xfrm>
            <a:off x="258450" y="1388075"/>
            <a:ext cx="3431100" cy="228521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Observa la animación y los puntos visibles, luego responde.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eriod"/>
            </a:pPr>
            <a:r>
              <a:rPr b="0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Describe cómo los puntos visibles producen un efecto visual de “movimiento”.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eriod"/>
            </a:pPr>
            <a:r>
              <a:rPr b="0" i="0" lang="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punto O, ¿está en “movimiento”? Explica.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6625" y="1302450"/>
            <a:ext cx="5514976" cy="341342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28600"/>
            <a:ext cx="8839202" cy="4354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