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29"/>
  </p:notesMasterIdLst>
  <p:sldIdLst>
    <p:sldId id="256" r:id="rId3"/>
    <p:sldId id="257" r:id="rId4"/>
    <p:sldId id="259" r:id="rId5"/>
    <p:sldId id="260" r:id="rId6"/>
    <p:sldId id="285" r:id="rId7"/>
    <p:sldId id="262" r:id="rId8"/>
    <p:sldId id="286" r:id="rId9"/>
    <p:sldId id="287" r:id="rId10"/>
    <p:sldId id="288" r:id="rId11"/>
    <p:sldId id="289" r:id="rId12"/>
    <p:sldId id="290" r:id="rId13"/>
    <p:sldId id="291" r:id="rId14"/>
    <p:sldId id="269" r:id="rId15"/>
    <p:sldId id="270" r:id="rId16"/>
    <p:sldId id="271" r:id="rId17"/>
    <p:sldId id="272" r:id="rId18"/>
    <p:sldId id="292" r:id="rId19"/>
    <p:sldId id="274" r:id="rId20"/>
    <p:sldId id="276" r:id="rId21"/>
    <p:sldId id="278" r:id="rId22"/>
    <p:sldId id="293" r:id="rId23"/>
    <p:sldId id="280" r:id="rId24"/>
    <p:sldId id="281" r:id="rId25"/>
    <p:sldId id="282" r:id="rId26"/>
    <p:sldId id="283" r:id="rId27"/>
    <p:sldId id="295" r:id="rId2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hepfSU3uhkXqhyP/it0GhrPy9I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B71"/>
    <a:srgbClr val="62B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D7538E-2477-4074-9F15-ADD8485FB13A}">
  <a:tblStyle styleId="{67D7538E-2477-4074-9F15-ADD8485FB13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419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fd76501696_0_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g1fd76501696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c598196763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g1c59819676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66238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c598196763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g1c59819676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76354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c598196763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g1c59819676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98485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c598196763_0_1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51" name="Google Shape;251;g1c598196763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c598196763_0_1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</p:txBody>
      </p:sp>
      <p:sp>
        <p:nvSpPr>
          <p:cNvPr id="257" name="Google Shape;257;g1c598196763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c598196763_0_1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3" name="Google Shape;263;g1c598196763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c598196763_0_1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9" name="Google Shape;269;g1c598196763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c598196763_0_1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9" name="Google Shape;269;g1c598196763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00466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c598196763_0_1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1" name="Google Shape;281;g1c598196763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c598196763_0_1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3" name="Google Shape;293;g1c598196763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b77bf1914b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200" dirty="0">
                <a:latin typeface="Arial"/>
                <a:ea typeface="Arial"/>
                <a:cs typeface="Arial"/>
                <a:sym typeface="Arial"/>
              </a:rPr>
              <a:t>*Note : If you have downloaded the video to your computer, you can edit the presentation to generate a hyperlink to the video from this slide.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3" name="Google Shape;163;g1b77bf1914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c598196763_0_1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5" name="Google Shape;305;g1c598196763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c598196763_0_1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5" name="Google Shape;305;g1c598196763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51717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c598196763_0_17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g1c598196763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c598196763_0_3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3" name="Google Shape;323;g1c598196763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c598196763_0_3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0" name="Google Shape;330;g1c598196763_0_3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c598196763_0_3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" dirty="0"/>
          </a:p>
        </p:txBody>
      </p:sp>
      <p:sp>
        <p:nvSpPr>
          <p:cNvPr id="336" name="Google Shape;336;g1c598196763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fd76501696_0_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g1fd76501696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009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c598196763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g1c59819676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c598196763_0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g1c59819676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c598196763_0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g1c59819676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41856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c598196763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g1c59819676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c598196763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g1c59819676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11827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c598196763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g1c59819676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43646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c598196763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g1c59819676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0096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1fd76501696_0_8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g1fd76501696_0_8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g1fd76501696_0_8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fd76501696_0_1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g1fd76501696_0_13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5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g1fd76501696_0_13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6" name="Google Shape;66;g1fd76501696_0_1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g1fd76501696_0_1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g1fd76501696_0_1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fd76501696_0_142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g1fd76501696_0_14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g1fd76501696_0_1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g1fd76501696_0_1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g1fd76501696_0_1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fd76501696_0_148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g1fd76501696_0_148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g1fd76501696_0_1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g1fd76501696_0_1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g1fd76501696_0_1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7" descr="Forma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6" descr="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8" descr="Imagen que contiene Forma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Google Shape;113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1fd76501696_0_91" descr="Forma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1" y="0"/>
            <a:ext cx="12191244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2" name="Google Shape;132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3" name="Google Shape;13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0" name="Google Shape;14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g1fd76501696_0_93" descr="Imagen que contiene Forma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1" y="0"/>
            <a:ext cx="12191244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1fd76501696_0_95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g1fd76501696_0_9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g1fd76501696_0_9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g1fd76501696_0_9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1fd76501696_0_9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1fd76501696_0_10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g1fd76501696_0_10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g1fd76501696_0_10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g1fd76501696_0_10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g1fd76501696_0_10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fd76501696_0_107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g1fd76501696_0_10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g1fd76501696_0_10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g1fd76501696_0_10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g1fd76501696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g1fd76501696_0_10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fd76501696_0_1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g1fd76501696_0_1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g1fd76501696_0_1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g1fd76501696_0_1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g1fd76501696_0_1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marL="914400" lvl="1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marL="1371600" lvl="2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marL="1828800" lvl="3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marL="2286000" lvl="4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marL="2743200" lvl="5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marL="3200400" lvl="6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marL="3657600" lvl="7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marL="4114800" lvl="8" indent="-3492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g1fd76501696_0_1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g1fd76501696_0_1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g1fd76501696_0_1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d76501696_0_123"/>
          <p:cNvSpPr txBox="1">
            <a:spLocks noGrp="1"/>
          </p:cNvSpPr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g1fd76501696_0_1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g1fd76501696_0_1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g1fd76501696_0_1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fd76501696_0_1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g1fd76501696_0_12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5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g1fd76501696_0_1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9" name="Google Shape;59;g1fd76501696_0_1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g1fd76501696_0_1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g1fd76501696_0_1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fd76501696_0_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9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g1fd76501696_0_8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g1fd76501696_0_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g1fd76501696_0_8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g1fd76501696_0_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5" cy="685800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1fd76501696_0_77"/>
          <p:cNvSpPr txBox="1"/>
          <p:nvPr/>
        </p:nvSpPr>
        <p:spPr>
          <a:xfrm>
            <a:off x="645246" y="3063339"/>
            <a:ext cx="109011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 to locate a solar plant in Chile?</a:t>
            </a:r>
            <a:endParaRPr sz="4400" b="1" i="0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598196763_0_58"/>
          <p:cNvSpPr txBox="1"/>
          <p:nvPr/>
        </p:nvSpPr>
        <p:spPr>
          <a:xfrm>
            <a:off x="647872" y="595500"/>
            <a:ext cx="7851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Available</a:t>
            </a:r>
            <a:r>
              <a:rPr lang="es-419" sz="3200" b="1" i="0" u="none" strike="noStrike" cap="none" dirty="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sz="32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g1c598196763_0_58"/>
          <p:cNvGraphicFramePr/>
          <p:nvPr>
            <p:extLst>
              <p:ext uri="{D42A27DB-BD31-4B8C-83A1-F6EECF244321}">
                <p14:modId xmlns:p14="http://schemas.microsoft.com/office/powerpoint/2010/main" val="3898889259"/>
              </p:ext>
            </p:extLst>
          </p:nvPr>
        </p:nvGraphicFramePr>
        <p:xfrm>
          <a:off x="710913" y="1458820"/>
          <a:ext cx="7456225" cy="4952000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5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Google Shape;215;g1c598196763_0_70">
            <a:extLst>
              <a:ext uri="{FF2B5EF4-FFF2-40B4-BE49-F238E27FC236}">
                <a16:creationId xmlns:a16="http://schemas.microsoft.com/office/drawing/2014/main" id="{584F04EF-C855-4721-5A18-6A8FF24B8796}"/>
              </a:ext>
            </a:extLst>
          </p:cNvPr>
          <p:cNvSpPr txBox="1"/>
          <p:nvPr/>
        </p:nvSpPr>
        <p:spPr>
          <a:xfrm>
            <a:off x="8936232" y="3565619"/>
            <a:ext cx="2884500" cy="163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dirty="0">
                <a:solidFill>
                  <a:srgbClr val="44474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desired to compare the amount of electrical energy that reaches Concepción from each solar plant </a:t>
            </a:r>
            <a:r>
              <a:rPr lang="en-US" sz="2000" b="0" i="0" dirty="0">
                <a:solidFill>
                  <a:srgbClr val="433B7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daily</a:t>
            </a:r>
            <a:r>
              <a:rPr lang="en-US" sz="2000" b="0" i="0" dirty="0">
                <a:solidFill>
                  <a:srgbClr val="44474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5" name="Google Shape;216;g1c598196763_0_70">
            <a:extLst>
              <a:ext uri="{FF2B5EF4-FFF2-40B4-BE49-F238E27FC236}">
                <a16:creationId xmlns:a16="http://schemas.microsoft.com/office/drawing/2014/main" id="{7B191642-CF20-F3D8-166F-45213B617273}"/>
              </a:ext>
            </a:extLst>
          </p:cNvPr>
          <p:cNvCxnSpPr/>
          <p:nvPr/>
        </p:nvCxnSpPr>
        <p:spPr>
          <a:xfrm rot="10800000">
            <a:off x="8299972" y="4535095"/>
            <a:ext cx="3990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1622298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598196763_0_58"/>
          <p:cNvSpPr txBox="1"/>
          <p:nvPr/>
        </p:nvSpPr>
        <p:spPr>
          <a:xfrm>
            <a:off x="647872" y="595500"/>
            <a:ext cx="7851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Available</a:t>
            </a:r>
            <a:r>
              <a:rPr lang="es-419" sz="3200" b="1" i="0" u="none" strike="noStrike" cap="none" dirty="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sz="32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g1c598196763_0_58"/>
          <p:cNvGraphicFramePr/>
          <p:nvPr>
            <p:extLst>
              <p:ext uri="{D42A27DB-BD31-4B8C-83A1-F6EECF244321}">
                <p14:modId xmlns:p14="http://schemas.microsoft.com/office/powerpoint/2010/main" val="4280609034"/>
              </p:ext>
            </p:extLst>
          </p:nvPr>
        </p:nvGraphicFramePr>
        <p:xfrm>
          <a:off x="710913" y="1458820"/>
          <a:ext cx="7456225" cy="4952000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5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Google Shape;215;g1c598196763_0_70">
            <a:extLst>
              <a:ext uri="{FF2B5EF4-FFF2-40B4-BE49-F238E27FC236}">
                <a16:creationId xmlns:a16="http://schemas.microsoft.com/office/drawing/2014/main" id="{584F04EF-C855-4721-5A18-6A8FF24B8796}"/>
              </a:ext>
            </a:extLst>
          </p:cNvPr>
          <p:cNvSpPr txBox="1"/>
          <p:nvPr/>
        </p:nvSpPr>
        <p:spPr>
          <a:xfrm>
            <a:off x="8964512" y="4381206"/>
            <a:ext cx="28845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dirty="0">
                <a:solidFill>
                  <a:srgbClr val="44474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panels cannot convert all of the energy received into electrical energy since 80% of it is dissipated as thermal energy.</a:t>
            </a:r>
            <a:endParaRPr lang="en-US" sz="2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5" name="Google Shape;216;g1c598196763_0_70">
            <a:extLst>
              <a:ext uri="{FF2B5EF4-FFF2-40B4-BE49-F238E27FC236}">
                <a16:creationId xmlns:a16="http://schemas.microsoft.com/office/drawing/2014/main" id="{7B191642-CF20-F3D8-166F-45213B617273}"/>
              </a:ext>
            </a:extLst>
          </p:cNvPr>
          <p:cNvCxnSpPr/>
          <p:nvPr/>
        </p:nvCxnSpPr>
        <p:spPr>
          <a:xfrm rot="10800000">
            <a:off x="8299972" y="5196794"/>
            <a:ext cx="3990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278214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598196763_0_58"/>
          <p:cNvSpPr txBox="1"/>
          <p:nvPr/>
        </p:nvSpPr>
        <p:spPr>
          <a:xfrm>
            <a:off x="647872" y="595500"/>
            <a:ext cx="7851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Available</a:t>
            </a:r>
            <a:r>
              <a:rPr lang="es-419" sz="3200" b="1" i="0" u="none" strike="noStrike" cap="none" dirty="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sz="32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g1c598196763_0_58"/>
          <p:cNvGraphicFramePr/>
          <p:nvPr>
            <p:extLst>
              <p:ext uri="{D42A27DB-BD31-4B8C-83A1-F6EECF244321}">
                <p14:modId xmlns:p14="http://schemas.microsoft.com/office/powerpoint/2010/main" val="2660874322"/>
              </p:ext>
            </p:extLst>
          </p:nvPr>
        </p:nvGraphicFramePr>
        <p:xfrm>
          <a:off x="710913" y="1458820"/>
          <a:ext cx="7456225" cy="4952000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5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Google Shape;215;g1c598196763_0_70">
            <a:extLst>
              <a:ext uri="{FF2B5EF4-FFF2-40B4-BE49-F238E27FC236}">
                <a16:creationId xmlns:a16="http://schemas.microsoft.com/office/drawing/2014/main" id="{584F04EF-C855-4721-5A18-6A8FF24B8796}"/>
              </a:ext>
            </a:extLst>
          </p:cNvPr>
          <p:cNvSpPr txBox="1"/>
          <p:nvPr/>
        </p:nvSpPr>
        <p:spPr>
          <a:xfrm>
            <a:off x="8831806" y="4569743"/>
            <a:ext cx="3274622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dirty="0">
                <a:solidFill>
                  <a:srgbClr val="44474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the case of the Atacama plant, part of the electrical energy produced is lost when transmitted to Concepción due to the resistance of the cables that carry it.</a:t>
            </a:r>
            <a:endParaRPr lang="en-US" sz="2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5" name="Google Shape;216;g1c598196763_0_70">
            <a:extLst>
              <a:ext uri="{FF2B5EF4-FFF2-40B4-BE49-F238E27FC236}">
                <a16:creationId xmlns:a16="http://schemas.microsoft.com/office/drawing/2014/main" id="{7B191642-CF20-F3D8-166F-45213B617273}"/>
              </a:ext>
            </a:extLst>
          </p:cNvPr>
          <p:cNvCxnSpPr/>
          <p:nvPr/>
        </p:nvCxnSpPr>
        <p:spPr>
          <a:xfrm rot="10800000">
            <a:off x="8299972" y="5979219"/>
            <a:ext cx="3990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252990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c598196763_0_112"/>
          <p:cNvSpPr txBox="1"/>
          <p:nvPr/>
        </p:nvSpPr>
        <p:spPr>
          <a:xfrm>
            <a:off x="462025" y="5634400"/>
            <a:ext cx="115515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800" b="1" dirty="0">
                <a:solidFill>
                  <a:srgbClr val="433B7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 that we have this data, i</a:t>
            </a:r>
            <a:r>
              <a:rPr lang="en-US" sz="2800" b="1" i="0" dirty="0">
                <a:solidFill>
                  <a:srgbClr val="433B7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 it possible to determine which is the most convenient place to locate the solar plant?</a:t>
            </a:r>
            <a:endParaRPr sz="2800" b="1" i="0" u="none" strike="noStrike" cap="none" dirty="0">
              <a:solidFill>
                <a:srgbClr val="433B7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graphicFrame>
        <p:nvGraphicFramePr>
          <p:cNvPr id="2" name="Google Shape;200;g1c598196763_0_58">
            <a:extLst>
              <a:ext uri="{FF2B5EF4-FFF2-40B4-BE49-F238E27FC236}">
                <a16:creationId xmlns:a16="http://schemas.microsoft.com/office/drawing/2014/main" id="{08F2BD37-FBAC-3F02-17FD-D649474288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3039530"/>
              </p:ext>
            </p:extLst>
          </p:nvPr>
        </p:nvGraphicFramePr>
        <p:xfrm>
          <a:off x="744717" y="1013130"/>
          <a:ext cx="6938128" cy="4204853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211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75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8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8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43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43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18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18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Google Shape;186;g1c598196763_0_17">
            <a:extLst>
              <a:ext uri="{FF2B5EF4-FFF2-40B4-BE49-F238E27FC236}">
                <a16:creationId xmlns:a16="http://schemas.microsoft.com/office/drawing/2014/main" id="{B158298E-3CBA-8199-5C87-93B0D3A0AFA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44759" y="1013130"/>
            <a:ext cx="2193647" cy="4388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DB75699-A4DF-24EF-0D3D-82C16CDAF954}"/>
              </a:ext>
            </a:extLst>
          </p:cNvPr>
          <p:cNvSpPr/>
          <p:nvPr/>
        </p:nvSpPr>
        <p:spPr>
          <a:xfrm>
            <a:off x="762700" y="2253005"/>
            <a:ext cx="10587172" cy="10652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59" name="Google Shape;259;g1c598196763_0_118"/>
          <p:cNvSpPr txBox="1"/>
          <p:nvPr/>
        </p:nvSpPr>
        <p:spPr>
          <a:xfrm>
            <a:off x="762700" y="1618800"/>
            <a:ext cx="108054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et's work on the following questions: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s-419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Calculate the power that reaches the solar panel on each plant, considering what is lost due to the humidity of the atmosphere.</a:t>
            </a:r>
            <a:endParaRPr lang="es-419"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60" name="Google Shape;260;g1c598196763_0_118"/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c598196763_0_133"/>
          <p:cNvSpPr txBox="1"/>
          <p:nvPr/>
        </p:nvSpPr>
        <p:spPr>
          <a:xfrm>
            <a:off x="538758" y="2739203"/>
            <a:ext cx="1080540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sun's power that reaches each Atacama plant solar panel is 1,4 ∙ 0,46 = 0,644 kW.</a:t>
            </a:r>
          </a:p>
          <a:p>
            <a:pPr marL="5334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</a:ext>
              </a:extLst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sun's power that reaches each solar panel at the Concepción plant is 1,4 ∙ 0,39 = 0,546 kW.</a:t>
            </a: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3185AC0A-B1CB-BE69-CB3A-9A5A27EA4D1D}"/>
              </a:ext>
            </a:extLst>
          </p:cNvPr>
          <p:cNvGrpSpPr/>
          <p:nvPr/>
        </p:nvGrpSpPr>
        <p:grpSpPr>
          <a:xfrm>
            <a:off x="647872" y="1791091"/>
            <a:ext cx="10587172" cy="1065229"/>
            <a:chOff x="762700" y="2253005"/>
            <a:chExt cx="10587172" cy="1065229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A709AD15-4DDA-F95D-19D5-B3966F1AD366}"/>
                </a:ext>
              </a:extLst>
            </p:cNvPr>
            <p:cNvSpPr/>
            <p:nvPr/>
          </p:nvSpPr>
          <p:spPr>
            <a:xfrm>
              <a:off x="762700" y="2253005"/>
              <a:ext cx="10587172" cy="10652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B404F58-3EF6-58D5-BAFD-18F35F3D7345}"/>
                </a:ext>
              </a:extLst>
            </p:cNvPr>
            <p:cNvSpPr txBox="1"/>
            <p:nvPr/>
          </p:nvSpPr>
          <p:spPr>
            <a:xfrm>
              <a:off x="842128" y="2370120"/>
              <a:ext cx="1016557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i="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1. Calculate the power that reaches the solar panel on each plant, considering what is lost due to the humidity of the atmosphere.</a:t>
              </a:r>
              <a:endParaRPr lang="es-419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Google Shape;260;g1c598196763_0_118">
            <a:extLst>
              <a:ext uri="{FF2B5EF4-FFF2-40B4-BE49-F238E27FC236}">
                <a16:creationId xmlns:a16="http://schemas.microsoft.com/office/drawing/2014/main" id="{F361D3A2-6059-FF10-D41B-38069E019271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FCF4B26-599A-4EDE-21A0-502B65981076}"/>
              </a:ext>
            </a:extLst>
          </p:cNvPr>
          <p:cNvSpPr/>
          <p:nvPr/>
        </p:nvSpPr>
        <p:spPr>
          <a:xfrm>
            <a:off x="567747" y="1677971"/>
            <a:ext cx="11056506" cy="1527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71" name="Google Shape;271;g1c598196763_0_138"/>
          <p:cNvSpPr txBox="1"/>
          <p:nvPr/>
        </p:nvSpPr>
        <p:spPr>
          <a:xfrm>
            <a:off x="802414" y="1816762"/>
            <a:ext cx="10679433" cy="163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 startAt="2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way to measure energy is in kWh (kilowatt hours). If there are 12 hours of sunshine per day on each plant, how much energy reaches the panel daily on a sunny day on each plant?</a:t>
            </a:r>
            <a:endParaRPr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60;g1c598196763_0_118">
            <a:extLst>
              <a:ext uri="{FF2B5EF4-FFF2-40B4-BE49-F238E27FC236}">
                <a16:creationId xmlns:a16="http://schemas.microsoft.com/office/drawing/2014/main" id="{CDAFA7E9-2456-3A74-D4E0-216678F710AB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FCF4B26-599A-4EDE-21A0-502B65981076}"/>
              </a:ext>
            </a:extLst>
          </p:cNvPr>
          <p:cNvSpPr/>
          <p:nvPr/>
        </p:nvSpPr>
        <p:spPr>
          <a:xfrm>
            <a:off x="567747" y="1677971"/>
            <a:ext cx="11056506" cy="1527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71" name="Google Shape;271;g1c598196763_0_138"/>
          <p:cNvSpPr txBox="1"/>
          <p:nvPr/>
        </p:nvSpPr>
        <p:spPr>
          <a:xfrm>
            <a:off x="802414" y="1816762"/>
            <a:ext cx="10679433" cy="163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 startAt="2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 way to measure energy is in kWh (kilowatt hours). If there are 12 hours of sunshine per day on each plant, how much energy reaches the panel daily on a sunny day on each plant?</a:t>
            </a:r>
            <a:endParaRPr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60;g1c598196763_0_118">
            <a:extLst>
              <a:ext uri="{FF2B5EF4-FFF2-40B4-BE49-F238E27FC236}">
                <a16:creationId xmlns:a16="http://schemas.microsoft.com/office/drawing/2014/main" id="{CDAFA7E9-2456-3A74-D4E0-216678F710AB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B0244D1-F2E0-4E9F-9CB4-87E14379AA33}"/>
              </a:ext>
            </a:extLst>
          </p:cNvPr>
          <p:cNvSpPr txBox="1"/>
          <p:nvPr/>
        </p:nvSpPr>
        <p:spPr>
          <a:xfrm>
            <a:off x="943816" y="3579739"/>
            <a:ext cx="9868729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s-419"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a solar panel in Atacama, they arrive daily 0,644 ∙ 12 = 7,728 kWh of energy.</a:t>
            </a:r>
          </a:p>
          <a:p>
            <a:pPr marL="5334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s-419"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While 0,546 ∙ 12 = 6,552 kWh of energy arrives daily at a solar panel in Concepción.</a:t>
            </a:r>
            <a:endParaRPr lang="es-419"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0087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47DDB31-63A5-48A7-6415-404ECD5C3570}"/>
              </a:ext>
            </a:extLst>
          </p:cNvPr>
          <p:cNvSpPr/>
          <p:nvPr/>
        </p:nvSpPr>
        <p:spPr>
          <a:xfrm>
            <a:off x="567747" y="1713321"/>
            <a:ext cx="11027222" cy="12844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83" name="Google Shape;283;g1c598196763_0_148"/>
          <p:cNvSpPr txBox="1"/>
          <p:nvPr/>
        </p:nvSpPr>
        <p:spPr>
          <a:xfrm>
            <a:off x="567747" y="1940044"/>
            <a:ext cx="1102722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 startAt="3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much energy (kWh) reaches a solar panel in a year, considering the number of days with sun on each plant?</a:t>
            </a:r>
            <a:endParaRPr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" name="Google Shape;289;g1c598196763_0_153">
            <a:extLst>
              <a:ext uri="{FF2B5EF4-FFF2-40B4-BE49-F238E27FC236}">
                <a16:creationId xmlns:a16="http://schemas.microsoft.com/office/drawing/2014/main" id="{89F13C58-44E0-F0A9-5FB8-D68E8AEF3DCB}"/>
              </a:ext>
            </a:extLst>
          </p:cNvPr>
          <p:cNvSpPr txBox="1"/>
          <p:nvPr/>
        </p:nvSpPr>
        <p:spPr>
          <a:xfrm>
            <a:off x="693300" y="3224447"/>
            <a:ext cx="10805400" cy="2000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solar panel in Atacama annually receives 7,728 ∙ 349 = 2 697,072 kWh of energy.</a:t>
            </a: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solar panel in Concepción annually receives 6,552 ∙ 296 = 1 939,392 kWh of energy.</a:t>
            </a: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60;g1c598196763_0_118">
            <a:extLst>
              <a:ext uri="{FF2B5EF4-FFF2-40B4-BE49-F238E27FC236}">
                <a16:creationId xmlns:a16="http://schemas.microsoft.com/office/drawing/2014/main" id="{1B081926-FFF4-AF13-1BD4-1DC854839761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3B89B1E-03F7-DBC3-AF6C-CE8D125ED314}"/>
              </a:ext>
            </a:extLst>
          </p:cNvPr>
          <p:cNvSpPr/>
          <p:nvPr/>
        </p:nvSpPr>
        <p:spPr>
          <a:xfrm>
            <a:off x="582389" y="1798164"/>
            <a:ext cx="11027222" cy="973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95" name="Google Shape;295;g1c598196763_0_158"/>
          <p:cNvSpPr txBox="1"/>
          <p:nvPr/>
        </p:nvSpPr>
        <p:spPr>
          <a:xfrm>
            <a:off x="582389" y="2064667"/>
            <a:ext cx="1111848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 startAt="4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much energy (kWh) reaches a solar panel on average per day in each plant?</a:t>
            </a:r>
            <a:endParaRPr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" name="Google Shape;260;g1c598196763_0_118">
            <a:extLst>
              <a:ext uri="{FF2B5EF4-FFF2-40B4-BE49-F238E27FC236}">
                <a16:creationId xmlns:a16="http://schemas.microsoft.com/office/drawing/2014/main" id="{286821F5-2777-B260-300B-C03A0E4C09BC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89;g1c598196763_0_153">
            <a:extLst>
              <a:ext uri="{FF2B5EF4-FFF2-40B4-BE49-F238E27FC236}">
                <a16:creationId xmlns:a16="http://schemas.microsoft.com/office/drawing/2014/main" id="{49DAED9E-9B6E-8AE0-77C7-561E9E66FF93}"/>
              </a:ext>
            </a:extLst>
          </p:cNvPr>
          <p:cNvSpPr txBox="1"/>
          <p:nvPr/>
        </p:nvSpPr>
        <p:spPr>
          <a:xfrm>
            <a:off x="693300" y="3224447"/>
            <a:ext cx="108054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 average of 2 697,072: 365 ≈ 7,389 kWh of energy reaches a solar panel in Atacama per day.</a:t>
            </a: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 average of 1 939,392: 365 ≈ 5,313 kWh of energy reaches a solar panel in Concepción per day.</a:t>
            </a: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g1b77bf1914b_0_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21930" y="2045617"/>
            <a:ext cx="5577802" cy="416577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0218BB6-E594-87CA-E07F-08E849CEDCF9}"/>
              </a:ext>
            </a:extLst>
          </p:cNvPr>
          <p:cNvSpPr txBox="1"/>
          <p:nvPr/>
        </p:nvSpPr>
        <p:spPr>
          <a:xfrm>
            <a:off x="549111" y="416530"/>
            <a:ext cx="73034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200" b="1" i="0" dirty="0">
                <a:solidFill>
                  <a:srgbClr val="433B7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 to locate a solar plant in Chile?</a:t>
            </a:r>
            <a:endParaRPr lang="en-US" sz="3200" b="1" i="0" u="none" strike="noStrike" cap="none" dirty="0">
              <a:solidFill>
                <a:srgbClr val="433B7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" name="Google Shape;172;g24a318903b5_0_2">
            <a:extLst>
              <a:ext uri="{FF2B5EF4-FFF2-40B4-BE49-F238E27FC236}">
                <a16:creationId xmlns:a16="http://schemas.microsoft.com/office/drawing/2014/main" id="{24127C27-5F0C-BF7F-D3E8-9C397A0E9CD1}"/>
              </a:ext>
            </a:extLst>
          </p:cNvPr>
          <p:cNvSpPr txBox="1"/>
          <p:nvPr/>
        </p:nvSpPr>
        <p:spPr>
          <a:xfrm>
            <a:off x="693900" y="1220468"/>
            <a:ext cx="96186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419" sz="24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Let’s</a:t>
            </a:r>
            <a:r>
              <a:rPr lang="es-419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24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review</a:t>
            </a:r>
            <a:r>
              <a:rPr lang="es-419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24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s-419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video “Solar Energy in Chile”.</a:t>
            </a:r>
            <a:endParaRPr sz="24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60;g1c598196763_0_118">
            <a:extLst>
              <a:ext uri="{FF2B5EF4-FFF2-40B4-BE49-F238E27FC236}">
                <a16:creationId xmlns:a16="http://schemas.microsoft.com/office/drawing/2014/main" id="{933AC7B7-793E-05FD-4D6C-6DCB9FE177F1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7D05346-1E36-688E-6F71-07A63E718C03}"/>
              </a:ext>
            </a:extLst>
          </p:cNvPr>
          <p:cNvSpPr/>
          <p:nvPr/>
        </p:nvSpPr>
        <p:spPr>
          <a:xfrm>
            <a:off x="540878" y="1693003"/>
            <a:ext cx="11027222" cy="16063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" name="Google Shape;295;g1c598196763_0_158">
            <a:extLst>
              <a:ext uri="{FF2B5EF4-FFF2-40B4-BE49-F238E27FC236}">
                <a16:creationId xmlns:a16="http://schemas.microsoft.com/office/drawing/2014/main" id="{A25838AE-C5B0-B73F-38CA-0909CD335B0A}"/>
              </a:ext>
            </a:extLst>
          </p:cNvPr>
          <p:cNvSpPr txBox="1"/>
          <p:nvPr/>
        </p:nvSpPr>
        <p:spPr>
          <a:xfrm>
            <a:off x="623900" y="1896047"/>
            <a:ext cx="109442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5. Of the average daily amount of energy that reaches the panel calculated in the previous question, how much does it arrive as electrical energy to Concepción from each plant?</a:t>
            </a:r>
            <a:endParaRPr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60;g1c598196763_0_118">
            <a:extLst>
              <a:ext uri="{FF2B5EF4-FFF2-40B4-BE49-F238E27FC236}">
                <a16:creationId xmlns:a16="http://schemas.microsoft.com/office/drawing/2014/main" id="{933AC7B7-793E-05FD-4D6C-6DCB9FE177F1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7D05346-1E36-688E-6F71-07A63E718C03}"/>
              </a:ext>
            </a:extLst>
          </p:cNvPr>
          <p:cNvSpPr/>
          <p:nvPr/>
        </p:nvSpPr>
        <p:spPr>
          <a:xfrm>
            <a:off x="540878" y="1693003"/>
            <a:ext cx="11027222" cy="16063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" name="Google Shape;295;g1c598196763_0_158">
            <a:extLst>
              <a:ext uri="{FF2B5EF4-FFF2-40B4-BE49-F238E27FC236}">
                <a16:creationId xmlns:a16="http://schemas.microsoft.com/office/drawing/2014/main" id="{A25838AE-C5B0-B73F-38CA-0909CD335B0A}"/>
              </a:ext>
            </a:extLst>
          </p:cNvPr>
          <p:cNvSpPr txBox="1"/>
          <p:nvPr/>
        </p:nvSpPr>
        <p:spPr>
          <a:xfrm>
            <a:off x="623900" y="1896047"/>
            <a:ext cx="109442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5. Of the average daily amount of energy that reaches the panel calculated in the previous question, how much does it arrive as electrical energy to Concepción from each plant?</a:t>
            </a:r>
            <a:endParaRPr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" name="Google Shape;313;g1c598196763_0_173">
            <a:extLst>
              <a:ext uri="{FF2B5EF4-FFF2-40B4-BE49-F238E27FC236}">
                <a16:creationId xmlns:a16="http://schemas.microsoft.com/office/drawing/2014/main" id="{A55A8E44-DA65-864D-AC15-F753C1B16229}"/>
              </a:ext>
            </a:extLst>
          </p:cNvPr>
          <p:cNvSpPr txBox="1"/>
          <p:nvPr/>
        </p:nvSpPr>
        <p:spPr>
          <a:xfrm>
            <a:off x="693300" y="3558621"/>
            <a:ext cx="10449182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Considering heat loss and other effects: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solar panel in Atacama produces 7,389 ∙ 0,2 = 1,478 kWh of electrical energy daily.</a:t>
            </a:r>
          </a:p>
          <a:p>
            <a:pPr marL="5334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solar panel in Concepción produces 5,313 ∙ 0,2 = 1,063 kWh of electrical energy daily.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17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c598196763_0_178"/>
          <p:cNvSpPr txBox="1"/>
          <p:nvPr/>
        </p:nvSpPr>
        <p:spPr>
          <a:xfrm>
            <a:off x="582389" y="3408156"/>
            <a:ext cx="1080540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Considering the energy loss in the cables: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solar panel in Atacama can transmit to Concepción 1,478 ∙ 0,91 = 1,344 kWh of electrical energy per day.</a:t>
            </a:r>
          </a:p>
          <a:p>
            <a:pPr marL="5334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solar panel in Concepción supplies its city with 1,063 kWh of electricity per day.</a:t>
            </a:r>
            <a:endParaRPr lang="es-419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CD7474C-7ADC-8D91-FED0-6F3ECA2974CC}"/>
              </a:ext>
            </a:extLst>
          </p:cNvPr>
          <p:cNvSpPr/>
          <p:nvPr/>
        </p:nvSpPr>
        <p:spPr>
          <a:xfrm>
            <a:off x="582389" y="1598735"/>
            <a:ext cx="11027222" cy="16063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3" name="Google Shape;295;g1c598196763_0_158">
            <a:extLst>
              <a:ext uri="{FF2B5EF4-FFF2-40B4-BE49-F238E27FC236}">
                <a16:creationId xmlns:a16="http://schemas.microsoft.com/office/drawing/2014/main" id="{B29BFBC2-D1E5-07DE-14B8-372D64F173F6}"/>
              </a:ext>
            </a:extLst>
          </p:cNvPr>
          <p:cNvSpPr txBox="1"/>
          <p:nvPr/>
        </p:nvSpPr>
        <p:spPr>
          <a:xfrm>
            <a:off x="665411" y="1801779"/>
            <a:ext cx="109442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5. Of the average daily amount of energy that reaches the panel calculated in the previous question, how much does it arrive as electrical energy to Concepción from each plant?</a:t>
            </a:r>
            <a:endParaRPr sz="2400" b="1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" name="Google Shape;260;g1c598196763_0_118">
            <a:extLst>
              <a:ext uri="{FF2B5EF4-FFF2-40B4-BE49-F238E27FC236}">
                <a16:creationId xmlns:a16="http://schemas.microsoft.com/office/drawing/2014/main" id="{F9B139CC-CE2D-7BB9-688B-B33A3762C58C}"/>
              </a:ext>
            </a:extLst>
          </p:cNvPr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c598196763_0_339"/>
          <p:cNvSpPr txBox="1"/>
          <p:nvPr/>
        </p:nvSpPr>
        <p:spPr>
          <a:xfrm>
            <a:off x="793374" y="2616403"/>
            <a:ext cx="7954699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solar plant in Atacama can produce more electrical energy than a plant in Concepción. However, the humidity loss in energy production and the transmission loss from Atacama to Concepción makes it necessary </a:t>
            </a:r>
            <a:r>
              <a:rPr lang="en-US" sz="2400" b="1" i="0" dirty="0">
                <a:solidFill>
                  <a:srgbClr val="433B7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compare the amount of energy 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that reaches this city from each plant.</a:t>
            </a: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26" name="Google Shape;326;g1c598196763_0_339"/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onclusions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7" name="Google Shape;327;g1c598196763_0_3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86350" y="1744125"/>
            <a:ext cx="2390775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1c598196763_0_344"/>
          <p:cNvSpPr txBox="1"/>
          <p:nvPr/>
        </p:nvSpPr>
        <p:spPr>
          <a:xfrm>
            <a:off x="693300" y="3089728"/>
            <a:ext cx="108054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obtain the daily amount of electrical energy that can be supplied to Concepción from a solar panel located in Atacama and another in the city of Concepción itself, we had to perform a series of calculations that involved </a:t>
            </a:r>
            <a:r>
              <a:rPr lang="en-US" sz="2400" b="1" i="0" dirty="0">
                <a:solidFill>
                  <a:srgbClr val="433B7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rational numbers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33" name="Google Shape;333;g1c598196763_0_344"/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onclusions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c598196763_0_349"/>
          <p:cNvSpPr txBox="1"/>
          <p:nvPr/>
        </p:nvSpPr>
        <p:spPr>
          <a:xfrm>
            <a:off x="647872" y="2350995"/>
            <a:ext cx="4159616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We obtained the best location for the solar plant from the </a:t>
            </a:r>
            <a:r>
              <a:rPr lang="en-US" sz="2400" b="1" i="0" dirty="0">
                <a:solidFill>
                  <a:srgbClr val="433B7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available information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Other variables could affect the production and distribution of energy from each of these solar plants.</a:t>
            </a:r>
            <a:r>
              <a:rPr lang="es-419" sz="2400" b="0" i="0" u="none" strike="noStrike" cap="none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endParaRPr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39" name="Google Shape;339;g1c598196763_0_349"/>
          <p:cNvSpPr txBox="1"/>
          <p:nvPr/>
        </p:nvSpPr>
        <p:spPr>
          <a:xfrm>
            <a:off x="647872" y="595500"/>
            <a:ext cx="7851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4000" b="1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419" sz="40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onclusions</a:t>
            </a:r>
            <a:endParaRPr sz="40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Google Shape;200;g1c598196763_0_58">
            <a:extLst>
              <a:ext uri="{FF2B5EF4-FFF2-40B4-BE49-F238E27FC236}">
                <a16:creationId xmlns:a16="http://schemas.microsoft.com/office/drawing/2014/main" id="{89EDDE4E-DEF2-E0FF-14CE-6EAE0D14A5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8860153"/>
              </p:ext>
            </p:extLst>
          </p:nvPr>
        </p:nvGraphicFramePr>
        <p:xfrm>
          <a:off x="5429837" y="1890574"/>
          <a:ext cx="6372522" cy="4371926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3868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27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0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2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27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27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g1fd76501696_0_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5" cy="685800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1fd76501696_0_77"/>
          <p:cNvSpPr txBox="1"/>
          <p:nvPr/>
        </p:nvSpPr>
        <p:spPr>
          <a:xfrm>
            <a:off x="645246" y="3063339"/>
            <a:ext cx="109011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 to locate a solar plant in Chile?</a:t>
            </a:r>
            <a:endParaRPr sz="4400" b="1" i="0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072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c598196763_0_7"/>
          <p:cNvSpPr txBox="1"/>
          <p:nvPr/>
        </p:nvSpPr>
        <p:spPr>
          <a:xfrm>
            <a:off x="1055650" y="397475"/>
            <a:ext cx="5520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Según el video, ¿qué factores afectan la producción y distribución de energía eléctrica de las plantas solares?</a:t>
            </a: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Google Shape;166;g1b77bf1914b_0_1">
            <a:extLst>
              <a:ext uri="{FF2B5EF4-FFF2-40B4-BE49-F238E27FC236}">
                <a16:creationId xmlns:a16="http://schemas.microsoft.com/office/drawing/2014/main" id="{007FC54D-3787-591C-874D-06710B582A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6242" y="2224726"/>
            <a:ext cx="4116647" cy="310054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CE04095-C259-6AC5-9674-01A93C6C2A85}"/>
              </a:ext>
            </a:extLst>
          </p:cNvPr>
          <p:cNvSpPr txBox="1"/>
          <p:nvPr/>
        </p:nvSpPr>
        <p:spPr>
          <a:xfrm>
            <a:off x="549111" y="633347"/>
            <a:ext cx="73034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200" b="1" i="0" dirty="0">
                <a:solidFill>
                  <a:srgbClr val="433B7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 to locate a solar plant in Chile?</a:t>
            </a:r>
            <a:endParaRPr lang="en-US" sz="3200" b="1" i="0" u="none" strike="noStrike" cap="none" dirty="0">
              <a:solidFill>
                <a:srgbClr val="433B7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" name="Google Shape;185;g1c598196763_0_17">
            <a:extLst>
              <a:ext uri="{FF2B5EF4-FFF2-40B4-BE49-F238E27FC236}">
                <a16:creationId xmlns:a16="http://schemas.microsoft.com/office/drawing/2014/main" id="{0EE07149-E317-F9D0-7CF5-05E2F3153115}"/>
              </a:ext>
            </a:extLst>
          </p:cNvPr>
          <p:cNvSpPr/>
          <p:nvPr/>
        </p:nvSpPr>
        <p:spPr>
          <a:xfrm>
            <a:off x="549111" y="1744125"/>
            <a:ext cx="6249805" cy="367541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dirty="0">
              <a:solidFill>
                <a:srgbClr val="444746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Why is it important to consider solar energy as an alternative to provide electricity?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factors affect the production and distribution of electrical energy generated by solar plants, according to what is indicated in the video?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dirty="0">
              <a:solidFill>
                <a:srgbClr val="444746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9999" marR="10733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c598196763_0_17"/>
          <p:cNvSpPr txBox="1"/>
          <p:nvPr/>
        </p:nvSpPr>
        <p:spPr>
          <a:xfrm>
            <a:off x="684478" y="623050"/>
            <a:ext cx="48120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6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Problem</a:t>
            </a:r>
            <a:endParaRPr sz="36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1c598196763_0_17"/>
          <p:cNvSpPr/>
          <p:nvPr/>
        </p:nvSpPr>
        <p:spPr>
          <a:xfrm>
            <a:off x="684478" y="1744125"/>
            <a:ext cx="7545122" cy="2856155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999" marR="107332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would be the best place to locate a solar plant that delivers electricity to Concepción: the Atacama Desert or the surroundings of Concepción?</a:t>
            </a:r>
            <a:endParaRPr sz="28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186" name="Google Shape;186;g1c598196763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28018" y="1744125"/>
            <a:ext cx="2390775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c598196763_0_17"/>
          <p:cNvSpPr txBox="1"/>
          <p:nvPr/>
        </p:nvSpPr>
        <p:spPr>
          <a:xfrm>
            <a:off x="684478" y="623050"/>
            <a:ext cx="48120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6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Problem</a:t>
            </a:r>
            <a:endParaRPr sz="36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1c598196763_0_17"/>
          <p:cNvSpPr/>
          <p:nvPr/>
        </p:nvSpPr>
        <p:spPr>
          <a:xfrm>
            <a:off x="684478" y="1744125"/>
            <a:ext cx="7545122" cy="2856155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999" marR="107332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would be the best place to locate a solar plant that delivers electricity to Concepción: the Atacama Desert or the surroundings of Concepción?</a:t>
            </a:r>
            <a:endParaRPr sz="28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186" name="Google Shape;186;g1c598196763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28018" y="1744125"/>
            <a:ext cx="2390775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93;g1c598196763_0_37">
            <a:extLst>
              <a:ext uri="{FF2B5EF4-FFF2-40B4-BE49-F238E27FC236}">
                <a16:creationId xmlns:a16="http://schemas.microsoft.com/office/drawing/2014/main" id="{7BE3EBB1-2ECD-3117-87FF-D39CF173A2BA}"/>
              </a:ext>
            </a:extLst>
          </p:cNvPr>
          <p:cNvSpPr txBox="1"/>
          <p:nvPr/>
        </p:nvSpPr>
        <p:spPr>
          <a:xfrm>
            <a:off x="407339" y="5087796"/>
            <a:ext cx="80994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does it take to make the decision?</a:t>
            </a:r>
            <a:endParaRPr sz="28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170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598196763_0_58"/>
          <p:cNvSpPr txBox="1"/>
          <p:nvPr/>
        </p:nvSpPr>
        <p:spPr>
          <a:xfrm>
            <a:off x="647872" y="595500"/>
            <a:ext cx="7851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Available</a:t>
            </a:r>
            <a:r>
              <a:rPr lang="es-419" sz="3200" b="1" i="0" u="none" strike="noStrike" cap="none" dirty="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sz="32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g1c598196763_0_58"/>
          <p:cNvGraphicFramePr/>
          <p:nvPr>
            <p:extLst>
              <p:ext uri="{D42A27DB-BD31-4B8C-83A1-F6EECF244321}">
                <p14:modId xmlns:p14="http://schemas.microsoft.com/office/powerpoint/2010/main" val="3876520630"/>
              </p:ext>
            </p:extLst>
          </p:nvPr>
        </p:nvGraphicFramePr>
        <p:xfrm>
          <a:off x="710913" y="1458820"/>
          <a:ext cx="7456225" cy="4952000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5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598196763_0_58"/>
          <p:cNvSpPr txBox="1"/>
          <p:nvPr/>
        </p:nvSpPr>
        <p:spPr>
          <a:xfrm>
            <a:off x="647872" y="595500"/>
            <a:ext cx="7851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Available</a:t>
            </a:r>
            <a:r>
              <a:rPr lang="es-419" sz="3200" b="1" i="0" u="none" strike="noStrike" cap="none" dirty="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sz="32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g1c598196763_0_58"/>
          <p:cNvGraphicFramePr/>
          <p:nvPr>
            <p:extLst>
              <p:ext uri="{D42A27DB-BD31-4B8C-83A1-F6EECF244321}">
                <p14:modId xmlns:p14="http://schemas.microsoft.com/office/powerpoint/2010/main" val="162144391"/>
              </p:ext>
            </p:extLst>
          </p:nvPr>
        </p:nvGraphicFramePr>
        <p:xfrm>
          <a:off x="710913" y="1458820"/>
          <a:ext cx="7456225" cy="4952000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5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Google Shape;207;g1c598196763_0_63">
            <a:extLst>
              <a:ext uri="{FF2B5EF4-FFF2-40B4-BE49-F238E27FC236}">
                <a16:creationId xmlns:a16="http://schemas.microsoft.com/office/drawing/2014/main" id="{8F6A378A-2661-D590-9494-88D3BEC7D350}"/>
              </a:ext>
            </a:extLst>
          </p:cNvPr>
          <p:cNvSpPr txBox="1"/>
          <p:nvPr/>
        </p:nvSpPr>
        <p:spPr>
          <a:xfrm>
            <a:off x="8898525" y="2335550"/>
            <a:ext cx="2884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419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Inicial </a:t>
            </a:r>
            <a:r>
              <a:rPr lang="es-419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amount</a:t>
            </a:r>
            <a:r>
              <a:rPr lang="es-419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" name="Google Shape;208;g1c598196763_0_63">
            <a:extLst>
              <a:ext uri="{FF2B5EF4-FFF2-40B4-BE49-F238E27FC236}">
                <a16:creationId xmlns:a16="http://schemas.microsoft.com/office/drawing/2014/main" id="{8605D161-0342-0549-ECFF-8C70B553F09F}"/>
              </a:ext>
            </a:extLst>
          </p:cNvPr>
          <p:cNvCxnSpPr/>
          <p:nvPr/>
        </p:nvCxnSpPr>
        <p:spPr>
          <a:xfrm rot="10800000">
            <a:off x="8269400" y="2546825"/>
            <a:ext cx="3990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292834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598196763_0_58"/>
          <p:cNvSpPr txBox="1"/>
          <p:nvPr/>
        </p:nvSpPr>
        <p:spPr>
          <a:xfrm>
            <a:off x="647872" y="595500"/>
            <a:ext cx="7851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Available</a:t>
            </a:r>
            <a:r>
              <a:rPr lang="es-419" sz="3200" b="1" i="0" u="none" strike="noStrike" cap="none" dirty="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sz="32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g1c598196763_0_58"/>
          <p:cNvGraphicFramePr/>
          <p:nvPr>
            <p:extLst>
              <p:ext uri="{D42A27DB-BD31-4B8C-83A1-F6EECF244321}">
                <p14:modId xmlns:p14="http://schemas.microsoft.com/office/powerpoint/2010/main" val="2314826810"/>
              </p:ext>
            </p:extLst>
          </p:nvPr>
        </p:nvGraphicFramePr>
        <p:xfrm>
          <a:off x="710913" y="1458820"/>
          <a:ext cx="7456225" cy="4952000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5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Google Shape;215;g1c598196763_0_70">
            <a:extLst>
              <a:ext uri="{FF2B5EF4-FFF2-40B4-BE49-F238E27FC236}">
                <a16:creationId xmlns:a16="http://schemas.microsoft.com/office/drawing/2014/main" id="{584F04EF-C855-4721-5A18-6A8FF24B8796}"/>
              </a:ext>
            </a:extLst>
          </p:cNvPr>
          <p:cNvSpPr txBox="1"/>
          <p:nvPr/>
        </p:nvSpPr>
        <p:spPr>
          <a:xfrm>
            <a:off x="8898525" y="2487950"/>
            <a:ext cx="28845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dirty="0">
                <a:solidFill>
                  <a:srgbClr val="44474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power is reduced before reaching the solar panel's surface due to the atmosphere's humidity, which varies between Atacama and Concepción.</a:t>
            </a:r>
            <a:endParaRPr sz="2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5" name="Google Shape;216;g1c598196763_0_70">
            <a:extLst>
              <a:ext uri="{FF2B5EF4-FFF2-40B4-BE49-F238E27FC236}">
                <a16:creationId xmlns:a16="http://schemas.microsoft.com/office/drawing/2014/main" id="{7B191642-CF20-F3D8-166F-45213B617273}"/>
              </a:ext>
            </a:extLst>
          </p:cNvPr>
          <p:cNvCxnSpPr/>
          <p:nvPr/>
        </p:nvCxnSpPr>
        <p:spPr>
          <a:xfrm rot="10800000">
            <a:off x="8269400" y="3385025"/>
            <a:ext cx="3990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342419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598196763_0_58"/>
          <p:cNvSpPr txBox="1"/>
          <p:nvPr/>
        </p:nvSpPr>
        <p:spPr>
          <a:xfrm>
            <a:off x="647872" y="595500"/>
            <a:ext cx="7851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Available</a:t>
            </a:r>
            <a:r>
              <a:rPr lang="es-419" sz="3200" b="1" i="0" u="none" strike="noStrike" cap="none" dirty="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419" sz="3200" b="1" i="0" u="none" strike="noStrike" cap="none" dirty="0" err="1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sz="3200" b="1" i="0" u="none" strike="noStrike" cap="none" dirty="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0" name="Google Shape;200;g1c598196763_0_58"/>
          <p:cNvGraphicFramePr/>
          <p:nvPr>
            <p:extLst>
              <p:ext uri="{D42A27DB-BD31-4B8C-83A1-F6EECF244321}">
                <p14:modId xmlns:p14="http://schemas.microsoft.com/office/powerpoint/2010/main" val="3801116833"/>
              </p:ext>
            </p:extLst>
          </p:nvPr>
        </p:nvGraphicFramePr>
        <p:xfrm>
          <a:off x="710913" y="1458820"/>
          <a:ext cx="7456225" cy="4952000"/>
        </p:xfrm>
        <a:graphic>
          <a:graphicData uri="http://schemas.openxmlformats.org/drawingml/2006/table">
            <a:tbl>
              <a:tblPr>
                <a:noFill/>
                <a:tableStyleId>{67D7538E-2477-4074-9F15-ADD8485FB13A}</a:tableStyleId>
              </a:tblPr>
              <a:tblGrid>
                <a:gridCol w="45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9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Atacama</a:t>
                      </a:r>
                      <a:endParaRPr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  <a:tabLst/>
                        <a:defRPr/>
                      </a:pPr>
                      <a:r>
                        <a:rPr lang="es-419" sz="18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Plant</a:t>
                      </a:r>
                      <a:r>
                        <a:rPr lang="es-419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in Concepción</a:t>
                      </a:r>
                      <a:endParaRPr lang="es-419" sz="1800" b="1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 m</a:t>
                      </a:r>
                      <a:r>
                        <a:rPr lang="es-419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external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419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</a:t>
                      </a: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 kW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absorbed by humidity before reaching the solar panel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Hours of sunshine per day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Sunny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days</a:t>
                      </a:r>
                      <a:r>
                        <a:rPr lang="es-419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 per </a:t>
                      </a:r>
                      <a:r>
                        <a:rPr lang="es-419" sz="1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year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light that is lost in the panel in heat and other effects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Percentage of energy lost in transmission cables</a:t>
                      </a:r>
                      <a:endParaRPr sz="18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0000" marR="91425" marT="36000" marB="36000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419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0000" marR="91425" marT="36000" marB="36000" anchor="ctr">
                    <a:lnL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Google Shape;215;g1c598196763_0_70">
            <a:extLst>
              <a:ext uri="{FF2B5EF4-FFF2-40B4-BE49-F238E27FC236}">
                <a16:creationId xmlns:a16="http://schemas.microsoft.com/office/drawing/2014/main" id="{584F04EF-C855-4721-5A18-6A8FF24B8796}"/>
              </a:ext>
            </a:extLst>
          </p:cNvPr>
          <p:cNvSpPr txBox="1"/>
          <p:nvPr/>
        </p:nvSpPr>
        <p:spPr>
          <a:xfrm>
            <a:off x="8964512" y="3047145"/>
            <a:ext cx="28845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dirty="0">
                <a:solidFill>
                  <a:srgbClr val="44474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Energy is measured in kWh (kilowatt hours), corresponding to the multiplication of power measured in kW by the number of hours.</a:t>
            </a:r>
            <a:endParaRPr sz="2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5" name="Google Shape;216;g1c598196763_0_70">
            <a:extLst>
              <a:ext uri="{FF2B5EF4-FFF2-40B4-BE49-F238E27FC236}">
                <a16:creationId xmlns:a16="http://schemas.microsoft.com/office/drawing/2014/main" id="{7B191642-CF20-F3D8-166F-45213B617273}"/>
              </a:ext>
            </a:extLst>
          </p:cNvPr>
          <p:cNvCxnSpPr/>
          <p:nvPr/>
        </p:nvCxnSpPr>
        <p:spPr>
          <a:xfrm rot="10800000">
            <a:off x="8299972" y="4016621"/>
            <a:ext cx="3990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4136391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1746</Words>
  <Application>Microsoft Office PowerPoint</Application>
  <PresentationFormat>Panorámica</PresentationFormat>
  <Paragraphs>259</Paragraphs>
  <Slides>26</Slides>
  <Notes>26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Tema de Office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Felipe Fredes Silva (ricardo.fredes)</dc:creator>
  <cp:lastModifiedBy>Ricardo Felipe Fredes Silva (ricardo.fredes)</cp:lastModifiedBy>
  <cp:revision>13</cp:revision>
  <dcterms:created xsi:type="dcterms:W3CDTF">2022-11-30T14:02:43Z</dcterms:created>
  <dcterms:modified xsi:type="dcterms:W3CDTF">2023-10-17T15:22:19Z</dcterms:modified>
</cp:coreProperties>
</file>