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4" roundtripDataSignature="AMtx7mjPb7Ju3mXCEexVb7iUgyi1Trc4U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8" d="100"/>
          <a:sy n="48" d="100"/>
        </p:scale>
        <p:origin x="53" y="7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419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1fd0b8cd38d_2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5" name="Google Shape;85;g1fd0b8cd38d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c598196763_0_1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4" name="Google Shape;144;g1c598196763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fc9cdf9897_0_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0" name="Google Shape;150;g1fc9cdf9897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c598196763_0_1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7" name="Google Shape;157;g1c598196763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c598196763_0_1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67" name="Google Shape;167;g1c598196763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c598196763_0_1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3" name="Google Shape;173;g1c598196763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c598196763_0_1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9" name="Google Shape;179;g1c598196763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1fc9cdf9897_0_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6" name="Google Shape;186;g1fc9cdf9897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1c598196763_0_3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2" name="Google Shape;192;g1c598196763_0_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fc9cdf9897_0_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9" name="Google Shape;199;g1fc9cdf9897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fc9cdf9897_0_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6" name="Google Shape;206;g1fc9cdf9897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b77bf1914b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419"/>
              <a:t>tipo de fuente Calibri —&gt; imagen del preview con hipervínculo al video</a:t>
            </a:r>
            <a:endParaRPr/>
          </a:p>
        </p:txBody>
      </p:sp>
      <p:sp>
        <p:nvSpPr>
          <p:cNvPr id="91" name="Google Shape;91;g1b77bf1914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c598196763_0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4" name="Google Shape;104;g1c598196763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fc9cdf9897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1" name="Google Shape;111;g1fc9cdf989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c598196763_0_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8" name="Google Shape;118;g1c598196763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c598196763_0_1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419"/>
              <a:t>Página 1, </a:t>
            </a:r>
            <a:r>
              <a:rPr lang="es-419" b="1"/>
              <a:t>Hoja de Actividades</a:t>
            </a:r>
            <a:endParaRPr b="1"/>
          </a:p>
        </p:txBody>
      </p:sp>
      <p:sp>
        <p:nvSpPr>
          <p:cNvPr id="125" name="Google Shape;125;g1c598196763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c598196763_0_1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2" name="Google Shape;132;g1c598196763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c598196763_0_1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8" name="Google Shape;138;g1c598196763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6" descr="Logotipo&#10;&#10;Descripción generada automáticament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Google Shape;59;p1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Google Shape;66;p1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Google Shape;67;p1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7"/>
          <p:cNvSpPr txBox="1">
            <a:spLocks noGrp="1"/>
          </p:cNvSpPr>
          <p:nvPr>
            <p:ph type="title"/>
          </p:nvPr>
        </p:nvSpPr>
        <p:spPr>
          <a:xfrm>
            <a:off x="838200" y="33849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a de título">
  <p:cSld name="1_Diapositiva de título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7" descr="Form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iapositiva de título">
  <p:cSld name="2_Diapositiva de título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8" descr="Imagen que contiene Forma&#10;&#10;Descripción generada automáticament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9"/>
          <p:cNvSpPr txBox="1">
            <a:spLocks noGrp="1"/>
          </p:cNvSpPr>
          <p:nvPr>
            <p:ph type="title"/>
          </p:nvPr>
        </p:nvSpPr>
        <p:spPr>
          <a:xfrm>
            <a:off x="838200" y="33849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Google Shape;28;p1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1"/>
          <p:cNvSpPr txBox="1">
            <a:spLocks noGrp="1"/>
          </p:cNvSpPr>
          <p:nvPr>
            <p:ph type="title"/>
          </p:nvPr>
        </p:nvSpPr>
        <p:spPr>
          <a:xfrm>
            <a:off x="838200" y="33849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Google Shape;34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1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" name="Google Shape;41;p1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2" name="Google Shape;42;p1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1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1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3"/>
          <p:cNvSpPr txBox="1">
            <a:spLocks noGrp="1"/>
          </p:cNvSpPr>
          <p:nvPr>
            <p:ph type="title"/>
          </p:nvPr>
        </p:nvSpPr>
        <p:spPr>
          <a:xfrm>
            <a:off x="838200" y="33849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g1fd0b8cd38d_2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g1fd0b8cd38d_2_0"/>
          <p:cNvSpPr txBox="1"/>
          <p:nvPr/>
        </p:nvSpPr>
        <p:spPr>
          <a:xfrm>
            <a:off x="645296" y="3063339"/>
            <a:ext cx="109014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s-419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Árbol bronquial</a:t>
            </a:r>
            <a:r>
              <a:rPr lang="es-419" sz="4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44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1c598196763_0_143"/>
          <p:cNvSpPr txBox="1"/>
          <p:nvPr/>
        </p:nvSpPr>
        <p:spPr>
          <a:xfrm>
            <a:off x="762700" y="1618800"/>
            <a:ext cx="10805400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	¿Cuál es el largo y radio de los bronquiolos terminales?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g1c598196763_0_143"/>
          <p:cNvSpPr txBox="1"/>
          <p:nvPr/>
        </p:nvSpPr>
        <p:spPr>
          <a:xfrm>
            <a:off x="647872" y="595500"/>
            <a:ext cx="7851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s-419" sz="3600" b="1" i="0" u="none" strike="noStrike" cap="none" dirty="0">
                <a:solidFill>
                  <a:srgbClr val="351C75"/>
                </a:solidFill>
                <a:latin typeface="Calibri"/>
                <a:ea typeface="Calibri"/>
                <a:cs typeface="Calibri"/>
                <a:sym typeface="Calibri"/>
              </a:rPr>
              <a:t>Actividad</a:t>
            </a:r>
            <a:endParaRPr sz="3600" b="1" i="0" u="none" strike="noStrike" cap="none" dirty="0">
              <a:solidFill>
                <a:srgbClr val="351C7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fc9cdf9897_0_12"/>
          <p:cNvSpPr txBox="1"/>
          <p:nvPr/>
        </p:nvSpPr>
        <p:spPr>
          <a:xfrm>
            <a:off x="812113" y="1466400"/>
            <a:ext cx="108054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	¿Cuál es el largo y radio de los bronquiolos terminales?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g1fc9cdf9897_0_12"/>
          <p:cNvSpPr txBox="1"/>
          <p:nvPr/>
        </p:nvSpPr>
        <p:spPr>
          <a:xfrm>
            <a:off x="647872" y="595500"/>
            <a:ext cx="7851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s-419" sz="3600" b="1" i="0" u="none" strike="noStrike" cap="none">
                <a:solidFill>
                  <a:srgbClr val="351C75"/>
                </a:solidFill>
                <a:latin typeface="Calibri"/>
                <a:ea typeface="Calibri"/>
                <a:cs typeface="Calibri"/>
                <a:sym typeface="Calibri"/>
              </a:rPr>
              <a:t>Actividad</a:t>
            </a:r>
            <a:endParaRPr sz="3600" b="1" i="0" u="none" strike="noStrike" cap="none">
              <a:solidFill>
                <a:srgbClr val="351C7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4" name="Google Shape;154;g1fc9cdf9897_0_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68377" y="2114475"/>
            <a:ext cx="5855250" cy="4462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c598196763_0_148"/>
          <p:cNvSpPr txBox="1"/>
          <p:nvPr/>
        </p:nvSpPr>
        <p:spPr>
          <a:xfrm>
            <a:off x="762700" y="1618800"/>
            <a:ext cx="10805400" cy="17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 startAt="3"/>
            </a:pPr>
            <a:r>
              <a:rPr lang="es-MX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¿Cuál es el largo y radio de los bronquiolos terminales?</a:t>
            </a:r>
            <a:endParaRPr lang="es-MX"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g1c598196763_0_148"/>
          <p:cNvSpPr txBox="1"/>
          <p:nvPr/>
        </p:nvSpPr>
        <p:spPr>
          <a:xfrm>
            <a:off x="647872" y="595500"/>
            <a:ext cx="7851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s-419" sz="3600" b="1" i="0" u="none" strike="noStrike" cap="none">
                <a:solidFill>
                  <a:srgbClr val="351C75"/>
                </a:solidFill>
                <a:latin typeface="Calibri"/>
                <a:ea typeface="Calibri"/>
                <a:cs typeface="Calibri"/>
                <a:sym typeface="Calibri"/>
              </a:rPr>
              <a:t>Actividad</a:t>
            </a:r>
            <a:endParaRPr sz="3600" b="1" i="0" u="none" strike="noStrike" cap="none">
              <a:solidFill>
                <a:srgbClr val="351C7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g1c598196763_0_148"/>
          <p:cNvSpPr txBox="1"/>
          <p:nvPr/>
        </p:nvSpPr>
        <p:spPr>
          <a:xfrm>
            <a:off x="762700" y="2690250"/>
            <a:ext cx="705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4" name="Google Shape;164;g1c598196763_0_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7151" y="1109088"/>
            <a:ext cx="4561799" cy="5334624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B2F6DD1-9FCD-D7E4-C265-51672033F71F}"/>
                  </a:ext>
                </a:extLst>
              </p:cNvPr>
              <p:cNvSpPr txBox="1"/>
              <p:nvPr/>
            </p:nvSpPr>
            <p:spPr>
              <a:xfrm>
                <a:off x="2039385" y="3289161"/>
                <a:ext cx="1866473" cy="8727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sz="240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s-MX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   </m:t>
                          </m:r>
                          <m:d>
                            <m:dPr>
                              <m:ctrlPr>
                                <a:rPr lang="es-MX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MX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MX" sz="2400" i="1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es-MX" sz="2400" i="1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s-MX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s-MX" sz="2400" i="1">
                          <a:latin typeface="Cambria Math" panose="02040503050406030204" pitchFamily="18" charset="0"/>
                        </a:rPr>
                        <m:t>⋅120</m:t>
                      </m:r>
                    </m:oMath>
                  </m:oMathPara>
                </a14:m>
                <a:endParaRPr lang="es-CL" sz="24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B2F6DD1-9FCD-D7E4-C265-51672033F7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9385" y="3289161"/>
                <a:ext cx="1866473" cy="8727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Google Shape;159;g1c598196763_0_148">
            <a:extLst>
              <a:ext uri="{FF2B5EF4-FFF2-40B4-BE49-F238E27FC236}">
                <a16:creationId xmlns:a16="http://schemas.microsoft.com/office/drawing/2014/main" id="{1EAE1A64-7774-B7CC-0A86-B3381BCFE04D}"/>
              </a:ext>
            </a:extLst>
          </p:cNvPr>
          <p:cNvSpPr txBox="1"/>
          <p:nvPr/>
        </p:nvSpPr>
        <p:spPr>
          <a:xfrm>
            <a:off x="1137247" y="3463940"/>
            <a:ext cx="102843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s-MX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Largo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159;g1c598196763_0_148">
            <a:extLst>
              <a:ext uri="{FF2B5EF4-FFF2-40B4-BE49-F238E27FC236}">
                <a16:creationId xmlns:a16="http://schemas.microsoft.com/office/drawing/2014/main" id="{0F1F1DB3-A681-8FA0-CA46-9FACD9A4FA1E}"/>
              </a:ext>
            </a:extLst>
          </p:cNvPr>
          <p:cNvSpPr txBox="1"/>
          <p:nvPr/>
        </p:nvSpPr>
        <p:spPr>
          <a:xfrm>
            <a:off x="1137246" y="4647015"/>
            <a:ext cx="102843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s-MX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Radio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D850351-03BB-7ACD-37B7-0013A07EAD82}"/>
                  </a:ext>
                </a:extLst>
              </p:cNvPr>
              <p:cNvSpPr txBox="1"/>
              <p:nvPr/>
            </p:nvSpPr>
            <p:spPr>
              <a:xfrm>
                <a:off x="2039385" y="4505607"/>
                <a:ext cx="1526636" cy="8727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sz="240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s-MX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   </m:t>
                          </m:r>
                          <m:d>
                            <m:dPr>
                              <m:ctrlPr>
                                <a:rPr lang="es-MX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MX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num>
                                <m:den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s-MX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s-MX" sz="2400" i="1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es-CL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D850351-03BB-7ACD-37B7-0013A07EAD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9385" y="4505607"/>
                <a:ext cx="1526636" cy="87273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c598196763_0_153"/>
          <p:cNvSpPr txBox="1"/>
          <p:nvPr/>
        </p:nvSpPr>
        <p:spPr>
          <a:xfrm>
            <a:off x="762700" y="1618800"/>
            <a:ext cx="10805400" cy="23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	¿Cuál es el volumen total de los bronquiolos terminales?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s-419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¿Cuál es la expresión para el volumen de un bronquiolo de la generación 16?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s-419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Considerando lo anterior, ¿cómo se puede calcular el volumen de todos los bronquiolos de la generación 16?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g1c598196763_0_153"/>
          <p:cNvSpPr txBox="1"/>
          <p:nvPr/>
        </p:nvSpPr>
        <p:spPr>
          <a:xfrm>
            <a:off x="647872" y="595500"/>
            <a:ext cx="7851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s-419" sz="3600" b="1" i="0" u="none" strike="noStrike" cap="none" dirty="0">
                <a:solidFill>
                  <a:srgbClr val="351C75"/>
                </a:solidFill>
                <a:latin typeface="Calibri"/>
                <a:ea typeface="Calibri"/>
                <a:cs typeface="Calibri"/>
                <a:sym typeface="Calibri"/>
              </a:rPr>
              <a:t>Actividad</a:t>
            </a:r>
            <a:endParaRPr sz="3600" b="1" i="0" u="none" strike="noStrike" cap="none" dirty="0">
              <a:solidFill>
                <a:srgbClr val="351C7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c598196763_0_158"/>
          <p:cNvSpPr txBox="1"/>
          <p:nvPr/>
        </p:nvSpPr>
        <p:spPr>
          <a:xfrm>
            <a:off x="762700" y="1618800"/>
            <a:ext cx="108054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	¿Cuál es el volumen total de los bronquiolos terminales?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s-419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85.758,2 mm³ = 85,76 cm³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g1c598196763_0_158"/>
          <p:cNvSpPr txBox="1"/>
          <p:nvPr/>
        </p:nvSpPr>
        <p:spPr>
          <a:xfrm>
            <a:off x="647872" y="595500"/>
            <a:ext cx="7851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s-419" sz="3600" b="1" i="0" u="none" strike="noStrike" cap="none">
                <a:solidFill>
                  <a:srgbClr val="351C75"/>
                </a:solidFill>
                <a:latin typeface="Calibri"/>
                <a:ea typeface="Calibri"/>
                <a:cs typeface="Calibri"/>
                <a:sym typeface="Calibri"/>
              </a:rPr>
              <a:t>Actividad</a:t>
            </a:r>
            <a:endParaRPr sz="3600" b="1" i="0" u="none" strike="noStrike" cap="none">
              <a:solidFill>
                <a:srgbClr val="351C7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c598196763_0_163"/>
          <p:cNvSpPr txBox="1"/>
          <p:nvPr/>
        </p:nvSpPr>
        <p:spPr>
          <a:xfrm>
            <a:off x="762700" y="1618800"/>
            <a:ext cx="108054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	¿Cuál es el área total de los bronquiolos terminales?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s-419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 L es el largo del bronquiolo y r es su radio, ¿cómo se puede expresar su área?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s-419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¿Cuál es el área de un bronquiolo de la generación 16?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g1c598196763_0_163"/>
          <p:cNvSpPr txBox="1"/>
          <p:nvPr/>
        </p:nvSpPr>
        <p:spPr>
          <a:xfrm>
            <a:off x="647872" y="595500"/>
            <a:ext cx="7851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s-419" sz="3600" b="1" i="0" u="none" strike="noStrike" cap="none">
                <a:solidFill>
                  <a:srgbClr val="351C75"/>
                </a:solidFill>
                <a:latin typeface="Calibri"/>
                <a:ea typeface="Calibri"/>
                <a:cs typeface="Calibri"/>
                <a:sym typeface="Calibri"/>
              </a:rPr>
              <a:t>Actividad</a:t>
            </a:r>
            <a:endParaRPr sz="3600" b="1" i="0" u="none" strike="noStrike" cap="none">
              <a:solidFill>
                <a:srgbClr val="351C7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3" name="Google Shape;183;g1c598196763_0_1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7850" y="3223500"/>
            <a:ext cx="9175096" cy="3364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fc9cdf9897_0_29"/>
          <p:cNvSpPr txBox="1"/>
          <p:nvPr/>
        </p:nvSpPr>
        <p:spPr>
          <a:xfrm>
            <a:off x="762700" y="1618800"/>
            <a:ext cx="108054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	¿Cuál es el área total de los bronquiolos terminales?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s-419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677.054,2 mm² = 0,68 m²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g1fc9cdf9897_0_29"/>
          <p:cNvSpPr txBox="1"/>
          <p:nvPr/>
        </p:nvSpPr>
        <p:spPr>
          <a:xfrm>
            <a:off x="647872" y="595500"/>
            <a:ext cx="7851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s-419" sz="3600" b="1" i="0" u="none" strike="noStrike" cap="none">
                <a:solidFill>
                  <a:srgbClr val="351C75"/>
                </a:solidFill>
                <a:latin typeface="Calibri"/>
                <a:ea typeface="Calibri"/>
                <a:cs typeface="Calibri"/>
                <a:sym typeface="Calibri"/>
              </a:rPr>
              <a:t>Actividad</a:t>
            </a:r>
            <a:endParaRPr sz="3600" b="1" i="0" u="none" strike="noStrike" cap="none">
              <a:solidFill>
                <a:srgbClr val="351C7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1c598196763_0_339"/>
          <p:cNvSpPr txBox="1"/>
          <p:nvPr/>
        </p:nvSpPr>
        <p:spPr>
          <a:xfrm>
            <a:off x="780100" y="1813725"/>
            <a:ext cx="7333200" cy="30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s-419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"/>
                  </a:ext>
                </a:extLst>
              </a:rPr>
              <a:t>Para poder dar respuesta al problema fue necesario establecer un modelo matemático simplificado, en el que se debieron suponer condiciones ideales: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extLst>
                <a:ext uri="http://customooxmlschemas.google.com/">
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2"/>
                </a:ext>
              </a:extLst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extLst>
                <a:ext uri="http://customooxmlschemas.google.com/">
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3"/>
                </a:ext>
              </a:extLst>
            </a:endParaRPr>
          </a:p>
          <a:p>
            <a:pPr marL="9144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s-419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4"/>
                  </a:ext>
                </a:extLst>
              </a:rPr>
              <a:t>Los conductos siempre se ramifican en dos.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extLst>
                <a:ext uri="http://customooxmlschemas.google.com/">
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5"/>
                </a:ext>
              </a:extLst>
            </a:endParaRPr>
          </a:p>
          <a:p>
            <a:pPr marL="9144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s-419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6"/>
                  </a:ext>
                </a:extLst>
              </a:rPr>
              <a:t>Los conductos tienen forma cilíndrica circular.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extLst>
                <a:ext uri="http://customooxmlschemas.google.com/">
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7"/>
                </a:ext>
              </a:extLst>
            </a:endParaRPr>
          </a:p>
          <a:p>
            <a:pPr marL="9144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s-419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8"/>
                  </a:ext>
                </a:extLst>
              </a:rPr>
              <a:t>La razón en la que decrecen el largo y radio de los conductos es siempre constante.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g1c598196763_0_339"/>
          <p:cNvSpPr txBox="1"/>
          <p:nvPr/>
        </p:nvSpPr>
        <p:spPr>
          <a:xfrm>
            <a:off x="647872" y="595500"/>
            <a:ext cx="7851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s-419" sz="3600" b="1" i="0" u="none" strike="noStrike" cap="none" dirty="0">
                <a:solidFill>
                  <a:srgbClr val="351C75"/>
                </a:solidFill>
                <a:latin typeface="Calibri"/>
                <a:ea typeface="Calibri"/>
                <a:cs typeface="Calibri"/>
                <a:sym typeface="Calibri"/>
              </a:rPr>
              <a:t>Algunas conclusiones</a:t>
            </a:r>
            <a:endParaRPr sz="3600" b="1" i="0" u="none" strike="noStrike" cap="none" dirty="0">
              <a:solidFill>
                <a:srgbClr val="351C7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6" name="Google Shape;196;g1c598196763_0_3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20600" y="1623000"/>
            <a:ext cx="5291700" cy="4696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fc9cdf9897_0_36"/>
          <p:cNvSpPr txBox="1"/>
          <p:nvPr/>
        </p:nvSpPr>
        <p:spPr>
          <a:xfrm>
            <a:off x="793375" y="2079075"/>
            <a:ext cx="10805400" cy="19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 startAt="2"/>
            </a:pPr>
            <a:r>
              <a:rPr lang="es-419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Para determinar las generaciones de bronquios, están involucradas las potencias de base natural y exponente natural.</a:t>
            </a:r>
            <a:br>
              <a:rPr lang="es-419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 startAt="2"/>
            </a:pPr>
            <a:r>
              <a:rPr lang="es-419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Para calcular el área y volumen de los bronquiolos de diversas generaciones están involucradas las potencias de base racional y exponente entero positivo.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g1fc9cdf9897_0_36"/>
          <p:cNvSpPr txBox="1"/>
          <p:nvPr/>
        </p:nvSpPr>
        <p:spPr>
          <a:xfrm>
            <a:off x="647872" y="595500"/>
            <a:ext cx="7851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s-419" sz="3600" b="1" i="0" u="none" strike="noStrike" cap="none">
                <a:solidFill>
                  <a:srgbClr val="351C75"/>
                </a:solidFill>
                <a:latin typeface="Calibri"/>
                <a:ea typeface="Calibri"/>
                <a:cs typeface="Calibri"/>
                <a:sym typeface="Calibri"/>
              </a:rPr>
              <a:t>Algunas conclusiones</a:t>
            </a:r>
            <a:endParaRPr sz="3600" b="1" i="0" u="none" strike="noStrike" cap="none">
              <a:solidFill>
                <a:srgbClr val="351C7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3" name="Google Shape;203;g1fc9cdf9897_0_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98413" y="4018575"/>
            <a:ext cx="2995333" cy="253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fc9cdf9897_0_41"/>
          <p:cNvSpPr txBox="1"/>
          <p:nvPr/>
        </p:nvSpPr>
        <p:spPr>
          <a:xfrm>
            <a:off x="647875" y="1626375"/>
            <a:ext cx="10805400" cy="46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 Con estas consideraciones, pudimos determinar que: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s-419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9"/>
                  </a:ext>
                </a:extLst>
              </a:rPr>
              <a:t>El número de bronquiolos en la generación                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extLst>
                <a:ext uri="http://customooxmlschemas.google.com/">
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0"/>
                </a:ext>
              </a:extLst>
            </a:endParaRPr>
          </a:p>
          <a:p>
            <a:pPr marL="914400" marR="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s-419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1"/>
                  </a:ext>
                </a:extLst>
              </a:rPr>
              <a:t>El área total de los bronquiolos </a:t>
            </a:r>
            <a:br>
              <a:rPr lang="es-419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1"/>
                  </a:ext>
                </a:extLst>
              </a:rPr>
            </a:br>
            <a:r>
              <a:rPr lang="es-419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1"/>
                  </a:ext>
                </a:extLst>
              </a:rPr>
              <a:t>de la generación                                                              mm². 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extLst>
                <a:ext uri="http://customooxmlschemas.google.com/">
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2"/>
                </a:ext>
              </a:extLst>
            </a:endParaRPr>
          </a:p>
          <a:p>
            <a:pPr marL="914400" marR="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s-419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3"/>
                  </a:ext>
                </a:extLst>
              </a:rPr>
              <a:t>El volumen total de los bronquiolos </a:t>
            </a:r>
            <a:br>
              <a:rPr lang="es-419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3"/>
                  </a:ext>
                </a:extLst>
              </a:rPr>
            </a:br>
            <a:r>
              <a:rPr lang="es-419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3"/>
                  </a:ext>
                </a:extLst>
              </a:rPr>
              <a:t>de la generación                                                                  mm³.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g1fc9cdf9897_0_41"/>
          <p:cNvSpPr txBox="1"/>
          <p:nvPr/>
        </p:nvSpPr>
        <p:spPr>
          <a:xfrm>
            <a:off x="647872" y="595500"/>
            <a:ext cx="7851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s-419" sz="3600" b="1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Algunas conclusiones</a:t>
            </a:r>
            <a:endParaRPr sz="3600" b="1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0" name="Google Shape;210;g1fc9cdf9897_0_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24800" y="2557800"/>
            <a:ext cx="1184900" cy="37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g1fc9cdf9897_0_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46538" y="3666438"/>
            <a:ext cx="4829175" cy="69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g1fc9cdf9897_0_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62425" y="4857750"/>
            <a:ext cx="5181600" cy="81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g1fc9cdf9897_0_4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g1fc9cdf9897_0_41"/>
          <p:cNvSpPr txBox="1"/>
          <p:nvPr/>
        </p:nvSpPr>
        <p:spPr>
          <a:xfrm>
            <a:off x="645296" y="3063339"/>
            <a:ext cx="109014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s-419" sz="4400" b="1" dirty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Árbol bronquial</a:t>
            </a:r>
            <a:r>
              <a:rPr lang="es-419" sz="4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44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b77bf1914b_0_1"/>
          <p:cNvSpPr txBox="1"/>
          <p:nvPr/>
        </p:nvSpPr>
        <p:spPr>
          <a:xfrm>
            <a:off x="645773" y="511051"/>
            <a:ext cx="9618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s-419" sz="3600" b="1" dirty="0">
                <a:solidFill>
                  <a:srgbClr val="351C75"/>
                </a:solidFill>
                <a:latin typeface="Calibri"/>
                <a:ea typeface="Calibri"/>
                <a:cs typeface="Calibri"/>
                <a:sym typeface="Calibri"/>
              </a:rPr>
              <a:t>Árbol bronquial</a:t>
            </a:r>
            <a:endParaRPr sz="3600" b="1" i="0" u="none" strike="noStrike" cap="none" dirty="0">
              <a:solidFill>
                <a:srgbClr val="351C7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93;g1b77bf1914b_0_1">
            <a:extLst>
              <a:ext uri="{FF2B5EF4-FFF2-40B4-BE49-F238E27FC236}">
                <a16:creationId xmlns:a16="http://schemas.microsoft.com/office/drawing/2014/main" id="{9A617C5F-061E-4481-9897-5C7D9F8A79B0}"/>
              </a:ext>
            </a:extLst>
          </p:cNvPr>
          <p:cNvSpPr txBox="1"/>
          <p:nvPr/>
        </p:nvSpPr>
        <p:spPr>
          <a:xfrm>
            <a:off x="645773" y="1157551"/>
            <a:ext cx="96186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s-419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Revisemos el video “¿Qué es el árbol bronquial?”.</a:t>
            </a:r>
            <a:endParaRPr sz="2400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A67A12-D103-734E-D979-E8BD2A5A8B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4121" y="1918570"/>
            <a:ext cx="6083758" cy="442837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"/>
          <p:cNvSpPr txBox="1"/>
          <p:nvPr/>
        </p:nvSpPr>
        <p:spPr>
          <a:xfrm>
            <a:off x="693905" y="887000"/>
            <a:ext cx="4812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s-419" sz="3600" b="1" dirty="0">
                <a:solidFill>
                  <a:srgbClr val="351C75"/>
                </a:solidFill>
                <a:latin typeface="Calibri"/>
                <a:ea typeface="Calibri"/>
                <a:cs typeface="Calibri"/>
                <a:sym typeface="Calibri"/>
              </a:rPr>
              <a:t>Árbol bronquial</a:t>
            </a:r>
            <a:endParaRPr sz="3600" b="1" i="0" u="none" strike="noStrike" cap="none" dirty="0">
              <a:solidFill>
                <a:srgbClr val="351C7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2"/>
          <p:cNvSpPr txBox="1"/>
          <p:nvPr/>
        </p:nvSpPr>
        <p:spPr>
          <a:xfrm>
            <a:off x="762700" y="1923600"/>
            <a:ext cx="6033900" cy="31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s-419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¿Podrían describir la estructura del árbol bronquial? ¿Cuántas bifurcaciones existen en él? ¿Cómo se denominan esas bifurcaciones?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s-419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 acuerdo con el video, ¿cómo se pueden modelar los bronquiolos?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" name="Google Shape;101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03201" y="571300"/>
            <a:ext cx="4561799" cy="5334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c598196763_0_7"/>
          <p:cNvSpPr txBox="1"/>
          <p:nvPr/>
        </p:nvSpPr>
        <p:spPr>
          <a:xfrm>
            <a:off x="693905" y="887000"/>
            <a:ext cx="4812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s-419" sz="3600" b="1" dirty="0">
                <a:solidFill>
                  <a:srgbClr val="351C75"/>
                </a:solidFill>
                <a:latin typeface="Calibri"/>
                <a:ea typeface="Calibri"/>
                <a:cs typeface="Calibri"/>
                <a:sym typeface="Calibri"/>
              </a:rPr>
              <a:t>Árbol bronquial</a:t>
            </a:r>
            <a:endParaRPr sz="3600" b="1" i="0" u="none" strike="noStrike" cap="none" dirty="0">
              <a:solidFill>
                <a:srgbClr val="351C7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g1c598196763_0_7"/>
          <p:cNvSpPr txBox="1"/>
          <p:nvPr/>
        </p:nvSpPr>
        <p:spPr>
          <a:xfrm>
            <a:off x="762700" y="1923600"/>
            <a:ext cx="6033900" cy="26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s-419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 modelo del video considera que</a:t>
            </a:r>
            <a:r>
              <a:rPr lang="es-419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s-419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Los conductos siempre se ramifican en dos.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s-419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Los conductos tienen una forma cilíndrica circular.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s-419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razón en la que decrecen el largo y radio de los conductos es siempre constante.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8" name="Google Shape;108;g1c598196763_0_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96600" y="1732050"/>
            <a:ext cx="5107599" cy="405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fc9cdf9897_0_0"/>
          <p:cNvSpPr txBox="1"/>
          <p:nvPr/>
        </p:nvSpPr>
        <p:spPr>
          <a:xfrm>
            <a:off x="693905" y="887000"/>
            <a:ext cx="4812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s-419" sz="3600" b="1">
                <a:solidFill>
                  <a:srgbClr val="351C75"/>
                </a:solidFill>
                <a:latin typeface="Calibri"/>
                <a:ea typeface="Calibri"/>
                <a:cs typeface="Calibri"/>
                <a:sym typeface="Calibri"/>
              </a:rPr>
              <a:t>Árbol bronquial</a:t>
            </a:r>
            <a:endParaRPr sz="3600" b="1" i="0" u="none" strike="noStrike" cap="none">
              <a:solidFill>
                <a:srgbClr val="351C7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g1fc9cdf9897_0_0"/>
          <p:cNvSpPr txBox="1"/>
          <p:nvPr/>
        </p:nvSpPr>
        <p:spPr>
          <a:xfrm>
            <a:off x="693900" y="1914500"/>
            <a:ext cx="7862400" cy="38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s-419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 realidad ocurre que</a:t>
            </a:r>
            <a:r>
              <a:rPr lang="es-419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s-419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ramificación en cada generación no es exacta. Puede haber "ramas" más cortas que otras, y en algunos casos pueden surgir 3 conductos a partir de uno anterior.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s-419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Los conductos no tienen una forma exactamente cilíndrica circular.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s-419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razón en la que decrecen el largo y radio de los conductos no es constante a lo largo del árbol bronquial.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5" name="Google Shape;115;g1fc9cdf9897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45925" y="1969949"/>
            <a:ext cx="3746075" cy="378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c598196763_0_17"/>
          <p:cNvSpPr txBox="1"/>
          <p:nvPr/>
        </p:nvSpPr>
        <p:spPr>
          <a:xfrm>
            <a:off x="693905" y="887000"/>
            <a:ext cx="4812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s-419" sz="3600" b="1" i="0" u="none" strike="noStrike" cap="none" dirty="0">
                <a:solidFill>
                  <a:srgbClr val="351C75"/>
                </a:solidFill>
                <a:latin typeface="Calibri"/>
                <a:ea typeface="Calibri"/>
                <a:cs typeface="Calibri"/>
                <a:sym typeface="Calibri"/>
              </a:rPr>
              <a:t>Problema</a:t>
            </a:r>
            <a:endParaRPr sz="3600" b="1" i="0" u="none" strike="noStrike" cap="none" dirty="0">
              <a:solidFill>
                <a:srgbClr val="351C7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g1c598196763_0_17"/>
          <p:cNvSpPr/>
          <p:nvPr/>
        </p:nvSpPr>
        <p:spPr>
          <a:xfrm>
            <a:off x="693900" y="1744125"/>
            <a:ext cx="6648900" cy="21351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9999" marR="107331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 conocemos el tamaño de la tráquea, ¿cómo podemos calcular el largo y radio de los bronquiolos de una determinada generación?</a:t>
            </a:r>
            <a:endParaRPr sz="1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2" name="Google Shape;122;g1c598196763_0_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6200" y="1533500"/>
            <a:ext cx="4544397" cy="49478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c598196763_0_118"/>
          <p:cNvSpPr txBox="1"/>
          <p:nvPr/>
        </p:nvSpPr>
        <p:spPr>
          <a:xfrm>
            <a:off x="762700" y="1618800"/>
            <a:ext cx="7612200" cy="34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s-419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Considerando el siguiente contexto: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s-419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estructura de los pulmones se puede describir como un árbol que comienza en la tráquea y se bifurca 23 veces hasta llegar a los sacos alveolares, compuestos por grupos de alvéolos. Cada una de estas bifurcaciones se conoce como generación.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419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Ahora nos reunimos en grupo para trabajar</a:t>
            </a:r>
            <a:r>
              <a:rPr lang="es-419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g1c598196763_0_118"/>
          <p:cNvSpPr txBox="1"/>
          <p:nvPr/>
        </p:nvSpPr>
        <p:spPr>
          <a:xfrm>
            <a:off x="647872" y="595500"/>
            <a:ext cx="7851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s-419" sz="3600" b="1" i="0" u="none" strike="noStrike" cap="none" dirty="0">
                <a:solidFill>
                  <a:srgbClr val="351C75"/>
                </a:solidFill>
                <a:latin typeface="Calibri"/>
                <a:ea typeface="Calibri"/>
                <a:cs typeface="Calibri"/>
                <a:sym typeface="Calibri"/>
              </a:rPr>
              <a:t>Actividad</a:t>
            </a:r>
            <a:endParaRPr sz="3600" b="1" i="0" u="none" strike="noStrike" cap="none" dirty="0">
              <a:solidFill>
                <a:srgbClr val="351C7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9" name="Google Shape;129;g1c598196763_0_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85875" y="1771200"/>
            <a:ext cx="4696829" cy="4168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c598196763_0_133"/>
          <p:cNvSpPr txBox="1"/>
          <p:nvPr/>
        </p:nvSpPr>
        <p:spPr>
          <a:xfrm>
            <a:off x="762700" y="1618800"/>
            <a:ext cx="108054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s-419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¿Cuántos bronquiolos terminales (los de la generación 16) hay en los pulmones?</a:t>
            </a:r>
            <a:endParaRPr sz="2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g1c598196763_0_133"/>
          <p:cNvSpPr txBox="1"/>
          <p:nvPr/>
        </p:nvSpPr>
        <p:spPr>
          <a:xfrm>
            <a:off x="647872" y="595500"/>
            <a:ext cx="7851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s-419" sz="3600" b="1" i="0" u="none" strike="noStrike" cap="none" dirty="0">
                <a:solidFill>
                  <a:srgbClr val="351C75"/>
                </a:solidFill>
                <a:latin typeface="Calibri"/>
                <a:ea typeface="Calibri"/>
                <a:cs typeface="Calibri"/>
                <a:sym typeface="Calibri"/>
              </a:rPr>
              <a:t>Actividad</a:t>
            </a:r>
            <a:endParaRPr sz="3600" b="1" i="0" u="none" strike="noStrike" cap="none" dirty="0">
              <a:solidFill>
                <a:srgbClr val="351C7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c598196763_0_138"/>
          <p:cNvSpPr txBox="1"/>
          <p:nvPr/>
        </p:nvSpPr>
        <p:spPr>
          <a:xfrm>
            <a:off x="762700" y="1618800"/>
            <a:ext cx="108054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 startAt="2"/>
            </a:pPr>
            <a:r>
              <a:rPr lang="es-419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¿Cuántos sacos alveolares hay en los pulmones?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g1c598196763_0_138"/>
          <p:cNvSpPr txBox="1"/>
          <p:nvPr/>
        </p:nvSpPr>
        <p:spPr>
          <a:xfrm>
            <a:off x="647872" y="595500"/>
            <a:ext cx="7851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s-419" sz="3600" b="1" i="0" u="none" strike="noStrike" cap="none" dirty="0">
                <a:solidFill>
                  <a:srgbClr val="351C75"/>
                </a:solidFill>
                <a:latin typeface="Calibri"/>
                <a:ea typeface="Calibri"/>
                <a:cs typeface="Calibri"/>
                <a:sym typeface="Calibri"/>
              </a:rPr>
              <a:t>Actividad</a:t>
            </a:r>
            <a:endParaRPr sz="3600" b="1" i="0" u="none" strike="noStrike" cap="none" dirty="0">
              <a:solidFill>
                <a:srgbClr val="351C7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639</Words>
  <Application>Microsoft Office PowerPoint</Application>
  <PresentationFormat>Widescreen</PresentationFormat>
  <Paragraphs>79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Avenir</vt:lpstr>
      <vt:lpstr>Calibri</vt:lpstr>
      <vt:lpstr>Cambria Math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Ricardo Felipe Fredes Silva (ricardo.fredes)</dc:creator>
  <cp:lastModifiedBy>DIEGO IGNACIO ESPINOZA NUÑEZ</cp:lastModifiedBy>
  <cp:revision>4</cp:revision>
  <dcterms:created xsi:type="dcterms:W3CDTF">2022-11-30T14:02:43Z</dcterms:created>
  <dcterms:modified xsi:type="dcterms:W3CDTF">2023-09-12T14:57:55Z</dcterms:modified>
</cp:coreProperties>
</file>