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4" roundtripDataSignature="AMtx7mjPb7Ju3mXCEexVb7iUgyi1Trc4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419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fd0b8cd38d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g1fd0b8cd38d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c598196763_0_1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1c598196763_0_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fc9cdf9897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1fc9cdf9897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c598196763_0_1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1c598196763_0_1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c598196763_0_1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7" name="Google Shape;167;g1c598196763_0_1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c598196763_0_1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1c598196763_0_1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c598196763_0_1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g1c598196763_0_1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fc9cdf9897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g1fc9cdf9897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c598196763_0_3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g1c598196763_0_3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fc9cdf9897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g1fc9cdf9897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fc9cdf9897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1fc9cdf9897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b77bf1914b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tipo de fuente Calibri —&gt; imagen del preview con hipervínculo al video</a:t>
            </a:r>
            <a:endParaRPr/>
          </a:p>
        </p:txBody>
      </p:sp>
      <p:sp>
        <p:nvSpPr>
          <p:cNvPr id="91" name="Google Shape;91;g1b77bf1914b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c598196763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g1c598196763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fc9cdf989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g1fc9cdf989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c598196763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g1c598196763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c598196763_0_1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Página 1, </a:t>
            </a:r>
            <a:r>
              <a:rPr b="1" lang="es-419"/>
              <a:t>Hoja de Actividades</a:t>
            </a:r>
            <a:endParaRPr b="1"/>
          </a:p>
        </p:txBody>
      </p:sp>
      <p:sp>
        <p:nvSpPr>
          <p:cNvPr id="125" name="Google Shape;125;g1c598196763_0_1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c598196763_0_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1c598196763_0_1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c598196763_0_1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1c598196763_0_1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tipo&#10;&#10;Descripción generada automáticamente" id="15" name="Google Shape;1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0" name="Google Shape;60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17" name="Google Shape;1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19" name="Google Shape;1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" y="0"/>
            <a:ext cx="1219123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g1fd0b8cd38d_2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1fd0b8cd38d_2_0"/>
          <p:cNvSpPr txBox="1"/>
          <p:nvPr/>
        </p:nvSpPr>
        <p:spPr>
          <a:xfrm>
            <a:off x="645296" y="3063339"/>
            <a:ext cx="10901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s-419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Árbol bronquial</a:t>
            </a:r>
            <a:r>
              <a:rPr b="1" i="0" lang="es-419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c598196763_0_143"/>
          <p:cNvSpPr txBox="1"/>
          <p:nvPr/>
        </p:nvSpPr>
        <p:spPr>
          <a:xfrm>
            <a:off x="762700" y="1618800"/>
            <a:ext cx="108054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	</a:t>
            </a:r>
            <a:r>
              <a:rPr b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largo y radio de los bronquiolos terminales?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1c598196763_0_143"/>
          <p:cNvSpPr txBox="1"/>
          <p:nvPr/>
        </p:nvSpPr>
        <p:spPr>
          <a:xfrm>
            <a:off x="647872" y="595500"/>
            <a:ext cx="785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fc9cdf9897_0_12"/>
          <p:cNvSpPr txBox="1"/>
          <p:nvPr/>
        </p:nvSpPr>
        <p:spPr>
          <a:xfrm>
            <a:off x="812113" y="1466400"/>
            <a:ext cx="108054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	¿Cuál es el largo y radio de los bronquiolos terminales?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1fc9cdf9897_0_12"/>
          <p:cNvSpPr txBox="1"/>
          <p:nvPr/>
        </p:nvSpPr>
        <p:spPr>
          <a:xfrm>
            <a:off x="647872" y="595500"/>
            <a:ext cx="785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g1fc9cdf9897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8377" y="2114475"/>
            <a:ext cx="5855250" cy="446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c598196763_0_148"/>
          <p:cNvSpPr txBox="1"/>
          <p:nvPr/>
        </p:nvSpPr>
        <p:spPr>
          <a:xfrm>
            <a:off x="762700" y="1618800"/>
            <a:ext cx="108054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 startAt="3"/>
            </a:pPr>
            <a:r>
              <a:rPr b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largo y radio de los bronquiolos terminales?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1c598196763_0_148"/>
          <p:cNvSpPr txBox="1"/>
          <p:nvPr/>
        </p:nvSpPr>
        <p:spPr>
          <a:xfrm>
            <a:off x="647872" y="595500"/>
            <a:ext cx="785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1c598196763_0_148"/>
          <p:cNvSpPr txBox="1"/>
          <p:nvPr/>
        </p:nvSpPr>
        <p:spPr>
          <a:xfrm>
            <a:off x="762700" y="2690250"/>
            <a:ext cx="705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g1c598196763_0_148"/>
          <p:cNvPicPr preferRelativeResize="0"/>
          <p:nvPr/>
        </p:nvPicPr>
        <p:blipFill rotWithShape="1">
          <a:blip r:embed="rId3">
            <a:alphaModFix/>
          </a:blip>
          <a:srcRect b="47676" l="0" r="0" t="0"/>
          <a:stretch/>
        </p:blipFill>
        <p:spPr>
          <a:xfrm>
            <a:off x="1136075" y="3185775"/>
            <a:ext cx="3020300" cy="9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1c598196763_0_148"/>
          <p:cNvPicPr preferRelativeResize="0"/>
          <p:nvPr/>
        </p:nvPicPr>
        <p:blipFill rotWithShape="1">
          <a:blip r:embed="rId3">
            <a:alphaModFix/>
          </a:blip>
          <a:srcRect b="0" l="0" r="0" t="53416"/>
          <a:stretch/>
        </p:blipFill>
        <p:spPr>
          <a:xfrm>
            <a:off x="921325" y="4447300"/>
            <a:ext cx="3075725" cy="87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1c598196763_0_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7151" y="1109088"/>
            <a:ext cx="4561799" cy="533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c598196763_0_153"/>
          <p:cNvSpPr txBox="1"/>
          <p:nvPr/>
        </p:nvSpPr>
        <p:spPr>
          <a:xfrm>
            <a:off x="762700" y="1618800"/>
            <a:ext cx="108054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	¿Cuál es el volumen total de los bronquiolos terminales?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la expresión para el volumen de un bronquiolo de la generación 16?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Considerando lo anterior, ¿cómo se puede calcular el volumen de todos los bronquiolos de la generación 16?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1c598196763_0_153"/>
          <p:cNvSpPr txBox="1"/>
          <p:nvPr/>
        </p:nvSpPr>
        <p:spPr>
          <a:xfrm>
            <a:off x="647872" y="595500"/>
            <a:ext cx="785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c598196763_0_158"/>
          <p:cNvSpPr txBox="1"/>
          <p:nvPr/>
        </p:nvSpPr>
        <p:spPr>
          <a:xfrm>
            <a:off x="762700" y="1618800"/>
            <a:ext cx="10805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	¿Cuál es el volumen total de los bronquiolos terminales?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85.758,2 mm³ = 85,76 cm³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1c598196763_0_158"/>
          <p:cNvSpPr txBox="1"/>
          <p:nvPr/>
        </p:nvSpPr>
        <p:spPr>
          <a:xfrm>
            <a:off x="647872" y="595500"/>
            <a:ext cx="785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c598196763_0_163"/>
          <p:cNvSpPr txBox="1"/>
          <p:nvPr/>
        </p:nvSpPr>
        <p:spPr>
          <a:xfrm>
            <a:off x="762700" y="1618800"/>
            <a:ext cx="10805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	¿Cuál es el área total de los bronquiolos terminales?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L es el largo del bronquiolo y r es su radio, ¿cómo se puede expresar su área?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el área de un bronquiolo de la generación 16?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1c598196763_0_163"/>
          <p:cNvSpPr txBox="1"/>
          <p:nvPr/>
        </p:nvSpPr>
        <p:spPr>
          <a:xfrm>
            <a:off x="647872" y="595500"/>
            <a:ext cx="785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g1c598196763_0_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7850" y="3223500"/>
            <a:ext cx="9175096" cy="336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fc9cdf9897_0_29"/>
          <p:cNvSpPr txBox="1"/>
          <p:nvPr/>
        </p:nvSpPr>
        <p:spPr>
          <a:xfrm>
            <a:off x="762700" y="1618800"/>
            <a:ext cx="10805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	¿Cuál es el área total de los bronquiolos terminales?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677.054,2 mm² = 0,68 m²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1fc9cdf9897_0_29"/>
          <p:cNvSpPr txBox="1"/>
          <p:nvPr/>
        </p:nvSpPr>
        <p:spPr>
          <a:xfrm>
            <a:off x="647872" y="595500"/>
            <a:ext cx="785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c598196763_0_339"/>
          <p:cNvSpPr txBox="1"/>
          <p:nvPr/>
        </p:nvSpPr>
        <p:spPr>
          <a:xfrm>
            <a:off x="780100" y="1813725"/>
            <a:ext cx="73332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Para poder dar respuesta al problema fue necesario establecer un modelo matemático simplificado, en el que se debieron suponer condiciones ideales: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:go="http://customooxmlschemas.google.com/" textRoundtripDataId="2"/>
                </a:ext>
              </a:extLst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:go="http://customooxmlschemas.google.com/" textRoundtripDataId="3"/>
                </a:ext>
              </a:extLst>
            </a:endParaRPr>
          </a:p>
          <a:p>
            <a:pPr indent="-3810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Los conductos siempre se ramifican en dos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:go="http://customooxmlschemas.google.com/" textRoundtripDataId="5"/>
                </a:ext>
              </a:extLst>
            </a:endParaRPr>
          </a:p>
          <a:p>
            <a:pPr indent="-3810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Los conductos tienen forma cilíndrica circular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:go="http://customooxmlschemas.google.com/" textRoundtripDataId="7"/>
                </a:ext>
              </a:extLst>
            </a:endParaRPr>
          </a:p>
          <a:p>
            <a:pPr indent="-3810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La razón en la que decrecen el largo y radio de los conductos es siempre constante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1c598196763_0_339"/>
          <p:cNvSpPr txBox="1"/>
          <p:nvPr/>
        </p:nvSpPr>
        <p:spPr>
          <a:xfrm>
            <a:off x="647872" y="595500"/>
            <a:ext cx="785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Algunas conclusiones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g1c598196763_0_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0600" y="1623000"/>
            <a:ext cx="5291700" cy="469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fc9cdf9897_0_36"/>
          <p:cNvSpPr txBox="1"/>
          <p:nvPr/>
        </p:nvSpPr>
        <p:spPr>
          <a:xfrm>
            <a:off x="793375" y="2079075"/>
            <a:ext cx="108054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 startAt="2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determinar las generaciones de bronquios, están involucradas la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potencias de base natural y exponente natural.</a:t>
            </a:r>
            <a:b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 startAt="2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calcular el área y volumen de los bronquiolos de diversas generaciones están involucradas las potencias de base racional y exponente entero positivo.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1fc9cdf9897_0_36"/>
          <p:cNvSpPr txBox="1"/>
          <p:nvPr/>
        </p:nvSpPr>
        <p:spPr>
          <a:xfrm>
            <a:off x="647872" y="595500"/>
            <a:ext cx="785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Algunas conclusiones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g1fc9cdf9897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8413" y="4018575"/>
            <a:ext cx="2995333" cy="253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fc9cdf9897_0_41"/>
          <p:cNvSpPr txBox="1"/>
          <p:nvPr/>
        </p:nvSpPr>
        <p:spPr>
          <a:xfrm>
            <a:off x="647875" y="1626375"/>
            <a:ext cx="108054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Con estas consideraciones, pudimos determinar que: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El número de bronquiolos en la generación                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:go="http://customooxmlschemas.google.com/" textRoundtripDataId="10"/>
                </a:ext>
              </a:extLst>
            </a:endParaRPr>
          </a:p>
          <a:p>
            <a:pPr indent="-4064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El área total de los bronquiolos </a:t>
            </a:r>
            <a:b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</a:b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de la generación                                                              mm². 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:go="http://customooxmlschemas.google.com/" textRoundtripDataId="12"/>
                </a:ext>
              </a:extLst>
            </a:endParaRPr>
          </a:p>
          <a:p>
            <a:pPr indent="-4064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El volumen total de los bronquiolos </a:t>
            </a:r>
            <a:b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</a:br>
            <a:r>
              <a:rPr lang="es-419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de la generación                                                                  mm³.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1fc9cdf9897_0_41"/>
          <p:cNvSpPr txBox="1"/>
          <p:nvPr/>
        </p:nvSpPr>
        <p:spPr>
          <a:xfrm>
            <a:off x="647872" y="595500"/>
            <a:ext cx="785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Algunas conclusiones</a:t>
            </a:r>
            <a:endParaRPr b="1" i="0" sz="3600" u="none" cap="none" strike="noStrike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g1fc9cdf9897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4800" y="2557800"/>
            <a:ext cx="1184900" cy="37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1fc9cdf9897_0_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6538" y="3666438"/>
            <a:ext cx="4829175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1fc9cdf9897_0_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2425" y="4857750"/>
            <a:ext cx="518160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1fc9cdf9897_0_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1fc9cdf9897_0_41"/>
          <p:cNvSpPr txBox="1"/>
          <p:nvPr/>
        </p:nvSpPr>
        <p:spPr>
          <a:xfrm>
            <a:off x="645296" y="3063339"/>
            <a:ext cx="10901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s-419" sz="4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Árbol bronquial</a:t>
            </a:r>
            <a:r>
              <a:rPr b="1" i="0" lang="es-419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b77bf1914b_0_1"/>
          <p:cNvSpPr txBox="1"/>
          <p:nvPr/>
        </p:nvSpPr>
        <p:spPr>
          <a:xfrm>
            <a:off x="693900" y="767725"/>
            <a:ext cx="961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Árbol bronquial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g1b77bf1914b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7350" y="1704625"/>
            <a:ext cx="8037299" cy="45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/>
        </p:nvSpPr>
        <p:spPr>
          <a:xfrm>
            <a:off x="693905" y="887000"/>
            <a:ext cx="4812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Árbol bronquial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762700" y="1923600"/>
            <a:ext cx="60339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¿Podrían describir la estructura del árbol bronquial? ¿Cuántas bifurcaciones existen en él? ¿Cómo se denominan esas bifurcaciones?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acuerdo con el video, ¿cómo se pueden modelar los bronquiolos?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3201" y="571300"/>
            <a:ext cx="4561799" cy="533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c598196763_0_7"/>
          <p:cNvSpPr txBox="1"/>
          <p:nvPr/>
        </p:nvSpPr>
        <p:spPr>
          <a:xfrm>
            <a:off x="693905" y="887000"/>
            <a:ext cx="4812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Árbol bronquial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1c598196763_0_7"/>
          <p:cNvSpPr txBox="1"/>
          <p:nvPr/>
        </p:nvSpPr>
        <p:spPr>
          <a:xfrm>
            <a:off x="762700" y="1923600"/>
            <a:ext cx="60339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modelo del video considera que</a:t>
            </a:r>
            <a:r>
              <a:rPr b="0" i="0" lang="es-419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conductos siempre se ramifican en dos.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conductos tienen una forma cilíndrica circular.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razón en la que decrecen el largo y radio de los conductos es siempre constant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g1c598196763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6600" y="1732050"/>
            <a:ext cx="5107599" cy="405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fc9cdf9897_0_0"/>
          <p:cNvSpPr txBox="1"/>
          <p:nvPr/>
        </p:nvSpPr>
        <p:spPr>
          <a:xfrm>
            <a:off x="693905" y="887000"/>
            <a:ext cx="4812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s-419" sz="36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Árbol bronquial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1fc9cdf9897_0_0"/>
          <p:cNvSpPr txBox="1"/>
          <p:nvPr/>
        </p:nvSpPr>
        <p:spPr>
          <a:xfrm>
            <a:off x="693900" y="1914500"/>
            <a:ext cx="78624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realidad ocurre que</a:t>
            </a:r>
            <a:r>
              <a:rPr b="0" i="0" lang="es-419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ramificación en cada generación no es exacta. Puede haber "ramas" más cortas que otras, y en algunos casos pueden surgir 3 conductos a partir de uno anterior.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conductos no tienen una forma exactamente cilíndrica circular.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razón en la que decrecen el largo y radio de los conductos no es constante a lo largo del árbol bronquial.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g1fc9cdf989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5925" y="1969949"/>
            <a:ext cx="3746075" cy="37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c598196763_0_17"/>
          <p:cNvSpPr txBox="1"/>
          <p:nvPr/>
        </p:nvSpPr>
        <p:spPr>
          <a:xfrm>
            <a:off x="693905" y="887000"/>
            <a:ext cx="4812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c598196763_0_17"/>
          <p:cNvSpPr/>
          <p:nvPr/>
        </p:nvSpPr>
        <p:spPr>
          <a:xfrm>
            <a:off x="693900" y="1744125"/>
            <a:ext cx="6648900" cy="2135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marR="10733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conocemos el tamaño de la tráquea, ¿cómo podemos calcular el largo y radio de los bronquiolos de una determinada generación?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g1c598196763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6200" y="1533500"/>
            <a:ext cx="4544397" cy="4947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c598196763_0_118"/>
          <p:cNvSpPr txBox="1"/>
          <p:nvPr/>
        </p:nvSpPr>
        <p:spPr>
          <a:xfrm>
            <a:off x="762700" y="1618800"/>
            <a:ext cx="76122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Considerando el siguiente contexto: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estructura de los pulmones se puede describir como un árbol que comienza en la tráquea y se bifurca 23 veces hasta llegar a los sacos alveolares, compuestos por grupos de alvéolos. Cada una de estas bifurcaciones se conoce como generación.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Ahora nos reunimos en grupo para trabajar</a:t>
            </a:r>
            <a:r>
              <a:rPr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c598196763_0_118"/>
          <p:cNvSpPr txBox="1"/>
          <p:nvPr/>
        </p:nvSpPr>
        <p:spPr>
          <a:xfrm>
            <a:off x="647872" y="595500"/>
            <a:ext cx="785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g1c598196763_0_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5875" y="1771200"/>
            <a:ext cx="4696829" cy="416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c598196763_0_133"/>
          <p:cNvSpPr txBox="1"/>
          <p:nvPr/>
        </p:nvSpPr>
        <p:spPr>
          <a:xfrm>
            <a:off x="762700" y="1618800"/>
            <a:ext cx="108054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¿Cuántos bronquiolos terminales (los de la generación 16) hay en los pulmones?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1c598196763_0_133"/>
          <p:cNvSpPr txBox="1"/>
          <p:nvPr/>
        </p:nvSpPr>
        <p:spPr>
          <a:xfrm>
            <a:off x="647872" y="595500"/>
            <a:ext cx="785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c598196763_0_138"/>
          <p:cNvSpPr txBox="1"/>
          <p:nvPr/>
        </p:nvSpPr>
        <p:spPr>
          <a:xfrm>
            <a:off x="762700" y="1618800"/>
            <a:ext cx="108054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 startAt="2"/>
            </a:pPr>
            <a:r>
              <a:rPr b="1" lang="es-419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¿Cuántos sacos alveolares hay en los pulmones?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1c598196763_0_138"/>
          <p:cNvSpPr txBox="1"/>
          <p:nvPr/>
        </p:nvSpPr>
        <p:spPr>
          <a:xfrm>
            <a:off x="647872" y="595500"/>
            <a:ext cx="7851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419" sz="3600" u="none" cap="none" strike="noStrike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b="1" i="0" sz="3600" u="none" cap="none" strike="noStrike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2022-11-30T14:02:43Z</dcterms:created>
  <dc:creator>Ricardo Felipe Fredes Silva (ricardo.fredes)</dc:creator>
</cp:coreProperties>
</file>