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1cca164dc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61cca164d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1cca164d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61cca164d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1ee8fa94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61ee8fa94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1d53020eb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261d53020eb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1d53020eb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61d53020eb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1d53020eb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261d53020eb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3ee02ece5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63ee02ece5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1cca164dc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261cca164dc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1cca164dc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261cca164dc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1cdaaa52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solidFill>
                  <a:schemeClr val="dk1"/>
                </a:solidFill>
              </a:rPr>
              <a:t>*Observación para el docente → Si tiene el video descargado en su computador, puede editar la presentación para generar un hipervínculo al video desde la diapositiva</a:t>
            </a:r>
            <a:endParaRPr/>
          </a:p>
        </p:txBody>
      </p:sp>
      <p:sp>
        <p:nvSpPr>
          <p:cNvPr id="130" name="Google Shape;130;g261cdaaa5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61cca164dc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61cca164dc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61cca164dc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261cca164dc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1cca164dc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61cca164dc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61cca164dc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61cca164dc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1cca164dc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261cca164dc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1cca164dc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261cca164dc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61cca164dc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261cca164dc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1cca164dc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61cca164dc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a0ec4e6119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2a0ec4e6119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0ec4e611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2a0ec4e611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1cdaaa523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61cdaaa52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a0ec4e611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2a0ec4e611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a0ec4e6119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2a0ec4e6119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a0ec4e6119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2a0ec4e6119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a0ec4e6119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2a0ec4e6119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a0ec4e6119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2a0ec4e6119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25f4a3d3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2625f4a3d3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61d53020eb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261d53020e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47868e74e7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247868e74e7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61cca164dc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261cca164dc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1cca164dc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261cca164dc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7868e74e7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247868e74e7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61d53020eb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261d53020e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61cca164dc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261cca164dc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61d53020eb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261d53020eb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1cca164dc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g261cca164dc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61d53020eb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261d53020eb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61cca164dc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261cca164dc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61d53020eb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261d53020eb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47868e74e7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247868e74e7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61ee8fa947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261ee8fa947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61ee8fa947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g261ee8fa94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89a9f539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2a89a9f53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7592bc7497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g27592bc7497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61d53020eb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261d53020eb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61d53020eb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261d53020eb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61d53020eb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261d53020eb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47868e74e7_0_4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47868e74e7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1cca164dc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261cca164dc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7868e74e7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47868e74e7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1cca164dc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61cca164d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1cca164dc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61cca164d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7.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Urgencias</a:t>
            </a:r>
            <a:r>
              <a:rPr b="1" lang="es" sz="3300">
                <a:solidFill>
                  <a:schemeClr val="lt1"/>
                </a:solidFill>
                <a:latin typeface="Calibri"/>
                <a:ea typeface="Calibri"/>
                <a:cs typeface="Calibri"/>
                <a:sym typeface="Calibri"/>
              </a:rPr>
              <a:t> respiratorias</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2" name="Google Shape;192;p35"/>
          <p:cNvSpPr txBox="1"/>
          <p:nvPr/>
        </p:nvSpPr>
        <p:spPr>
          <a:xfrm>
            <a:off x="551375" y="1311875"/>
            <a:ext cx="7758600" cy="4449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¿Cuál fue la mayor cantidad de hospitalizaciones en cada mes?</a:t>
            </a:r>
            <a:endParaRPr b="1"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8" name="Google Shape;198;p36"/>
          <p:cNvSpPr txBox="1"/>
          <p:nvPr/>
        </p:nvSpPr>
        <p:spPr>
          <a:xfrm>
            <a:off x="5123375" y="4049925"/>
            <a:ext cx="222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D65664"/>
                </a:solidFill>
                <a:latin typeface="Calibri"/>
                <a:ea typeface="Calibri"/>
                <a:cs typeface="Calibri"/>
                <a:sym typeface="Calibri"/>
              </a:rPr>
              <a:t>30 hospitalizaciones</a:t>
            </a:r>
            <a:endParaRPr b="1">
              <a:solidFill>
                <a:srgbClr val="D65664"/>
              </a:solidFill>
            </a:endParaRPr>
          </a:p>
        </p:txBody>
      </p:sp>
      <p:sp>
        <p:nvSpPr>
          <p:cNvPr id="199" name="Google Shape;199;p36"/>
          <p:cNvSpPr txBox="1"/>
          <p:nvPr/>
        </p:nvSpPr>
        <p:spPr>
          <a:xfrm>
            <a:off x="2148200" y="4049925"/>
            <a:ext cx="222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423B71"/>
                </a:solidFill>
                <a:latin typeface="Calibri"/>
                <a:ea typeface="Calibri"/>
                <a:cs typeface="Calibri"/>
                <a:sym typeface="Calibri"/>
              </a:rPr>
              <a:t>4 hospitalizaciones</a:t>
            </a:r>
            <a:endParaRPr b="1">
              <a:solidFill>
                <a:srgbClr val="423B71"/>
              </a:solidFill>
            </a:endParaRPr>
          </a:p>
        </p:txBody>
      </p:sp>
      <p:sp>
        <p:nvSpPr>
          <p:cNvPr id="200" name="Google Shape;200;p36"/>
          <p:cNvSpPr txBox="1"/>
          <p:nvPr/>
        </p:nvSpPr>
        <p:spPr>
          <a:xfrm>
            <a:off x="551375" y="1311875"/>
            <a:ext cx="7758600" cy="4449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¿Cuál fue la mayor cantidad de hospitalizaciones en cada mes?</a:t>
            </a:r>
            <a:endParaRPr b="1" sz="1800">
              <a:solidFill>
                <a:schemeClr val="dk1"/>
              </a:solidFill>
              <a:latin typeface="Calibri"/>
              <a:ea typeface="Calibri"/>
              <a:cs typeface="Calibri"/>
              <a:sym typeface="Calibri"/>
            </a:endParaRPr>
          </a:p>
        </p:txBody>
      </p:sp>
      <p:pic>
        <p:nvPicPr>
          <p:cNvPr id="201" name="Google Shape;201;p36"/>
          <p:cNvPicPr preferRelativeResize="0"/>
          <p:nvPr/>
        </p:nvPicPr>
        <p:blipFill rotWithShape="1">
          <a:blip r:embed="rId3">
            <a:alphaModFix/>
          </a:blip>
          <a:srcRect b="13329" l="0" r="0" t="0"/>
          <a:stretch/>
        </p:blipFill>
        <p:spPr>
          <a:xfrm>
            <a:off x="1729725" y="1868500"/>
            <a:ext cx="5791974" cy="2295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Nube de puntos</a:t>
            </a:r>
            <a:endParaRPr b="1" i="0" sz="2700" u="none" cap="none" strike="noStrike">
              <a:solidFill>
                <a:srgbClr val="423B71"/>
              </a:solidFill>
              <a:latin typeface="Calibri"/>
              <a:ea typeface="Calibri"/>
              <a:cs typeface="Calibri"/>
              <a:sym typeface="Calibri"/>
            </a:endParaRPr>
          </a:p>
        </p:txBody>
      </p:sp>
      <p:pic>
        <p:nvPicPr>
          <p:cNvPr id="207" name="Google Shape;207;p37"/>
          <p:cNvPicPr preferRelativeResize="0"/>
          <p:nvPr/>
        </p:nvPicPr>
        <p:blipFill>
          <a:blip r:embed="rId3">
            <a:alphaModFix/>
          </a:blip>
          <a:stretch>
            <a:fillRect/>
          </a:stretch>
        </p:blipFill>
        <p:spPr>
          <a:xfrm>
            <a:off x="1124375" y="958650"/>
            <a:ext cx="6674427" cy="3754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8"/>
          <p:cNvPicPr preferRelativeResize="0"/>
          <p:nvPr/>
        </p:nvPicPr>
        <p:blipFill rotWithShape="1">
          <a:blip r:embed="rId3">
            <a:alphaModFix/>
          </a:blip>
          <a:srcRect b="0" l="0" r="0" t="576"/>
          <a:stretch/>
        </p:blipFill>
        <p:spPr>
          <a:xfrm>
            <a:off x="480350" y="245625"/>
            <a:ext cx="2792650" cy="4506875"/>
          </a:xfrm>
          <a:prstGeom prst="rect">
            <a:avLst/>
          </a:prstGeom>
          <a:noFill/>
          <a:ln>
            <a:noFill/>
          </a:ln>
        </p:spPr>
      </p:pic>
      <p:sp>
        <p:nvSpPr>
          <p:cNvPr id="213" name="Google Shape;213;p38"/>
          <p:cNvSpPr txBox="1"/>
          <p:nvPr/>
        </p:nvSpPr>
        <p:spPr>
          <a:xfrm>
            <a:off x="3673050" y="477975"/>
            <a:ext cx="450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423B71"/>
                </a:solidFill>
                <a:latin typeface="Calibri"/>
                <a:ea typeface="Calibri"/>
                <a:cs typeface="Calibri"/>
                <a:sym typeface="Calibri"/>
              </a:rPr>
              <a:t>Cada </a:t>
            </a:r>
            <a:r>
              <a:rPr b="1" lang="es" sz="1800">
                <a:solidFill>
                  <a:srgbClr val="423B71"/>
                </a:solidFill>
                <a:latin typeface="Calibri"/>
                <a:ea typeface="Calibri"/>
                <a:cs typeface="Calibri"/>
                <a:sym typeface="Calibri"/>
              </a:rPr>
              <a:t>variable se ubica en un eje…</a:t>
            </a:r>
            <a:endParaRPr b="1" sz="1800">
              <a:solidFill>
                <a:srgbClr val="423B71"/>
              </a:solidFill>
              <a:latin typeface="Calibri"/>
              <a:ea typeface="Calibri"/>
              <a:cs typeface="Calibri"/>
              <a:sym typeface="Calibri"/>
            </a:endParaRPr>
          </a:p>
        </p:txBody>
      </p:sp>
      <p:sp>
        <p:nvSpPr>
          <p:cNvPr id="214" name="Google Shape;214;p38"/>
          <p:cNvSpPr/>
          <p:nvPr/>
        </p:nvSpPr>
        <p:spPr>
          <a:xfrm>
            <a:off x="2357100" y="219650"/>
            <a:ext cx="915900" cy="407100"/>
          </a:xfrm>
          <a:prstGeom prst="ellipse">
            <a:avLst/>
          </a:prstGeom>
          <a:noFill/>
          <a:ln cap="flat" cmpd="sng" w="28575">
            <a:solidFill>
              <a:srgbClr val="AE9F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5" name="Google Shape;215;p38"/>
          <p:cNvSpPr/>
          <p:nvPr/>
        </p:nvSpPr>
        <p:spPr>
          <a:xfrm>
            <a:off x="1155000" y="219650"/>
            <a:ext cx="1202100" cy="407100"/>
          </a:xfrm>
          <a:prstGeom prst="ellipse">
            <a:avLst/>
          </a:prstGeom>
          <a:noFill/>
          <a:ln cap="flat" cmpd="sng" w="28575">
            <a:solidFill>
              <a:srgbClr val="99CDB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16" name="Google Shape;216;p38"/>
          <p:cNvPicPr preferRelativeResize="0"/>
          <p:nvPr/>
        </p:nvPicPr>
        <p:blipFill>
          <a:blip r:embed="rId4">
            <a:alphaModFix/>
          </a:blip>
          <a:stretch>
            <a:fillRect/>
          </a:stretch>
        </p:blipFill>
        <p:spPr>
          <a:xfrm>
            <a:off x="3629675" y="1365750"/>
            <a:ext cx="4979702" cy="2813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9"/>
          <p:cNvPicPr preferRelativeResize="0"/>
          <p:nvPr/>
        </p:nvPicPr>
        <p:blipFill>
          <a:blip r:embed="rId3">
            <a:alphaModFix/>
          </a:blip>
          <a:stretch>
            <a:fillRect/>
          </a:stretch>
        </p:blipFill>
        <p:spPr>
          <a:xfrm>
            <a:off x="480350" y="219650"/>
            <a:ext cx="2792650" cy="4532850"/>
          </a:xfrm>
          <a:prstGeom prst="rect">
            <a:avLst/>
          </a:prstGeom>
          <a:noFill/>
          <a:ln>
            <a:noFill/>
          </a:ln>
        </p:spPr>
      </p:pic>
      <p:sp>
        <p:nvSpPr>
          <p:cNvPr id="222" name="Google Shape;222;p39"/>
          <p:cNvSpPr txBox="1"/>
          <p:nvPr/>
        </p:nvSpPr>
        <p:spPr>
          <a:xfrm>
            <a:off x="3692525" y="446675"/>
            <a:ext cx="450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423B71"/>
                </a:solidFill>
                <a:latin typeface="Calibri"/>
                <a:ea typeface="Calibri"/>
                <a:cs typeface="Calibri"/>
                <a:sym typeface="Calibri"/>
              </a:rPr>
              <a:t>Cada dato se representa como un punto…	</a:t>
            </a:r>
            <a:endParaRPr b="1" sz="1800">
              <a:solidFill>
                <a:srgbClr val="423B71"/>
              </a:solidFill>
              <a:latin typeface="Calibri"/>
              <a:ea typeface="Calibri"/>
              <a:cs typeface="Calibri"/>
              <a:sym typeface="Calibri"/>
            </a:endParaRPr>
          </a:p>
        </p:txBody>
      </p:sp>
      <p:sp>
        <p:nvSpPr>
          <p:cNvPr id="223" name="Google Shape;223;p39"/>
          <p:cNvSpPr/>
          <p:nvPr/>
        </p:nvSpPr>
        <p:spPr>
          <a:xfrm>
            <a:off x="552825" y="3778975"/>
            <a:ext cx="2784300" cy="148800"/>
          </a:xfrm>
          <a:prstGeom prst="roundRect">
            <a:avLst>
              <a:gd fmla="val 16667" name="adj"/>
            </a:avLst>
          </a:prstGeom>
          <a:noFill/>
          <a:ln cap="flat" cmpd="sng" w="28575">
            <a:solidFill>
              <a:srgbClr val="433B7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24" name="Google Shape;224;p39"/>
          <p:cNvPicPr preferRelativeResize="0"/>
          <p:nvPr/>
        </p:nvPicPr>
        <p:blipFill>
          <a:blip r:embed="rId4">
            <a:alphaModFix/>
          </a:blip>
          <a:stretch>
            <a:fillRect/>
          </a:stretch>
        </p:blipFill>
        <p:spPr>
          <a:xfrm>
            <a:off x="3553275" y="1274300"/>
            <a:ext cx="5280276" cy="2970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40"/>
          <p:cNvPicPr preferRelativeResize="0"/>
          <p:nvPr/>
        </p:nvPicPr>
        <p:blipFill>
          <a:blip r:embed="rId3">
            <a:alphaModFix/>
          </a:blip>
          <a:stretch>
            <a:fillRect/>
          </a:stretch>
        </p:blipFill>
        <p:spPr>
          <a:xfrm>
            <a:off x="480350" y="219650"/>
            <a:ext cx="2792650" cy="4532850"/>
          </a:xfrm>
          <a:prstGeom prst="rect">
            <a:avLst/>
          </a:prstGeom>
          <a:noFill/>
          <a:ln>
            <a:noFill/>
          </a:ln>
        </p:spPr>
      </p:pic>
      <p:pic>
        <p:nvPicPr>
          <p:cNvPr id="230" name="Google Shape;230;p40"/>
          <p:cNvPicPr preferRelativeResize="0"/>
          <p:nvPr/>
        </p:nvPicPr>
        <p:blipFill>
          <a:blip r:embed="rId4">
            <a:alphaModFix/>
          </a:blip>
          <a:stretch>
            <a:fillRect/>
          </a:stretch>
        </p:blipFill>
        <p:spPr>
          <a:xfrm>
            <a:off x="3471800" y="1257525"/>
            <a:ext cx="5441126" cy="3060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36" name="Google Shape;236;p41"/>
          <p:cNvSpPr txBox="1"/>
          <p:nvPr/>
        </p:nvSpPr>
        <p:spPr>
          <a:xfrm>
            <a:off x="551375" y="1311875"/>
            <a:ext cx="7758600" cy="1496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Construye una nube de puntos para los primeros 10 días de marzo y de julio, estableciendo la relación entre la cantidad de urgencias respiratorias y hospitalizaciones en un único gráfico.</a:t>
            </a:r>
            <a:endParaRPr b="1"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b="1" lang="es" sz="1800">
                <a:solidFill>
                  <a:schemeClr val="dk1"/>
                </a:solidFill>
                <a:latin typeface="Calibri"/>
                <a:ea typeface="Calibri"/>
                <a:cs typeface="Calibri"/>
                <a:sym typeface="Calibri"/>
              </a:rPr>
              <a:t>Incluya en su gráfico un título y el nombre de la variable representada en cada eje.</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42" name="Google Shape;242;p42"/>
          <p:cNvPicPr preferRelativeResize="0"/>
          <p:nvPr/>
        </p:nvPicPr>
        <p:blipFill>
          <a:blip r:embed="rId3">
            <a:alphaModFix/>
          </a:blip>
          <a:stretch>
            <a:fillRect/>
          </a:stretch>
        </p:blipFill>
        <p:spPr>
          <a:xfrm>
            <a:off x="1354975" y="954675"/>
            <a:ext cx="6907448" cy="3989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48" name="Google Shape;248;p43"/>
          <p:cNvSpPr txBox="1"/>
          <p:nvPr/>
        </p:nvSpPr>
        <p:spPr>
          <a:xfrm>
            <a:off x="551375" y="1311875"/>
            <a:ext cx="7758600" cy="807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Imagina que necesitas explicar el gráfico a un/a compañero/a que no pudo asistir a la clase. ¿Cómo describirías su contenido?</a:t>
            </a:r>
            <a:endParaRPr b="1"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54" name="Google Shape;254;p44"/>
          <p:cNvSpPr txBox="1"/>
          <p:nvPr/>
        </p:nvSpPr>
        <p:spPr>
          <a:xfrm>
            <a:off x="6297225" y="1360925"/>
            <a:ext cx="2786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solidFill>
                  <a:schemeClr val="dk1"/>
                </a:solidFill>
                <a:latin typeface="Calibri"/>
                <a:ea typeface="Calibri"/>
                <a:cs typeface="Calibri"/>
                <a:sym typeface="Calibri"/>
              </a:rPr>
              <a:t>Cada punto corresponde a un día específico, por ejemplo, el punto </a:t>
            </a:r>
            <a:r>
              <a:rPr b="1" lang="es" sz="1600">
                <a:solidFill>
                  <a:srgbClr val="62B799"/>
                </a:solidFill>
                <a:latin typeface="Calibri"/>
                <a:ea typeface="Calibri"/>
                <a:cs typeface="Calibri"/>
                <a:sym typeface="Calibri"/>
              </a:rPr>
              <a:t>(126, 15) </a:t>
            </a:r>
            <a:r>
              <a:rPr lang="es" sz="1600">
                <a:solidFill>
                  <a:schemeClr val="dk1"/>
                </a:solidFill>
                <a:latin typeface="Calibri"/>
                <a:ea typeface="Calibri"/>
                <a:cs typeface="Calibri"/>
                <a:sym typeface="Calibri"/>
              </a:rPr>
              <a:t>corresponde al día 1 de julio de 2019. Ese punto representa que ese día hubo </a:t>
            </a:r>
            <a:r>
              <a:rPr b="1" lang="es" sz="1600">
                <a:solidFill>
                  <a:schemeClr val="dk1"/>
                </a:solidFill>
                <a:latin typeface="Calibri"/>
                <a:ea typeface="Calibri"/>
                <a:cs typeface="Calibri"/>
                <a:sym typeface="Calibri"/>
              </a:rPr>
              <a:t>126 consultas de urgencia respiratoria</a:t>
            </a:r>
            <a:r>
              <a:rPr lang="es" sz="1600">
                <a:solidFill>
                  <a:schemeClr val="dk1"/>
                </a:solidFill>
                <a:latin typeface="Calibri"/>
                <a:ea typeface="Calibri"/>
                <a:cs typeface="Calibri"/>
                <a:sym typeface="Calibri"/>
              </a:rPr>
              <a:t>, de las cuales </a:t>
            </a:r>
            <a:r>
              <a:rPr b="1" lang="es" sz="1600">
                <a:solidFill>
                  <a:schemeClr val="dk1"/>
                </a:solidFill>
                <a:latin typeface="Calibri"/>
                <a:ea typeface="Calibri"/>
                <a:cs typeface="Calibri"/>
                <a:sym typeface="Calibri"/>
              </a:rPr>
              <a:t>15 terminaron en hospitalización</a:t>
            </a:r>
            <a:r>
              <a:rPr lang="es" sz="1600">
                <a:solidFill>
                  <a:schemeClr val="dk1"/>
                </a:solidFill>
                <a:latin typeface="Calibri"/>
                <a:ea typeface="Calibri"/>
                <a:cs typeface="Calibri"/>
                <a:sym typeface="Calibri"/>
              </a:rPr>
              <a:t>.</a:t>
            </a:r>
            <a:endParaRPr sz="1600">
              <a:latin typeface="Calibri"/>
              <a:ea typeface="Calibri"/>
              <a:cs typeface="Calibri"/>
              <a:sym typeface="Calibri"/>
            </a:endParaRPr>
          </a:p>
        </p:txBody>
      </p:sp>
      <p:pic>
        <p:nvPicPr>
          <p:cNvPr id="255" name="Google Shape;255;p44"/>
          <p:cNvPicPr preferRelativeResize="0"/>
          <p:nvPr/>
        </p:nvPicPr>
        <p:blipFill>
          <a:blip r:embed="rId3">
            <a:alphaModFix/>
          </a:blip>
          <a:stretch>
            <a:fillRect/>
          </a:stretch>
        </p:blipFill>
        <p:spPr>
          <a:xfrm>
            <a:off x="250275" y="1155725"/>
            <a:ext cx="6046950" cy="349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sp>
        <p:nvSpPr>
          <p:cNvPr id="133" name="Google Shape;133;p27"/>
          <p:cNvSpPr txBox="1"/>
          <p:nvPr/>
        </p:nvSpPr>
        <p:spPr>
          <a:xfrm>
            <a:off x="376402" y="336350"/>
            <a:ext cx="4819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Video: Estadística y salud</a:t>
            </a:r>
            <a:endParaRPr b="1" i="0" sz="2700" u="none" cap="none" strike="noStrike">
              <a:solidFill>
                <a:srgbClr val="423B71"/>
              </a:solidFill>
              <a:latin typeface="Calibri"/>
              <a:ea typeface="Calibri"/>
              <a:cs typeface="Calibri"/>
              <a:sym typeface="Calibri"/>
            </a:endParaRPr>
          </a:p>
        </p:txBody>
      </p:sp>
      <p:sp>
        <p:nvSpPr>
          <p:cNvPr id="134" name="Google Shape;134;p27"/>
          <p:cNvSpPr txBox="1"/>
          <p:nvPr>
            <p:ph idx="4294967295" type="sldNum"/>
          </p:nvPr>
        </p:nvSpPr>
        <p:spPr>
          <a:xfrm>
            <a:off x="8556784" y="4749851"/>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s"/>
              <a:t>‹#›</a:t>
            </a:fld>
            <a:endParaRPr/>
          </a:p>
        </p:txBody>
      </p:sp>
      <p:pic>
        <p:nvPicPr>
          <p:cNvPr id="135" name="Google Shape;135;p27"/>
          <p:cNvPicPr preferRelativeResize="0"/>
          <p:nvPr/>
        </p:nvPicPr>
        <p:blipFill>
          <a:blip r:embed="rId3">
            <a:alphaModFix/>
          </a:blip>
          <a:stretch>
            <a:fillRect/>
          </a:stretch>
        </p:blipFill>
        <p:spPr>
          <a:xfrm>
            <a:off x="2046375" y="821150"/>
            <a:ext cx="5158223" cy="375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61" name="Google Shape;261;p45"/>
          <p:cNvSpPr txBox="1"/>
          <p:nvPr/>
        </p:nvSpPr>
        <p:spPr>
          <a:xfrm>
            <a:off x="551375" y="1311875"/>
            <a:ext cx="7758600" cy="640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Para los 10 primeros días de marzo, ¿hubo algún día con más de 5 hospitalizaciones?</a:t>
            </a:r>
            <a:endParaRPr b="1"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67" name="Google Shape;267;p46"/>
          <p:cNvSpPr txBox="1"/>
          <p:nvPr/>
        </p:nvSpPr>
        <p:spPr>
          <a:xfrm>
            <a:off x="551375" y="1311875"/>
            <a:ext cx="7758600" cy="640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Para los 10 primeros días de marzo, ¿hubo algún día con más de 5 hospitalizaciones?</a:t>
            </a:r>
            <a:endParaRPr b="1" sz="1800">
              <a:solidFill>
                <a:schemeClr val="dk1"/>
              </a:solidFill>
              <a:latin typeface="Calibri"/>
              <a:ea typeface="Calibri"/>
              <a:cs typeface="Calibri"/>
              <a:sym typeface="Calibri"/>
            </a:endParaRPr>
          </a:p>
        </p:txBody>
      </p:sp>
      <p:sp>
        <p:nvSpPr>
          <p:cNvPr id="268" name="Google Shape;268;p46"/>
          <p:cNvSpPr/>
          <p:nvPr/>
        </p:nvSpPr>
        <p:spPr>
          <a:xfrm>
            <a:off x="3728650" y="4037550"/>
            <a:ext cx="648600" cy="723000"/>
          </a:xfrm>
          <a:prstGeom prst="ellipse">
            <a:avLst/>
          </a:prstGeom>
          <a:noFill/>
          <a:ln cap="flat" cmpd="sng" w="28575">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
        <p:nvSpPr>
          <p:cNvPr id="269" name="Google Shape;269;p46"/>
          <p:cNvSpPr txBox="1"/>
          <p:nvPr/>
        </p:nvSpPr>
        <p:spPr>
          <a:xfrm>
            <a:off x="715275" y="2625350"/>
            <a:ext cx="1911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solidFill>
                  <a:schemeClr val="dk1"/>
                </a:solidFill>
                <a:latin typeface="Calibri"/>
                <a:ea typeface="Calibri"/>
                <a:cs typeface="Calibri"/>
                <a:sym typeface="Calibri"/>
              </a:rPr>
              <a:t>En ningún día de </a:t>
            </a:r>
            <a:r>
              <a:rPr b="1" lang="es" sz="1600">
                <a:solidFill>
                  <a:schemeClr val="accent5"/>
                </a:solidFill>
                <a:latin typeface="Calibri"/>
                <a:ea typeface="Calibri"/>
                <a:cs typeface="Calibri"/>
                <a:sym typeface="Calibri"/>
              </a:rPr>
              <a:t>marzo </a:t>
            </a:r>
            <a:r>
              <a:rPr lang="es" sz="1600">
                <a:solidFill>
                  <a:schemeClr val="dk1"/>
                </a:solidFill>
                <a:latin typeface="Calibri"/>
                <a:ea typeface="Calibri"/>
                <a:cs typeface="Calibri"/>
                <a:sym typeface="Calibri"/>
              </a:rPr>
              <a:t>hubo más de 5 hospitalizaciones</a:t>
            </a:r>
            <a:r>
              <a:rPr lang="es" sz="1600">
                <a:solidFill>
                  <a:schemeClr val="dk1"/>
                </a:solidFill>
                <a:latin typeface="Calibri"/>
                <a:ea typeface="Calibri"/>
                <a:cs typeface="Calibri"/>
                <a:sym typeface="Calibri"/>
              </a:rPr>
              <a:t>.</a:t>
            </a:r>
            <a:endParaRPr sz="1600">
              <a:latin typeface="Calibri"/>
              <a:ea typeface="Calibri"/>
              <a:cs typeface="Calibri"/>
              <a:sym typeface="Calibri"/>
            </a:endParaRPr>
          </a:p>
        </p:txBody>
      </p:sp>
      <p:cxnSp>
        <p:nvCxnSpPr>
          <p:cNvPr id="270" name="Google Shape;270;p46"/>
          <p:cNvCxnSpPr>
            <a:stCxn id="269" idx="2"/>
          </p:cNvCxnSpPr>
          <p:nvPr/>
        </p:nvCxnSpPr>
        <p:spPr>
          <a:xfrm flipH="1" rot="-5400000">
            <a:off x="2049675" y="3170000"/>
            <a:ext cx="916200" cy="1673700"/>
          </a:xfrm>
          <a:prstGeom prst="curvedConnector2">
            <a:avLst/>
          </a:prstGeom>
          <a:noFill/>
          <a:ln cap="flat" cmpd="sng" w="28575">
            <a:solidFill>
              <a:srgbClr val="D65664"/>
            </a:solidFill>
            <a:prstDash val="solid"/>
            <a:round/>
            <a:headEnd len="med" w="med" type="none"/>
            <a:tailEnd len="med" w="med" type="triangle"/>
          </a:ln>
        </p:spPr>
      </p:cxnSp>
      <p:pic>
        <p:nvPicPr>
          <p:cNvPr id="271" name="Google Shape;271;p46"/>
          <p:cNvPicPr preferRelativeResize="0"/>
          <p:nvPr/>
        </p:nvPicPr>
        <p:blipFill>
          <a:blip r:embed="rId3">
            <a:alphaModFix/>
          </a:blip>
          <a:stretch>
            <a:fillRect/>
          </a:stretch>
        </p:blipFill>
        <p:spPr>
          <a:xfrm>
            <a:off x="3094975" y="1991790"/>
            <a:ext cx="5138801" cy="29683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77" name="Google Shape;277;p47"/>
          <p:cNvSpPr txBox="1"/>
          <p:nvPr/>
        </p:nvSpPr>
        <p:spPr>
          <a:xfrm>
            <a:off x="551375" y="1311875"/>
            <a:ext cx="7758600" cy="6777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Para los 10 primeros días de julio, ¿cuántos días hubo entre 100 y 120 consultas de urgencias? ¿Y entre 120 y 140?</a:t>
            </a:r>
            <a:endParaRPr b="1"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8"/>
          <p:cNvPicPr preferRelativeResize="0"/>
          <p:nvPr/>
        </p:nvPicPr>
        <p:blipFill>
          <a:blip r:embed="rId3">
            <a:alphaModFix/>
          </a:blip>
          <a:stretch>
            <a:fillRect/>
          </a:stretch>
        </p:blipFill>
        <p:spPr>
          <a:xfrm>
            <a:off x="1997138" y="1989576"/>
            <a:ext cx="5149727" cy="2974651"/>
          </a:xfrm>
          <a:prstGeom prst="rect">
            <a:avLst/>
          </a:prstGeom>
          <a:noFill/>
          <a:ln>
            <a:noFill/>
          </a:ln>
        </p:spPr>
      </p:pic>
      <p:sp>
        <p:nvSpPr>
          <p:cNvPr id="283" name="Google Shape;283;p4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84" name="Google Shape;284;p48"/>
          <p:cNvSpPr txBox="1"/>
          <p:nvPr/>
        </p:nvSpPr>
        <p:spPr>
          <a:xfrm>
            <a:off x="551375" y="1311875"/>
            <a:ext cx="7758600" cy="6777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Para los 10 primeros días de julio, ¿cuántos días hubo entre 100 y 120 consultas de urgencias? ¿Y entre 120 y 140?</a:t>
            </a:r>
            <a:endParaRPr b="1" sz="1800">
              <a:solidFill>
                <a:schemeClr val="dk1"/>
              </a:solidFill>
              <a:latin typeface="Calibri"/>
              <a:ea typeface="Calibri"/>
              <a:cs typeface="Calibri"/>
              <a:sym typeface="Calibri"/>
            </a:endParaRPr>
          </a:p>
        </p:txBody>
      </p:sp>
      <p:sp>
        <p:nvSpPr>
          <p:cNvPr id="285" name="Google Shape;285;p48"/>
          <p:cNvSpPr/>
          <p:nvPr/>
        </p:nvSpPr>
        <p:spPr>
          <a:xfrm>
            <a:off x="5054950" y="2971800"/>
            <a:ext cx="671100" cy="1816500"/>
          </a:xfrm>
          <a:prstGeom prst="ellipse">
            <a:avLst/>
          </a:prstGeom>
          <a:noFill/>
          <a:ln cap="flat" cmpd="sng" w="28575">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6" name="Google Shape;286;p48"/>
          <p:cNvSpPr/>
          <p:nvPr/>
        </p:nvSpPr>
        <p:spPr>
          <a:xfrm>
            <a:off x="5588350" y="2313800"/>
            <a:ext cx="546600" cy="1407600"/>
          </a:xfrm>
          <a:prstGeom prst="ellipse">
            <a:avLst/>
          </a:prstGeom>
          <a:noFill/>
          <a:ln cap="flat" cmpd="sng" w="28575">
            <a:solidFill>
              <a:srgbClr val="433B7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7" name="Google Shape;287;p48"/>
          <p:cNvSpPr txBox="1"/>
          <p:nvPr/>
        </p:nvSpPr>
        <p:spPr>
          <a:xfrm>
            <a:off x="4359875" y="3061100"/>
            <a:ext cx="852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rgbClr val="62B799"/>
                </a:solidFill>
                <a:latin typeface="Calibri"/>
                <a:ea typeface="Calibri"/>
                <a:cs typeface="Calibri"/>
                <a:sym typeface="Calibri"/>
              </a:rPr>
              <a:t>4 días</a:t>
            </a:r>
            <a:endParaRPr b="1" sz="2100">
              <a:solidFill>
                <a:srgbClr val="62B799"/>
              </a:solidFill>
              <a:latin typeface="Calibri"/>
              <a:ea typeface="Calibri"/>
              <a:cs typeface="Calibri"/>
              <a:sym typeface="Calibri"/>
            </a:endParaRPr>
          </a:p>
        </p:txBody>
      </p:sp>
      <p:sp>
        <p:nvSpPr>
          <p:cNvPr id="288" name="Google Shape;288;p48"/>
          <p:cNvSpPr txBox="1"/>
          <p:nvPr/>
        </p:nvSpPr>
        <p:spPr>
          <a:xfrm>
            <a:off x="6119675" y="2364250"/>
            <a:ext cx="852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rgbClr val="433B71"/>
                </a:solidFill>
                <a:latin typeface="Calibri"/>
                <a:ea typeface="Calibri"/>
                <a:cs typeface="Calibri"/>
                <a:sym typeface="Calibri"/>
              </a:rPr>
              <a:t>6</a:t>
            </a:r>
            <a:r>
              <a:rPr b="1" lang="es" sz="2100">
                <a:solidFill>
                  <a:srgbClr val="433B71"/>
                </a:solidFill>
                <a:latin typeface="Calibri"/>
                <a:ea typeface="Calibri"/>
                <a:cs typeface="Calibri"/>
                <a:sym typeface="Calibri"/>
              </a:rPr>
              <a:t> días</a:t>
            </a:r>
            <a:endParaRPr b="1" sz="2100">
              <a:solidFill>
                <a:srgbClr val="43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94" name="Google Shape;294;p49"/>
          <p:cNvSpPr txBox="1"/>
          <p:nvPr/>
        </p:nvSpPr>
        <p:spPr>
          <a:xfrm>
            <a:off x="551375" y="1311875"/>
            <a:ext cx="7758600" cy="640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a:t>
            </a:r>
            <a:r>
              <a:rPr b="1" lang="es" sz="1800">
                <a:solidFill>
                  <a:schemeClr val="dk1"/>
                </a:solidFill>
                <a:latin typeface="Calibri"/>
                <a:ea typeface="Calibri"/>
                <a:cs typeface="Calibri"/>
                <a:sym typeface="Calibri"/>
              </a:rPr>
              <a:t> Para los 10 primeros días de julio, ¿observas algún punto que te llame la atención? ¿Por qué?</a:t>
            </a:r>
            <a:endParaRPr b="1"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50"/>
          <p:cNvPicPr preferRelativeResize="0"/>
          <p:nvPr/>
        </p:nvPicPr>
        <p:blipFill>
          <a:blip r:embed="rId3">
            <a:alphaModFix/>
          </a:blip>
          <a:stretch>
            <a:fillRect/>
          </a:stretch>
        </p:blipFill>
        <p:spPr>
          <a:xfrm>
            <a:off x="2522475" y="1952975"/>
            <a:ext cx="5104824" cy="2948725"/>
          </a:xfrm>
          <a:prstGeom prst="rect">
            <a:avLst/>
          </a:prstGeom>
          <a:noFill/>
          <a:ln>
            <a:noFill/>
          </a:ln>
        </p:spPr>
      </p:pic>
      <p:sp>
        <p:nvSpPr>
          <p:cNvPr id="300" name="Google Shape;300;p5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01" name="Google Shape;301;p50"/>
          <p:cNvSpPr txBox="1"/>
          <p:nvPr/>
        </p:nvSpPr>
        <p:spPr>
          <a:xfrm>
            <a:off x="551375" y="1311875"/>
            <a:ext cx="7758600" cy="640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 Para los 10 primeros días de julio, ¿observas algún punto que te llame la atención? ¿Por qué?</a:t>
            </a:r>
            <a:endParaRPr b="1" sz="1800">
              <a:solidFill>
                <a:schemeClr val="dk1"/>
              </a:solidFill>
              <a:latin typeface="Calibri"/>
              <a:ea typeface="Calibri"/>
              <a:cs typeface="Calibri"/>
              <a:sym typeface="Calibri"/>
            </a:endParaRPr>
          </a:p>
        </p:txBody>
      </p:sp>
      <p:pic>
        <p:nvPicPr>
          <p:cNvPr id="302" name="Google Shape;302;p50"/>
          <p:cNvPicPr preferRelativeResize="0"/>
          <p:nvPr/>
        </p:nvPicPr>
        <p:blipFill>
          <a:blip r:embed="rId4">
            <a:alphaModFix/>
          </a:blip>
          <a:stretch>
            <a:fillRect/>
          </a:stretch>
        </p:blipFill>
        <p:spPr>
          <a:xfrm>
            <a:off x="5757075" y="3918500"/>
            <a:ext cx="760625" cy="760625"/>
          </a:xfrm>
          <a:prstGeom prst="rect">
            <a:avLst/>
          </a:prstGeom>
          <a:noFill/>
          <a:ln>
            <a:noFill/>
          </a:ln>
        </p:spPr>
      </p:pic>
      <p:sp>
        <p:nvSpPr>
          <p:cNvPr id="303" name="Google Shape;303;p50"/>
          <p:cNvSpPr txBox="1"/>
          <p:nvPr/>
        </p:nvSpPr>
        <p:spPr>
          <a:xfrm>
            <a:off x="6468775" y="3984000"/>
            <a:ext cx="1631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rgbClr val="62B799"/>
                </a:solidFill>
                <a:latin typeface="Calibri"/>
                <a:ea typeface="Calibri"/>
                <a:cs typeface="Calibri"/>
                <a:sym typeface="Calibri"/>
              </a:rPr>
              <a:t>Dato atípico</a:t>
            </a:r>
            <a:endParaRPr b="1" sz="2100">
              <a:solidFill>
                <a:srgbClr val="62B79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09" name="Google Shape;309;p51"/>
          <p:cNvSpPr txBox="1"/>
          <p:nvPr/>
        </p:nvSpPr>
        <p:spPr>
          <a:xfrm>
            <a:off x="551375" y="1311875"/>
            <a:ext cx="7758600" cy="12600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Si ahora quisiéramos representar gráficamente las urgencias respiratorias y  hospitalizaciones respiratorias de todos los días de un mes o incluso todos los días del año, ¿sería posible realizar este proceso manualmente? Fundamenta.</a:t>
            </a:r>
            <a:endParaRPr b="1"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15" name="Google Shape;315;p52"/>
          <p:cNvSpPr txBox="1"/>
          <p:nvPr/>
        </p:nvSpPr>
        <p:spPr>
          <a:xfrm>
            <a:off x="551375" y="1311875"/>
            <a:ext cx="7758600" cy="12600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Si ahora quisiéramos representar gráficamente las urgencias respiratorias y  hospitalizaciones respiratorias de todos los días de un mes o incluso todos los días del año, ¿sería posible realizar este proceso manualmente? Fundamenta.</a:t>
            </a:r>
            <a:endParaRPr b="1" sz="1800">
              <a:solidFill>
                <a:schemeClr val="dk1"/>
              </a:solidFill>
              <a:latin typeface="Calibri"/>
              <a:ea typeface="Calibri"/>
              <a:cs typeface="Calibri"/>
              <a:sym typeface="Calibri"/>
            </a:endParaRPr>
          </a:p>
        </p:txBody>
      </p:sp>
      <p:sp>
        <p:nvSpPr>
          <p:cNvPr id="316" name="Google Shape;316;p52"/>
          <p:cNvSpPr txBox="1"/>
          <p:nvPr/>
        </p:nvSpPr>
        <p:spPr>
          <a:xfrm>
            <a:off x="440175" y="2794300"/>
            <a:ext cx="29949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600">
                <a:latin typeface="Calibri"/>
                <a:ea typeface="Calibri"/>
                <a:cs typeface="Calibri"/>
                <a:sym typeface="Calibri"/>
              </a:rPr>
              <a:t>T</a:t>
            </a:r>
            <a:r>
              <a:rPr lang="es" sz="1600">
                <a:latin typeface="Calibri"/>
                <a:ea typeface="Calibri"/>
                <a:cs typeface="Calibri"/>
                <a:sym typeface="Calibri"/>
              </a:rPr>
              <a:t>écnicamente es posible, pero construirlo manualmente:</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s" sz="1600">
                <a:latin typeface="Calibri"/>
                <a:ea typeface="Calibri"/>
                <a:cs typeface="Calibri"/>
                <a:sym typeface="Calibri"/>
              </a:rPr>
              <a:t>Es extremadamente laborioso</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s" sz="1600">
                <a:latin typeface="Calibri"/>
                <a:ea typeface="Calibri"/>
                <a:cs typeface="Calibri"/>
                <a:sym typeface="Calibri"/>
              </a:rPr>
              <a:t>Es propenso a errores</a:t>
            </a:r>
            <a:endParaRPr sz="1600">
              <a:latin typeface="Calibri"/>
              <a:ea typeface="Calibri"/>
              <a:cs typeface="Calibri"/>
              <a:sym typeface="Calibri"/>
            </a:endParaRPr>
          </a:p>
        </p:txBody>
      </p:sp>
      <p:pic>
        <p:nvPicPr>
          <p:cNvPr id="317" name="Google Shape;317;p52"/>
          <p:cNvPicPr preferRelativeResize="0"/>
          <p:nvPr/>
        </p:nvPicPr>
        <p:blipFill>
          <a:blip r:embed="rId3">
            <a:alphaModFix/>
          </a:blip>
          <a:stretch>
            <a:fillRect/>
          </a:stretch>
        </p:blipFill>
        <p:spPr>
          <a:xfrm>
            <a:off x="3783600" y="2794298"/>
            <a:ext cx="4425078" cy="20872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23" name="Google Shape;323;p53"/>
          <p:cNvSpPr txBox="1"/>
          <p:nvPr/>
        </p:nvSpPr>
        <p:spPr>
          <a:xfrm>
            <a:off x="3904275" y="2105175"/>
            <a:ext cx="4690500" cy="7974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Construcción de nube de puntos con Hojas de cálculo de Google</a:t>
            </a:r>
            <a:endParaRPr b="1" i="1" sz="2200" u="none" cap="none" strike="noStrike">
              <a:solidFill>
                <a:srgbClr val="433B71"/>
              </a:solidFill>
              <a:latin typeface="Calibri"/>
              <a:ea typeface="Calibri"/>
              <a:cs typeface="Calibri"/>
              <a:sym typeface="Calibri"/>
            </a:endParaRPr>
          </a:p>
        </p:txBody>
      </p:sp>
      <p:pic>
        <p:nvPicPr>
          <p:cNvPr id="324" name="Google Shape;324;p53"/>
          <p:cNvPicPr preferRelativeResize="0"/>
          <p:nvPr/>
        </p:nvPicPr>
        <p:blipFill rotWithShape="1">
          <a:blip r:embed="rId3">
            <a:alphaModFix/>
          </a:blip>
          <a:srcRect b="0" l="49586" r="0" t="0"/>
          <a:stretch/>
        </p:blipFill>
        <p:spPr>
          <a:xfrm>
            <a:off x="300952" y="1342638"/>
            <a:ext cx="3447250" cy="32253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4"/>
          <p:cNvSpPr txBox="1"/>
          <p:nvPr/>
        </p:nvSpPr>
        <p:spPr>
          <a:xfrm>
            <a:off x="399904" y="2567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Paso 1: Inserta el </a:t>
            </a:r>
            <a:r>
              <a:rPr b="1" lang="es" sz="2700">
                <a:solidFill>
                  <a:srgbClr val="423B71"/>
                </a:solidFill>
                <a:latin typeface="Calibri"/>
                <a:ea typeface="Calibri"/>
                <a:cs typeface="Calibri"/>
                <a:sym typeface="Calibri"/>
              </a:rPr>
              <a:t>gráfico</a:t>
            </a:r>
            <a:endParaRPr b="1" i="0" sz="2700" u="none" cap="none" strike="noStrike">
              <a:solidFill>
                <a:srgbClr val="423B71"/>
              </a:solidFill>
              <a:latin typeface="Calibri"/>
              <a:ea typeface="Calibri"/>
              <a:cs typeface="Calibri"/>
              <a:sym typeface="Calibri"/>
            </a:endParaRPr>
          </a:p>
        </p:txBody>
      </p:sp>
      <p:pic>
        <p:nvPicPr>
          <p:cNvPr id="330" name="Google Shape;330;p54"/>
          <p:cNvPicPr preferRelativeResize="0"/>
          <p:nvPr/>
        </p:nvPicPr>
        <p:blipFill>
          <a:blip r:embed="rId3">
            <a:alphaModFix/>
          </a:blip>
          <a:stretch>
            <a:fillRect/>
          </a:stretch>
        </p:blipFill>
        <p:spPr>
          <a:xfrm>
            <a:off x="399900" y="741525"/>
            <a:ext cx="5794898" cy="4097174"/>
          </a:xfrm>
          <a:prstGeom prst="rect">
            <a:avLst/>
          </a:prstGeom>
          <a:noFill/>
          <a:ln>
            <a:noFill/>
          </a:ln>
        </p:spPr>
      </p:pic>
      <p:sp>
        <p:nvSpPr>
          <p:cNvPr id="331" name="Google Shape;331;p54"/>
          <p:cNvSpPr txBox="1"/>
          <p:nvPr/>
        </p:nvSpPr>
        <p:spPr>
          <a:xfrm>
            <a:off x="6394050" y="1786425"/>
            <a:ext cx="2587200" cy="11868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Desde </a:t>
            </a:r>
            <a:r>
              <a:rPr b="1" i="1" lang="es" sz="2200">
                <a:solidFill>
                  <a:srgbClr val="433B71"/>
                </a:solidFill>
                <a:latin typeface="Calibri"/>
                <a:ea typeface="Calibri"/>
                <a:cs typeface="Calibri"/>
                <a:sym typeface="Calibri"/>
              </a:rPr>
              <a:t>Insertar </a:t>
            </a:r>
            <a:r>
              <a:rPr b="1" lang="es" sz="2200">
                <a:solidFill>
                  <a:srgbClr val="433B71"/>
                </a:solidFill>
                <a:latin typeface="Calibri"/>
                <a:ea typeface="Calibri"/>
                <a:cs typeface="Calibri"/>
                <a:sym typeface="Calibri"/>
              </a:rPr>
              <a:t>selecciona la opción </a:t>
            </a:r>
            <a:r>
              <a:rPr b="1" i="1" lang="es" sz="2200">
                <a:solidFill>
                  <a:srgbClr val="433B71"/>
                </a:solidFill>
                <a:latin typeface="Calibri"/>
                <a:ea typeface="Calibri"/>
                <a:cs typeface="Calibri"/>
                <a:sym typeface="Calibri"/>
              </a:rPr>
              <a:t>Gráfico</a:t>
            </a:r>
            <a:endParaRPr b="1" i="1" sz="2200" u="none" cap="none" strike="noStrike">
              <a:solidFill>
                <a:srgbClr val="433B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nvSpPr>
        <p:spPr>
          <a:xfrm>
            <a:off x="520425" y="1454850"/>
            <a:ext cx="5083500" cy="14289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¿Cuáles fueron los aportes de Florence Nightingale? </a:t>
            </a:r>
            <a:endParaRPr sz="2000">
              <a:latin typeface="Calibri"/>
              <a:ea typeface="Calibri"/>
              <a:cs typeface="Calibri"/>
              <a:sym typeface="Calibri"/>
            </a:endParaRPr>
          </a:p>
          <a:p>
            <a:pPr indent="-355600" lvl="0" marL="457200" marR="0" rtl="0" algn="l">
              <a:lnSpc>
                <a:spcPct val="100000"/>
              </a:lnSpc>
              <a:spcBef>
                <a:spcPts val="1000"/>
              </a:spcBef>
              <a:spcAft>
                <a:spcPts val="1000"/>
              </a:spcAft>
              <a:buClr>
                <a:srgbClr val="000000"/>
              </a:buClr>
              <a:buSzPts val="2000"/>
              <a:buFont typeface="Calibri"/>
              <a:buChar char="●"/>
            </a:pPr>
            <a:r>
              <a:rPr lang="es" sz="2000">
                <a:latin typeface="Calibri"/>
                <a:ea typeface="Calibri"/>
                <a:cs typeface="Calibri"/>
                <a:sym typeface="Calibri"/>
              </a:rPr>
              <a:t>¿Cómo podría aportar la estadística a la salud pública de un país?</a:t>
            </a:r>
            <a:endParaRPr sz="2000">
              <a:latin typeface="Calibri"/>
              <a:ea typeface="Calibri"/>
              <a:cs typeface="Calibri"/>
              <a:sym typeface="Calibri"/>
            </a:endParaRPr>
          </a:p>
        </p:txBody>
      </p:sp>
      <p:sp>
        <p:nvSpPr>
          <p:cNvPr id="141" name="Google Shape;141;p28"/>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Video: Estadística y salud</a:t>
            </a:r>
            <a:endParaRPr b="1" i="0" sz="2700" u="none" cap="none" strike="noStrike">
              <a:solidFill>
                <a:srgbClr val="423B71"/>
              </a:solidFill>
              <a:latin typeface="Calibri"/>
              <a:ea typeface="Calibri"/>
              <a:cs typeface="Calibri"/>
              <a:sym typeface="Calibri"/>
            </a:endParaRPr>
          </a:p>
        </p:txBody>
      </p:sp>
      <p:sp>
        <p:nvSpPr>
          <p:cNvPr id="142" name="Google Shape;142;p28"/>
          <p:cNvSpPr txBox="1"/>
          <p:nvPr>
            <p:ph idx="4294967295" type="sldNum"/>
          </p:nvPr>
        </p:nvSpPr>
        <p:spPr>
          <a:xfrm>
            <a:off x="8556784" y="4749851"/>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s"/>
              <a:t>‹#›</a:t>
            </a:fld>
            <a:endParaRPr/>
          </a:p>
        </p:txBody>
      </p:sp>
      <p:pic>
        <p:nvPicPr>
          <p:cNvPr id="143" name="Google Shape;143;p28"/>
          <p:cNvPicPr preferRelativeResize="0"/>
          <p:nvPr/>
        </p:nvPicPr>
        <p:blipFill rotWithShape="1">
          <a:blip r:embed="rId3">
            <a:alphaModFix/>
          </a:blip>
          <a:srcRect b="18267" l="0" r="0" t="0"/>
          <a:stretch/>
        </p:blipFill>
        <p:spPr>
          <a:xfrm>
            <a:off x="5686600" y="1454862"/>
            <a:ext cx="2397000" cy="1959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5"/>
          <p:cNvSpPr txBox="1"/>
          <p:nvPr/>
        </p:nvSpPr>
        <p:spPr>
          <a:xfrm>
            <a:off x="399904" y="2567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Paso 2: Selecciona el tipo de gráfico</a:t>
            </a:r>
            <a:endParaRPr b="1" i="0" sz="2700" u="none" cap="none" strike="noStrike">
              <a:solidFill>
                <a:srgbClr val="423B71"/>
              </a:solidFill>
              <a:latin typeface="Calibri"/>
              <a:ea typeface="Calibri"/>
              <a:cs typeface="Calibri"/>
              <a:sym typeface="Calibri"/>
            </a:endParaRPr>
          </a:p>
        </p:txBody>
      </p:sp>
      <p:pic>
        <p:nvPicPr>
          <p:cNvPr id="337" name="Google Shape;337;p55"/>
          <p:cNvPicPr preferRelativeResize="0"/>
          <p:nvPr/>
        </p:nvPicPr>
        <p:blipFill>
          <a:blip r:embed="rId3">
            <a:alphaModFix/>
          </a:blip>
          <a:stretch>
            <a:fillRect/>
          </a:stretch>
        </p:blipFill>
        <p:spPr>
          <a:xfrm>
            <a:off x="152400" y="893925"/>
            <a:ext cx="5794898" cy="4097174"/>
          </a:xfrm>
          <a:prstGeom prst="rect">
            <a:avLst/>
          </a:prstGeom>
          <a:noFill/>
          <a:ln>
            <a:noFill/>
          </a:ln>
        </p:spPr>
      </p:pic>
      <p:sp>
        <p:nvSpPr>
          <p:cNvPr id="338" name="Google Shape;338;p55"/>
          <p:cNvSpPr txBox="1"/>
          <p:nvPr/>
        </p:nvSpPr>
        <p:spPr>
          <a:xfrm>
            <a:off x="4743750" y="1786425"/>
            <a:ext cx="4237500" cy="11868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En el menú lateral (Editor de gráficos → Configuración) selecciona el gráfico de dispersión</a:t>
            </a:r>
            <a:endParaRPr b="1" i="1" sz="2200" u="none" cap="none" strike="noStrike">
              <a:solidFill>
                <a:srgbClr val="433B7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6"/>
          <p:cNvSpPr txBox="1"/>
          <p:nvPr/>
        </p:nvSpPr>
        <p:spPr>
          <a:xfrm>
            <a:off x="399904" y="2567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Paso 3: Añade la variable del eje X</a:t>
            </a:r>
            <a:endParaRPr b="1" i="0" sz="2700" u="none" cap="none" strike="noStrike">
              <a:solidFill>
                <a:srgbClr val="423B71"/>
              </a:solidFill>
              <a:latin typeface="Calibri"/>
              <a:ea typeface="Calibri"/>
              <a:cs typeface="Calibri"/>
              <a:sym typeface="Calibri"/>
            </a:endParaRPr>
          </a:p>
        </p:txBody>
      </p:sp>
      <p:pic>
        <p:nvPicPr>
          <p:cNvPr id="344" name="Google Shape;344;p56"/>
          <p:cNvPicPr preferRelativeResize="0"/>
          <p:nvPr/>
        </p:nvPicPr>
        <p:blipFill>
          <a:blip r:embed="rId3">
            <a:alphaModFix/>
          </a:blip>
          <a:stretch>
            <a:fillRect/>
          </a:stretch>
        </p:blipFill>
        <p:spPr>
          <a:xfrm>
            <a:off x="152400" y="893925"/>
            <a:ext cx="5630700" cy="3981073"/>
          </a:xfrm>
          <a:prstGeom prst="rect">
            <a:avLst/>
          </a:prstGeom>
          <a:noFill/>
          <a:ln>
            <a:noFill/>
          </a:ln>
        </p:spPr>
      </p:pic>
      <p:sp>
        <p:nvSpPr>
          <p:cNvPr id="345" name="Google Shape;345;p56"/>
          <p:cNvSpPr txBox="1"/>
          <p:nvPr/>
        </p:nvSpPr>
        <p:spPr>
          <a:xfrm>
            <a:off x="4743750" y="1481625"/>
            <a:ext cx="4237500" cy="2355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En el menú lateral (Editor de gráficos → Configuración) selecciona los datos del Eje X</a:t>
            </a:r>
            <a:endParaRPr b="1" sz="2200">
              <a:solidFill>
                <a:srgbClr val="433B71"/>
              </a:solidFill>
              <a:latin typeface="Calibri"/>
              <a:ea typeface="Calibri"/>
              <a:cs typeface="Calibri"/>
              <a:sym typeface="Calibri"/>
            </a:endParaRPr>
          </a:p>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(selecciona las celdas de ambos meses para la variable </a:t>
            </a:r>
            <a:r>
              <a:rPr b="1" i="1" lang="es" sz="2200">
                <a:solidFill>
                  <a:srgbClr val="433B71"/>
                </a:solidFill>
                <a:latin typeface="Calibri"/>
                <a:ea typeface="Calibri"/>
                <a:cs typeface="Calibri"/>
                <a:sym typeface="Calibri"/>
              </a:rPr>
              <a:t>Total urgencias respiratorias</a:t>
            </a:r>
            <a:r>
              <a:rPr b="1" lang="es" sz="2200">
                <a:solidFill>
                  <a:srgbClr val="433B71"/>
                </a:solidFill>
                <a:latin typeface="Calibri"/>
                <a:ea typeface="Calibri"/>
                <a:cs typeface="Calibri"/>
                <a:sym typeface="Calibri"/>
              </a:rPr>
              <a:t>)</a:t>
            </a:r>
            <a:endParaRPr b="1" sz="2200">
              <a:solidFill>
                <a:srgbClr val="433B7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7"/>
          <p:cNvSpPr txBox="1"/>
          <p:nvPr/>
        </p:nvSpPr>
        <p:spPr>
          <a:xfrm>
            <a:off x="399904" y="2567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Paso 4: Añade las variables del eje Y</a:t>
            </a:r>
            <a:endParaRPr b="1" i="0" sz="2700" u="none" cap="none" strike="noStrike">
              <a:solidFill>
                <a:srgbClr val="423B71"/>
              </a:solidFill>
              <a:latin typeface="Calibri"/>
              <a:ea typeface="Calibri"/>
              <a:cs typeface="Calibri"/>
              <a:sym typeface="Calibri"/>
            </a:endParaRPr>
          </a:p>
        </p:txBody>
      </p:sp>
      <p:pic>
        <p:nvPicPr>
          <p:cNvPr id="351" name="Google Shape;351;p57"/>
          <p:cNvPicPr preferRelativeResize="0"/>
          <p:nvPr/>
        </p:nvPicPr>
        <p:blipFill>
          <a:blip r:embed="rId3">
            <a:alphaModFix/>
          </a:blip>
          <a:stretch>
            <a:fillRect/>
          </a:stretch>
        </p:blipFill>
        <p:spPr>
          <a:xfrm>
            <a:off x="152400" y="893925"/>
            <a:ext cx="5661102" cy="4002576"/>
          </a:xfrm>
          <a:prstGeom prst="rect">
            <a:avLst/>
          </a:prstGeom>
          <a:noFill/>
          <a:ln>
            <a:noFill/>
          </a:ln>
        </p:spPr>
      </p:pic>
      <p:sp>
        <p:nvSpPr>
          <p:cNvPr id="352" name="Google Shape;352;p57"/>
          <p:cNvSpPr txBox="1"/>
          <p:nvPr/>
        </p:nvSpPr>
        <p:spPr>
          <a:xfrm>
            <a:off x="4743750" y="1481625"/>
            <a:ext cx="4237500" cy="27444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En el menú lateral (Editor de gráficos → Configuración) selecciona los datos del Eje Y en la opción </a:t>
            </a:r>
            <a:r>
              <a:rPr b="1" i="1" lang="es" sz="2200">
                <a:solidFill>
                  <a:srgbClr val="433B71"/>
                </a:solidFill>
                <a:latin typeface="Calibri"/>
                <a:ea typeface="Calibri"/>
                <a:cs typeface="Calibri"/>
                <a:sym typeface="Calibri"/>
              </a:rPr>
              <a:t>Añadir Serie</a:t>
            </a:r>
            <a:endParaRPr b="1" i="1" sz="2200">
              <a:solidFill>
                <a:srgbClr val="433B71"/>
              </a:solidFill>
              <a:latin typeface="Calibri"/>
              <a:ea typeface="Calibri"/>
              <a:cs typeface="Calibri"/>
              <a:sym typeface="Calibri"/>
            </a:endParaRPr>
          </a:p>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(selecciona solo las celdas de marzo para la variable </a:t>
            </a:r>
            <a:r>
              <a:rPr b="1" i="1" lang="es" sz="2200">
                <a:solidFill>
                  <a:srgbClr val="433B71"/>
                </a:solidFill>
                <a:latin typeface="Calibri"/>
                <a:ea typeface="Calibri"/>
                <a:cs typeface="Calibri"/>
                <a:sym typeface="Calibri"/>
              </a:rPr>
              <a:t>Hospitalizaciones respiratorias</a:t>
            </a:r>
            <a:r>
              <a:rPr b="1" lang="es" sz="2200">
                <a:solidFill>
                  <a:srgbClr val="433B71"/>
                </a:solidFill>
                <a:latin typeface="Calibri"/>
                <a:ea typeface="Calibri"/>
                <a:cs typeface="Calibri"/>
                <a:sym typeface="Calibri"/>
              </a:rPr>
              <a:t>)</a:t>
            </a:r>
            <a:endParaRPr b="1" sz="2200">
              <a:solidFill>
                <a:srgbClr val="433B7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58"/>
          <p:cNvPicPr preferRelativeResize="0"/>
          <p:nvPr/>
        </p:nvPicPr>
        <p:blipFill>
          <a:blip r:embed="rId3">
            <a:alphaModFix/>
          </a:blip>
          <a:stretch>
            <a:fillRect/>
          </a:stretch>
        </p:blipFill>
        <p:spPr>
          <a:xfrm>
            <a:off x="185050" y="857900"/>
            <a:ext cx="5884452" cy="4160499"/>
          </a:xfrm>
          <a:prstGeom prst="rect">
            <a:avLst/>
          </a:prstGeom>
          <a:noFill/>
          <a:ln>
            <a:noFill/>
          </a:ln>
        </p:spPr>
      </p:pic>
      <p:sp>
        <p:nvSpPr>
          <p:cNvPr id="358" name="Google Shape;358;p58"/>
          <p:cNvSpPr txBox="1"/>
          <p:nvPr/>
        </p:nvSpPr>
        <p:spPr>
          <a:xfrm>
            <a:off x="399904" y="2567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Paso 4: Añade las variables del eje Y</a:t>
            </a:r>
            <a:endParaRPr b="1" i="0" sz="2700" u="none" cap="none" strike="noStrike">
              <a:solidFill>
                <a:srgbClr val="423B71"/>
              </a:solidFill>
              <a:latin typeface="Calibri"/>
              <a:ea typeface="Calibri"/>
              <a:cs typeface="Calibri"/>
              <a:sym typeface="Calibri"/>
            </a:endParaRPr>
          </a:p>
        </p:txBody>
      </p:sp>
      <p:sp>
        <p:nvSpPr>
          <p:cNvPr id="359" name="Google Shape;359;p58"/>
          <p:cNvSpPr txBox="1"/>
          <p:nvPr/>
        </p:nvSpPr>
        <p:spPr>
          <a:xfrm>
            <a:off x="4743750" y="1786425"/>
            <a:ext cx="4237500" cy="15762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Repite el paso anterior para junio: en </a:t>
            </a:r>
            <a:r>
              <a:rPr b="1" i="1" lang="es" sz="2200">
                <a:solidFill>
                  <a:srgbClr val="433B71"/>
                </a:solidFill>
                <a:latin typeface="Calibri"/>
                <a:ea typeface="Calibri"/>
                <a:cs typeface="Calibri"/>
                <a:sym typeface="Calibri"/>
              </a:rPr>
              <a:t>Añadir Serie </a:t>
            </a:r>
            <a:r>
              <a:rPr b="1" lang="es" sz="2200">
                <a:solidFill>
                  <a:srgbClr val="433B71"/>
                </a:solidFill>
                <a:latin typeface="Calibri"/>
                <a:ea typeface="Calibri"/>
                <a:cs typeface="Calibri"/>
                <a:sym typeface="Calibri"/>
              </a:rPr>
              <a:t>selecciona las celdas de junio para la variable </a:t>
            </a:r>
            <a:r>
              <a:rPr b="1" i="1" lang="es" sz="2200">
                <a:solidFill>
                  <a:srgbClr val="433B71"/>
                </a:solidFill>
                <a:latin typeface="Calibri"/>
                <a:ea typeface="Calibri"/>
                <a:cs typeface="Calibri"/>
                <a:sym typeface="Calibri"/>
              </a:rPr>
              <a:t>Hospitalizaciones respiratorias</a:t>
            </a:r>
            <a:endParaRPr b="1" sz="2200">
              <a:solidFill>
                <a:srgbClr val="433B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9"/>
          <p:cNvSpPr txBox="1"/>
          <p:nvPr/>
        </p:nvSpPr>
        <p:spPr>
          <a:xfrm>
            <a:off x="399904" y="2567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Paso 5: Edita el gráfico</a:t>
            </a:r>
            <a:endParaRPr b="1" i="0" sz="2700" u="none" cap="none" strike="noStrike">
              <a:solidFill>
                <a:srgbClr val="423B71"/>
              </a:solidFill>
              <a:latin typeface="Calibri"/>
              <a:ea typeface="Calibri"/>
              <a:cs typeface="Calibri"/>
              <a:sym typeface="Calibri"/>
            </a:endParaRPr>
          </a:p>
        </p:txBody>
      </p:sp>
      <p:pic>
        <p:nvPicPr>
          <p:cNvPr id="365" name="Google Shape;365;p59"/>
          <p:cNvPicPr preferRelativeResize="0"/>
          <p:nvPr/>
        </p:nvPicPr>
        <p:blipFill rotWithShape="1">
          <a:blip r:embed="rId3">
            <a:alphaModFix/>
          </a:blip>
          <a:srcRect b="11512" l="0" r="0" t="0"/>
          <a:stretch/>
        </p:blipFill>
        <p:spPr>
          <a:xfrm>
            <a:off x="399900" y="940250"/>
            <a:ext cx="5982828" cy="3742975"/>
          </a:xfrm>
          <a:prstGeom prst="rect">
            <a:avLst/>
          </a:prstGeom>
          <a:noFill/>
          <a:ln>
            <a:noFill/>
          </a:ln>
        </p:spPr>
      </p:pic>
      <p:sp>
        <p:nvSpPr>
          <p:cNvPr id="366" name="Google Shape;366;p59"/>
          <p:cNvSpPr txBox="1"/>
          <p:nvPr/>
        </p:nvSpPr>
        <p:spPr>
          <a:xfrm>
            <a:off x="6524400" y="1439538"/>
            <a:ext cx="2385300" cy="27444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es" sz="2200">
                <a:solidFill>
                  <a:srgbClr val="433B71"/>
                </a:solidFill>
                <a:latin typeface="Calibri"/>
                <a:ea typeface="Calibri"/>
                <a:cs typeface="Calibri"/>
                <a:sym typeface="Calibri"/>
              </a:rPr>
              <a:t>Haz doble clic en los elementos del gráfico para editar el nombre de las serie, títulos de los ejes y título del gráfico</a:t>
            </a:r>
            <a:endParaRPr b="1" sz="2200">
              <a:solidFill>
                <a:srgbClr val="433B7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72" name="Google Shape;372;p60"/>
          <p:cNvSpPr txBox="1"/>
          <p:nvPr/>
        </p:nvSpPr>
        <p:spPr>
          <a:xfrm>
            <a:off x="551375" y="1311875"/>
            <a:ext cx="7758600" cy="1048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Construye la nube de puntos para las urgencias respiratorias y hospitalizaciones usando los datos de todos los días de marzo y julio de 2019, utilizando una hoja de cálculo.</a:t>
            </a:r>
            <a:endParaRPr b="1"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pic>
        <p:nvPicPr>
          <p:cNvPr id="378" name="Google Shape;378;p61"/>
          <p:cNvPicPr preferRelativeResize="0"/>
          <p:nvPr/>
        </p:nvPicPr>
        <p:blipFill>
          <a:blip r:embed="rId3">
            <a:alphaModFix/>
          </a:blip>
          <a:stretch>
            <a:fillRect/>
          </a:stretch>
        </p:blipFill>
        <p:spPr>
          <a:xfrm>
            <a:off x="1000150" y="971200"/>
            <a:ext cx="7420575" cy="389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84" name="Google Shape;384;p62"/>
          <p:cNvSpPr txBox="1"/>
          <p:nvPr/>
        </p:nvSpPr>
        <p:spPr>
          <a:xfrm>
            <a:off x="551375" y="1311875"/>
            <a:ext cx="7758600" cy="4848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¿En qué rango fluctúan las variables en cada mes?</a:t>
            </a:r>
            <a:endParaRPr b="1"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63"/>
          <p:cNvPicPr preferRelativeResize="0"/>
          <p:nvPr/>
        </p:nvPicPr>
        <p:blipFill>
          <a:blip r:embed="rId3">
            <a:alphaModFix/>
          </a:blip>
          <a:stretch>
            <a:fillRect/>
          </a:stretch>
        </p:blipFill>
        <p:spPr>
          <a:xfrm>
            <a:off x="2377725" y="1545750"/>
            <a:ext cx="5467827" cy="2872751"/>
          </a:xfrm>
          <a:prstGeom prst="rect">
            <a:avLst/>
          </a:prstGeom>
          <a:noFill/>
          <a:ln>
            <a:noFill/>
          </a:ln>
        </p:spPr>
      </p:pic>
      <p:sp>
        <p:nvSpPr>
          <p:cNvPr id="390" name="Google Shape;390;p6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91" name="Google Shape;391;p63"/>
          <p:cNvSpPr txBox="1"/>
          <p:nvPr/>
        </p:nvSpPr>
        <p:spPr>
          <a:xfrm>
            <a:off x="224025" y="1147075"/>
            <a:ext cx="1925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Las hospitaliza- ciones variaron entre</a:t>
            </a:r>
            <a:r>
              <a:rPr b="1" lang="es" sz="1800">
                <a:solidFill>
                  <a:srgbClr val="62B799"/>
                </a:solidFill>
                <a:latin typeface="Calibri"/>
                <a:ea typeface="Calibri"/>
                <a:cs typeface="Calibri"/>
                <a:sym typeface="Calibri"/>
              </a:rPr>
              <a:t> 0 y 30</a:t>
            </a:r>
            <a:r>
              <a:rPr lang="es" sz="1800">
                <a:solidFill>
                  <a:schemeClr val="dk1"/>
                </a:solidFill>
                <a:latin typeface="Calibri"/>
                <a:ea typeface="Calibri"/>
                <a:cs typeface="Calibri"/>
                <a:sym typeface="Calibri"/>
              </a:rPr>
              <a:t>.</a:t>
            </a:r>
            <a:endParaRPr b="1" sz="1800">
              <a:solidFill>
                <a:srgbClr val="62B799"/>
              </a:solidFill>
              <a:latin typeface="Calibri"/>
              <a:ea typeface="Calibri"/>
              <a:cs typeface="Calibri"/>
              <a:sym typeface="Calibri"/>
            </a:endParaRPr>
          </a:p>
        </p:txBody>
      </p:sp>
      <p:sp>
        <p:nvSpPr>
          <p:cNvPr id="392" name="Google Shape;392;p63"/>
          <p:cNvSpPr txBox="1"/>
          <p:nvPr/>
        </p:nvSpPr>
        <p:spPr>
          <a:xfrm>
            <a:off x="7397575" y="3530275"/>
            <a:ext cx="1594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Las urgencias variaron entre</a:t>
            </a:r>
            <a:r>
              <a:rPr b="1" lang="es" sz="1800">
                <a:solidFill>
                  <a:srgbClr val="62B799"/>
                </a:solidFill>
                <a:latin typeface="Calibri"/>
                <a:ea typeface="Calibri"/>
                <a:cs typeface="Calibri"/>
                <a:sym typeface="Calibri"/>
              </a:rPr>
              <a:t> </a:t>
            </a:r>
            <a:r>
              <a:rPr b="1" lang="es" sz="1800">
                <a:solidFill>
                  <a:srgbClr val="433B71"/>
                </a:solidFill>
                <a:latin typeface="Calibri"/>
                <a:ea typeface="Calibri"/>
                <a:cs typeface="Calibri"/>
                <a:sym typeface="Calibri"/>
              </a:rPr>
              <a:t>16 y 130</a:t>
            </a:r>
            <a:r>
              <a:rPr lang="es" sz="1800">
                <a:solidFill>
                  <a:schemeClr val="dk1"/>
                </a:solidFill>
                <a:latin typeface="Calibri"/>
                <a:ea typeface="Calibri"/>
                <a:cs typeface="Calibri"/>
                <a:sym typeface="Calibri"/>
              </a:rPr>
              <a:t>.</a:t>
            </a:r>
            <a:endParaRPr b="1" sz="1800">
              <a:solidFill>
                <a:srgbClr val="433B71"/>
              </a:solidFill>
              <a:latin typeface="Calibri"/>
              <a:ea typeface="Calibri"/>
              <a:cs typeface="Calibri"/>
              <a:sym typeface="Calibri"/>
            </a:endParaRPr>
          </a:p>
        </p:txBody>
      </p:sp>
      <p:pic>
        <p:nvPicPr>
          <p:cNvPr id="393" name="Google Shape;393;p63"/>
          <p:cNvPicPr preferRelativeResize="0"/>
          <p:nvPr/>
        </p:nvPicPr>
        <p:blipFill>
          <a:blip r:embed="rId4">
            <a:alphaModFix/>
          </a:blip>
          <a:stretch>
            <a:fillRect/>
          </a:stretch>
        </p:blipFill>
        <p:spPr>
          <a:xfrm rot="1600316">
            <a:off x="6502950" y="3601971"/>
            <a:ext cx="818426" cy="740327"/>
          </a:xfrm>
          <a:prstGeom prst="rect">
            <a:avLst/>
          </a:prstGeom>
          <a:noFill/>
          <a:ln>
            <a:noFill/>
          </a:ln>
        </p:spPr>
      </p:pic>
      <p:pic>
        <p:nvPicPr>
          <p:cNvPr id="394" name="Google Shape;394;p63"/>
          <p:cNvPicPr preferRelativeResize="0"/>
          <p:nvPr/>
        </p:nvPicPr>
        <p:blipFill>
          <a:blip r:embed="rId5">
            <a:alphaModFix/>
          </a:blip>
          <a:stretch>
            <a:fillRect/>
          </a:stretch>
        </p:blipFill>
        <p:spPr>
          <a:xfrm rot="906489">
            <a:off x="2030548" y="1627825"/>
            <a:ext cx="681521" cy="615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00" name="Google Shape;400;p64"/>
          <p:cNvSpPr txBox="1"/>
          <p:nvPr/>
        </p:nvSpPr>
        <p:spPr>
          <a:xfrm>
            <a:off x="551375" y="1311875"/>
            <a:ext cx="7758600" cy="418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Identifica los valores atípicos.</a:t>
            </a:r>
            <a:endParaRPr b="1"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a:p>
        </p:txBody>
      </p:sp>
      <p:sp>
        <p:nvSpPr>
          <p:cNvPr id="149" name="Google Shape;149;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50" name="Google Shape;150;p29"/>
          <p:cNvSpPr txBox="1"/>
          <p:nvPr/>
        </p:nvSpPr>
        <p:spPr>
          <a:xfrm>
            <a:off x="897525" y="1325871"/>
            <a:ext cx="7070700" cy="2498700"/>
          </a:xfrm>
          <a:prstGeom prst="rect">
            <a:avLst/>
          </a:prstGeom>
          <a:solidFill>
            <a:srgbClr val="F3F3F3"/>
          </a:solidFill>
          <a:ln>
            <a:noFill/>
          </a:ln>
        </p:spPr>
        <p:txBody>
          <a:bodyPr anchorCtr="0" anchor="t" bIns="34275" lIns="68575" spcFirstLastPara="1" rIns="68575" wrap="square" tIns="34275">
            <a:noAutofit/>
          </a:bodyPr>
          <a:lstStyle/>
          <a:p>
            <a:pPr indent="0" lvl="0" marL="0" marR="0" rtl="0" algn="just">
              <a:lnSpc>
                <a:spcPct val="100000"/>
              </a:lnSpc>
              <a:spcBef>
                <a:spcPts val="1000"/>
              </a:spcBef>
              <a:spcAft>
                <a:spcPts val="0"/>
              </a:spcAft>
              <a:buNone/>
            </a:pPr>
            <a:r>
              <a:rPr lang="es" sz="1800">
                <a:solidFill>
                  <a:schemeClr val="dk1"/>
                </a:solidFill>
                <a:latin typeface="Calibri"/>
                <a:ea typeface="Calibri"/>
                <a:cs typeface="Calibri"/>
                <a:sym typeface="Calibri"/>
              </a:rPr>
              <a:t>En determinados períodos del año, las consultas de urgencia saturan el sistema de salud por afecciones respiratorias. Además, algunas de estas consultas derivan en hospitalización, reduciendo la cantidad de camas disponibles.</a:t>
            </a:r>
            <a:endParaRPr sz="1800">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None/>
            </a:pPr>
            <a:r>
              <a:rPr lang="es" sz="1800">
                <a:solidFill>
                  <a:schemeClr val="dk1"/>
                </a:solidFill>
                <a:latin typeface="Calibri"/>
                <a:ea typeface="Calibri"/>
                <a:cs typeface="Calibri"/>
                <a:sym typeface="Calibri"/>
              </a:rPr>
              <a:t>Para anticipar la necesidad de recursos hospitalarios en estos períodos, es importante estudiar </a:t>
            </a:r>
            <a:r>
              <a:rPr b="1" lang="es" sz="1800">
                <a:solidFill>
                  <a:schemeClr val="dk1"/>
                </a:solidFill>
                <a:latin typeface="Calibri"/>
                <a:ea typeface="Calibri"/>
                <a:cs typeface="Calibri"/>
                <a:sym typeface="Calibri"/>
              </a:rPr>
              <a:t>cómo varían las hospitalizaciones respiratorias en función de las consultas respiratorias en los servicios de urgencia pediátrica en distintos meses del año.</a:t>
            </a:r>
            <a:endParaRPr b="1"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65"/>
          <p:cNvPicPr preferRelativeResize="0"/>
          <p:nvPr/>
        </p:nvPicPr>
        <p:blipFill>
          <a:blip r:embed="rId3">
            <a:alphaModFix/>
          </a:blip>
          <a:stretch>
            <a:fillRect/>
          </a:stretch>
        </p:blipFill>
        <p:spPr>
          <a:xfrm>
            <a:off x="1814550" y="1823699"/>
            <a:ext cx="5671997" cy="2980001"/>
          </a:xfrm>
          <a:prstGeom prst="rect">
            <a:avLst/>
          </a:prstGeom>
          <a:noFill/>
          <a:ln>
            <a:noFill/>
          </a:ln>
        </p:spPr>
      </p:pic>
      <p:sp>
        <p:nvSpPr>
          <p:cNvPr id="406" name="Google Shape;406;p6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07" name="Google Shape;407;p65"/>
          <p:cNvSpPr txBox="1"/>
          <p:nvPr/>
        </p:nvSpPr>
        <p:spPr>
          <a:xfrm>
            <a:off x="551375" y="1311875"/>
            <a:ext cx="7758600" cy="418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Identifica los valores atípicos.</a:t>
            </a:r>
            <a:endParaRPr b="1" sz="1800">
              <a:solidFill>
                <a:schemeClr val="dk1"/>
              </a:solidFill>
              <a:latin typeface="Calibri"/>
              <a:ea typeface="Calibri"/>
              <a:cs typeface="Calibri"/>
              <a:sym typeface="Calibri"/>
            </a:endParaRPr>
          </a:p>
        </p:txBody>
      </p:sp>
      <p:pic>
        <p:nvPicPr>
          <p:cNvPr id="408" name="Google Shape;408;p65"/>
          <p:cNvPicPr preferRelativeResize="0"/>
          <p:nvPr/>
        </p:nvPicPr>
        <p:blipFill>
          <a:blip r:embed="rId4">
            <a:alphaModFix/>
          </a:blip>
          <a:stretch>
            <a:fillRect/>
          </a:stretch>
        </p:blipFill>
        <p:spPr>
          <a:xfrm>
            <a:off x="5452275" y="3766100"/>
            <a:ext cx="760625" cy="760625"/>
          </a:xfrm>
          <a:prstGeom prst="rect">
            <a:avLst/>
          </a:prstGeom>
          <a:noFill/>
          <a:ln>
            <a:noFill/>
          </a:ln>
        </p:spPr>
      </p:pic>
      <p:sp>
        <p:nvSpPr>
          <p:cNvPr id="409" name="Google Shape;409;p65"/>
          <p:cNvSpPr txBox="1"/>
          <p:nvPr/>
        </p:nvSpPr>
        <p:spPr>
          <a:xfrm>
            <a:off x="6163975" y="3831600"/>
            <a:ext cx="1631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rgbClr val="62B799"/>
                </a:solidFill>
                <a:latin typeface="Calibri"/>
                <a:ea typeface="Calibri"/>
                <a:cs typeface="Calibri"/>
                <a:sym typeface="Calibri"/>
              </a:rPr>
              <a:t>Dato atípico</a:t>
            </a:r>
            <a:endParaRPr b="1" sz="2100">
              <a:solidFill>
                <a:srgbClr val="62B799"/>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15" name="Google Shape;415;p66"/>
          <p:cNvSpPr txBox="1"/>
          <p:nvPr/>
        </p:nvSpPr>
        <p:spPr>
          <a:xfrm>
            <a:off x="551375" y="1311875"/>
            <a:ext cx="7758600" cy="4848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a:t>
            </a:r>
            <a:r>
              <a:rPr b="1" lang="es" sz="1800">
                <a:solidFill>
                  <a:schemeClr val="dk1"/>
                </a:solidFill>
                <a:latin typeface="Calibri"/>
                <a:ea typeface="Calibri"/>
                <a:cs typeface="Calibri"/>
                <a:sym typeface="Calibri"/>
              </a:rPr>
              <a:t>) ¿En cuál mes hay más consultas y hospitalizaciones?</a:t>
            </a:r>
            <a:endParaRPr b="1"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67"/>
          <p:cNvPicPr preferRelativeResize="0"/>
          <p:nvPr/>
        </p:nvPicPr>
        <p:blipFill>
          <a:blip r:embed="rId3">
            <a:alphaModFix/>
          </a:blip>
          <a:stretch>
            <a:fillRect/>
          </a:stretch>
        </p:blipFill>
        <p:spPr>
          <a:xfrm>
            <a:off x="2141875" y="2026230"/>
            <a:ext cx="5345859" cy="2808651"/>
          </a:xfrm>
          <a:prstGeom prst="rect">
            <a:avLst/>
          </a:prstGeom>
          <a:noFill/>
          <a:ln>
            <a:noFill/>
          </a:ln>
        </p:spPr>
      </p:pic>
      <p:sp>
        <p:nvSpPr>
          <p:cNvPr id="421" name="Google Shape;421;p6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22" name="Google Shape;422;p67"/>
          <p:cNvSpPr txBox="1"/>
          <p:nvPr/>
        </p:nvSpPr>
        <p:spPr>
          <a:xfrm>
            <a:off x="551375" y="1311875"/>
            <a:ext cx="7758600" cy="4848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¿En cuál mes hay más consultas y hospitalizaciones?</a:t>
            </a:r>
            <a:endParaRPr b="1" sz="1800">
              <a:solidFill>
                <a:schemeClr val="dk1"/>
              </a:solidFill>
              <a:latin typeface="Calibri"/>
              <a:ea typeface="Calibri"/>
              <a:cs typeface="Calibri"/>
              <a:sym typeface="Calibri"/>
            </a:endParaRPr>
          </a:p>
        </p:txBody>
      </p:sp>
      <p:sp>
        <p:nvSpPr>
          <p:cNvPr id="423" name="Google Shape;423;p67"/>
          <p:cNvSpPr/>
          <p:nvPr/>
        </p:nvSpPr>
        <p:spPr>
          <a:xfrm>
            <a:off x="3602000" y="2421275"/>
            <a:ext cx="3046200" cy="1894500"/>
          </a:xfrm>
          <a:prstGeom prst="ellipse">
            <a:avLst/>
          </a:prstGeom>
          <a:noFill/>
          <a:ln cap="flat" cmpd="sng" w="28575">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4" name="Google Shape;424;p67"/>
          <p:cNvSpPr txBox="1"/>
          <p:nvPr/>
        </p:nvSpPr>
        <p:spPr>
          <a:xfrm>
            <a:off x="6419300" y="1832850"/>
            <a:ext cx="2316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D65664"/>
                </a:solidFill>
                <a:latin typeface="Calibri"/>
                <a:ea typeface="Calibri"/>
                <a:cs typeface="Calibri"/>
                <a:sym typeface="Calibri"/>
              </a:rPr>
              <a:t>Julio </a:t>
            </a:r>
            <a:r>
              <a:rPr lang="es" sz="1800">
                <a:solidFill>
                  <a:schemeClr val="dk1"/>
                </a:solidFill>
                <a:latin typeface="Calibri"/>
                <a:ea typeface="Calibri"/>
                <a:cs typeface="Calibri"/>
                <a:sym typeface="Calibri"/>
              </a:rPr>
              <a:t>es el mes con más hospitalizaciones.</a:t>
            </a:r>
            <a:endParaRPr b="1" sz="1800">
              <a:solidFill>
                <a:srgbClr val="62B799"/>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30" name="Google Shape;430;p68"/>
          <p:cNvSpPr txBox="1"/>
          <p:nvPr/>
        </p:nvSpPr>
        <p:spPr>
          <a:xfrm>
            <a:off x="551375" y="1311875"/>
            <a:ext cx="7758600" cy="631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a:t>
            </a:r>
            <a:r>
              <a:rPr b="1" lang="es" sz="1800">
                <a:solidFill>
                  <a:schemeClr val="dk1"/>
                </a:solidFill>
                <a:latin typeface="Calibri"/>
                <a:ea typeface="Calibri"/>
                <a:cs typeface="Calibri"/>
                <a:sym typeface="Calibri"/>
              </a:rPr>
              <a:t>) ¿Cómo están distribuidos los puntos de marzo en comparación con los de julio?</a:t>
            </a:r>
            <a:endParaRPr b="1"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36" name="Google Shape;436;p69"/>
          <p:cNvSpPr txBox="1"/>
          <p:nvPr/>
        </p:nvSpPr>
        <p:spPr>
          <a:xfrm>
            <a:off x="551375" y="1311875"/>
            <a:ext cx="7758600" cy="631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 ¿Cómo están distribuidos los puntos de marzo en comparación con los de julio?</a:t>
            </a:r>
            <a:endParaRPr b="1" sz="1800">
              <a:solidFill>
                <a:schemeClr val="dk1"/>
              </a:solidFill>
              <a:latin typeface="Calibri"/>
              <a:ea typeface="Calibri"/>
              <a:cs typeface="Calibri"/>
              <a:sym typeface="Calibri"/>
            </a:endParaRPr>
          </a:p>
        </p:txBody>
      </p:sp>
      <p:sp>
        <p:nvSpPr>
          <p:cNvPr id="437" name="Google Shape;437;p69"/>
          <p:cNvSpPr/>
          <p:nvPr/>
        </p:nvSpPr>
        <p:spPr>
          <a:xfrm>
            <a:off x="3182875" y="3962500"/>
            <a:ext cx="1927500" cy="631200"/>
          </a:xfrm>
          <a:prstGeom prst="ellipse">
            <a:avLst/>
          </a:prstGeom>
          <a:noFill/>
          <a:ln cap="flat" cmpd="sng" w="28575">
            <a:solidFill>
              <a:srgbClr val="433B7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3B71"/>
              </a:solidFill>
              <a:latin typeface="Calibri"/>
              <a:ea typeface="Calibri"/>
              <a:cs typeface="Calibri"/>
              <a:sym typeface="Calibri"/>
            </a:endParaRPr>
          </a:p>
        </p:txBody>
      </p:sp>
      <p:sp>
        <p:nvSpPr>
          <p:cNvPr id="438" name="Google Shape;438;p69"/>
          <p:cNvSpPr txBox="1"/>
          <p:nvPr/>
        </p:nvSpPr>
        <p:spPr>
          <a:xfrm>
            <a:off x="302700" y="2281825"/>
            <a:ext cx="2085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En </a:t>
            </a:r>
            <a:r>
              <a:rPr b="1" lang="es" sz="1800">
                <a:solidFill>
                  <a:srgbClr val="433B71"/>
                </a:solidFill>
                <a:latin typeface="Calibri"/>
                <a:ea typeface="Calibri"/>
                <a:cs typeface="Calibri"/>
                <a:sym typeface="Calibri"/>
              </a:rPr>
              <a:t>marzo </a:t>
            </a:r>
            <a:r>
              <a:rPr lang="es" sz="1800">
                <a:solidFill>
                  <a:schemeClr val="dk1"/>
                </a:solidFill>
                <a:latin typeface="Calibri"/>
                <a:ea typeface="Calibri"/>
                <a:cs typeface="Calibri"/>
                <a:sym typeface="Calibri"/>
              </a:rPr>
              <a:t>se observan pocas hospitalizaciones.</a:t>
            </a:r>
            <a:endParaRPr b="1" sz="1800">
              <a:solidFill>
                <a:srgbClr val="62B799"/>
              </a:solidFill>
              <a:latin typeface="Calibri"/>
              <a:ea typeface="Calibri"/>
              <a:cs typeface="Calibri"/>
              <a:sym typeface="Calibri"/>
            </a:endParaRPr>
          </a:p>
        </p:txBody>
      </p:sp>
      <p:pic>
        <p:nvPicPr>
          <p:cNvPr id="439" name="Google Shape;439;p69"/>
          <p:cNvPicPr preferRelativeResize="0"/>
          <p:nvPr/>
        </p:nvPicPr>
        <p:blipFill>
          <a:blip r:embed="rId3">
            <a:alphaModFix/>
          </a:blip>
          <a:stretch>
            <a:fillRect/>
          </a:stretch>
        </p:blipFill>
        <p:spPr>
          <a:xfrm>
            <a:off x="2565438" y="1976299"/>
            <a:ext cx="5232323" cy="2749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0"/>
          <p:cNvSpPr txBox="1"/>
          <p:nvPr/>
        </p:nvSpPr>
        <p:spPr>
          <a:xfrm>
            <a:off x="399902" y="409125"/>
            <a:ext cx="27714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45" name="Google Shape;445;p70"/>
          <p:cNvSpPr txBox="1"/>
          <p:nvPr/>
        </p:nvSpPr>
        <p:spPr>
          <a:xfrm>
            <a:off x="551375" y="1311875"/>
            <a:ext cx="7758600" cy="974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e</a:t>
            </a:r>
            <a:r>
              <a:rPr b="1" lang="es" sz="1800">
                <a:solidFill>
                  <a:schemeClr val="dk1"/>
                </a:solidFill>
                <a:latin typeface="Calibri"/>
                <a:ea typeface="Calibri"/>
                <a:cs typeface="Calibri"/>
                <a:sym typeface="Calibri"/>
              </a:rPr>
              <a:t>) ¿Se puede apreciar que a medida que aumentan las urgencias, también aumentan las hospitalizaciones? ¿Existe el mismo comportamiento en ambos meses?</a:t>
            </a:r>
            <a:endParaRPr b="1" sz="1800">
              <a:solidFill>
                <a:schemeClr val="dk1"/>
              </a:solidFill>
              <a:latin typeface="Calibri"/>
              <a:ea typeface="Calibri"/>
              <a:cs typeface="Calibri"/>
              <a:sym typeface="Calibri"/>
            </a:endParaRPr>
          </a:p>
        </p:txBody>
      </p:sp>
      <p:pic>
        <p:nvPicPr>
          <p:cNvPr id="446" name="Google Shape;446;p70"/>
          <p:cNvPicPr preferRelativeResize="0"/>
          <p:nvPr/>
        </p:nvPicPr>
        <p:blipFill>
          <a:blip r:embed="rId3">
            <a:alphaModFix/>
          </a:blip>
          <a:stretch>
            <a:fillRect/>
          </a:stretch>
        </p:blipFill>
        <p:spPr>
          <a:xfrm>
            <a:off x="2165500" y="2352875"/>
            <a:ext cx="4907177" cy="25781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71"/>
          <p:cNvPicPr preferRelativeResize="0"/>
          <p:nvPr/>
        </p:nvPicPr>
        <p:blipFill>
          <a:blip r:embed="rId3">
            <a:alphaModFix/>
          </a:blip>
          <a:stretch>
            <a:fillRect/>
          </a:stretch>
        </p:blipFill>
        <p:spPr>
          <a:xfrm>
            <a:off x="2022372" y="2285976"/>
            <a:ext cx="5091523" cy="2675025"/>
          </a:xfrm>
          <a:prstGeom prst="rect">
            <a:avLst/>
          </a:prstGeom>
          <a:noFill/>
          <a:ln>
            <a:noFill/>
          </a:ln>
        </p:spPr>
      </p:pic>
      <p:sp>
        <p:nvSpPr>
          <p:cNvPr id="452" name="Google Shape;452;p7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453" name="Google Shape;453;p71"/>
          <p:cNvSpPr txBox="1"/>
          <p:nvPr/>
        </p:nvSpPr>
        <p:spPr>
          <a:xfrm>
            <a:off x="551375" y="1311875"/>
            <a:ext cx="7758600" cy="974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e) ¿Se puede apreciar que a medida que aumentan las urgencias, también aumentan las hospitalizaciones? ¿Existe el mismo comportamiento en ambos meses?</a:t>
            </a:r>
            <a:endParaRPr b="1" sz="1800">
              <a:solidFill>
                <a:schemeClr val="dk1"/>
              </a:solidFill>
              <a:latin typeface="Calibri"/>
              <a:ea typeface="Calibri"/>
              <a:cs typeface="Calibri"/>
              <a:sym typeface="Calibri"/>
            </a:endParaRPr>
          </a:p>
        </p:txBody>
      </p:sp>
      <p:sp>
        <p:nvSpPr>
          <p:cNvPr id="454" name="Google Shape;454;p71"/>
          <p:cNvSpPr/>
          <p:nvPr/>
        </p:nvSpPr>
        <p:spPr>
          <a:xfrm>
            <a:off x="2718050" y="4215825"/>
            <a:ext cx="1659900" cy="555600"/>
          </a:xfrm>
          <a:prstGeom prst="ellipse">
            <a:avLst/>
          </a:prstGeom>
          <a:noFill/>
          <a:ln cap="flat" cmpd="sng" w="28575">
            <a:solidFill>
              <a:srgbClr val="433B7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3B71"/>
              </a:solidFill>
              <a:latin typeface="Calibri"/>
              <a:ea typeface="Calibri"/>
              <a:cs typeface="Calibri"/>
              <a:sym typeface="Calibri"/>
            </a:endParaRPr>
          </a:p>
        </p:txBody>
      </p:sp>
      <p:sp>
        <p:nvSpPr>
          <p:cNvPr id="455" name="Google Shape;455;p71"/>
          <p:cNvSpPr txBox="1"/>
          <p:nvPr/>
        </p:nvSpPr>
        <p:spPr>
          <a:xfrm>
            <a:off x="261600" y="3610175"/>
            <a:ext cx="1888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En </a:t>
            </a:r>
            <a:r>
              <a:rPr b="1" lang="es" sz="1800">
                <a:solidFill>
                  <a:srgbClr val="433B71"/>
                </a:solidFill>
                <a:latin typeface="Calibri"/>
                <a:ea typeface="Calibri"/>
                <a:cs typeface="Calibri"/>
                <a:sym typeface="Calibri"/>
              </a:rPr>
              <a:t>marzo </a:t>
            </a:r>
            <a:r>
              <a:rPr lang="es" sz="1800">
                <a:solidFill>
                  <a:schemeClr val="dk1"/>
                </a:solidFill>
                <a:latin typeface="Calibri"/>
                <a:ea typeface="Calibri"/>
                <a:cs typeface="Calibri"/>
                <a:sym typeface="Calibri"/>
              </a:rPr>
              <a:t>no se</a:t>
            </a:r>
            <a:r>
              <a:rPr lang="es" sz="1800">
                <a:solidFill>
                  <a:schemeClr val="dk1"/>
                </a:solidFill>
                <a:latin typeface="Calibri"/>
                <a:ea typeface="Calibri"/>
                <a:cs typeface="Calibri"/>
                <a:sym typeface="Calibri"/>
              </a:rPr>
              <a:t> observan tendencias entre las variables.</a:t>
            </a:r>
            <a:endParaRPr b="1" sz="1800">
              <a:solidFill>
                <a:srgbClr val="62B799"/>
              </a:solidFill>
              <a:latin typeface="Calibri"/>
              <a:ea typeface="Calibri"/>
              <a:cs typeface="Calibri"/>
              <a:sym typeface="Calibri"/>
            </a:endParaRPr>
          </a:p>
        </p:txBody>
      </p:sp>
      <p:sp>
        <p:nvSpPr>
          <p:cNvPr id="456" name="Google Shape;456;p71"/>
          <p:cNvSpPr/>
          <p:nvPr/>
        </p:nvSpPr>
        <p:spPr>
          <a:xfrm>
            <a:off x="3460925" y="2703925"/>
            <a:ext cx="2790600" cy="1659900"/>
          </a:xfrm>
          <a:prstGeom prst="ellipse">
            <a:avLst/>
          </a:prstGeom>
          <a:noFill/>
          <a:ln cap="flat" cmpd="sng" w="28575">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7" name="Google Shape;457;p71"/>
          <p:cNvSpPr txBox="1"/>
          <p:nvPr/>
        </p:nvSpPr>
        <p:spPr>
          <a:xfrm>
            <a:off x="6534625" y="2476450"/>
            <a:ext cx="2622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En </a:t>
            </a:r>
            <a:r>
              <a:rPr b="1" lang="es" sz="1800">
                <a:solidFill>
                  <a:srgbClr val="D65664"/>
                </a:solidFill>
                <a:latin typeface="Calibri"/>
                <a:ea typeface="Calibri"/>
                <a:cs typeface="Calibri"/>
                <a:sym typeface="Calibri"/>
              </a:rPr>
              <a:t>julio </a:t>
            </a:r>
            <a:r>
              <a:rPr lang="es" sz="1800">
                <a:solidFill>
                  <a:schemeClr val="dk1"/>
                </a:solidFill>
                <a:latin typeface="Calibri"/>
                <a:ea typeface="Calibri"/>
                <a:cs typeface="Calibri"/>
                <a:sym typeface="Calibri"/>
              </a:rPr>
              <a:t>a más consultas de </a:t>
            </a:r>
            <a:r>
              <a:rPr lang="es" sz="1800">
                <a:solidFill>
                  <a:schemeClr val="dk1"/>
                </a:solidFill>
                <a:latin typeface="Calibri"/>
                <a:ea typeface="Calibri"/>
                <a:cs typeface="Calibri"/>
                <a:sym typeface="Calibri"/>
              </a:rPr>
              <a:t>urgencias,</a:t>
            </a:r>
            <a:r>
              <a:rPr lang="es" sz="1800">
                <a:solidFill>
                  <a:schemeClr val="dk1"/>
                </a:solidFill>
                <a:latin typeface="Calibri"/>
                <a:ea typeface="Calibri"/>
                <a:cs typeface="Calibri"/>
                <a:sym typeface="Calibri"/>
              </a:rPr>
              <a:t> más hospitalizaciones.</a:t>
            </a:r>
            <a:endParaRPr b="1" sz="1800">
              <a:solidFill>
                <a:srgbClr val="62B799"/>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4</a:t>
            </a:r>
            <a:endParaRPr b="1" i="0" sz="2700" u="none" cap="none" strike="noStrike">
              <a:solidFill>
                <a:srgbClr val="423B71"/>
              </a:solidFill>
              <a:latin typeface="Calibri"/>
              <a:ea typeface="Calibri"/>
              <a:cs typeface="Calibri"/>
              <a:sym typeface="Calibri"/>
            </a:endParaRPr>
          </a:p>
        </p:txBody>
      </p:sp>
      <p:sp>
        <p:nvSpPr>
          <p:cNvPr id="463" name="Google Shape;463;p72"/>
          <p:cNvSpPr txBox="1"/>
          <p:nvPr/>
        </p:nvSpPr>
        <p:spPr>
          <a:xfrm>
            <a:off x="551375" y="1311875"/>
            <a:ext cx="7758600" cy="7146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¿Qué diferencias observaste entre el análisis de datos a partir de una tabla respecto de su visualización en una nube de puntos?</a:t>
            </a:r>
            <a:endParaRPr b="1"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4</a:t>
            </a:r>
            <a:endParaRPr b="1" i="0" sz="2700" u="none" cap="none" strike="noStrike">
              <a:solidFill>
                <a:srgbClr val="423B71"/>
              </a:solidFill>
              <a:latin typeface="Calibri"/>
              <a:ea typeface="Calibri"/>
              <a:cs typeface="Calibri"/>
              <a:sym typeface="Calibri"/>
            </a:endParaRPr>
          </a:p>
        </p:txBody>
      </p:sp>
      <p:sp>
        <p:nvSpPr>
          <p:cNvPr id="469" name="Google Shape;469;p73"/>
          <p:cNvSpPr txBox="1"/>
          <p:nvPr/>
        </p:nvSpPr>
        <p:spPr>
          <a:xfrm>
            <a:off x="551375" y="1311875"/>
            <a:ext cx="7758600" cy="7146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¿Qué diferencias observaste entre el análisis de datos a partir de una tabla respecto de su visualización en una nube de puntos?</a:t>
            </a:r>
            <a:endParaRPr b="1" sz="1800">
              <a:solidFill>
                <a:schemeClr val="dk1"/>
              </a:solidFill>
              <a:latin typeface="Calibri"/>
              <a:ea typeface="Calibri"/>
              <a:cs typeface="Calibri"/>
              <a:sym typeface="Calibri"/>
            </a:endParaRPr>
          </a:p>
        </p:txBody>
      </p:sp>
      <p:sp>
        <p:nvSpPr>
          <p:cNvPr id="470" name="Google Shape;470;p73"/>
          <p:cNvSpPr txBox="1"/>
          <p:nvPr/>
        </p:nvSpPr>
        <p:spPr>
          <a:xfrm>
            <a:off x="2225500" y="2303325"/>
            <a:ext cx="6714900" cy="1908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Calibri"/>
              <a:buChar char="●"/>
            </a:pPr>
            <a:r>
              <a:rPr b="1" lang="es" sz="1600">
                <a:solidFill>
                  <a:srgbClr val="62B799"/>
                </a:solidFill>
                <a:latin typeface="Calibri"/>
                <a:ea typeface="Calibri"/>
                <a:cs typeface="Calibri"/>
                <a:sym typeface="Calibri"/>
              </a:rPr>
              <a:t>Información detallada</a:t>
            </a:r>
            <a:r>
              <a:rPr lang="es" sz="1600">
                <a:solidFill>
                  <a:schemeClr val="dk1"/>
                </a:solidFill>
                <a:latin typeface="Calibri"/>
                <a:ea typeface="Calibri"/>
                <a:cs typeface="Calibri"/>
                <a:sym typeface="Calibri"/>
              </a:rPr>
              <a:t> y pormenorizada de los datos.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Permiten </a:t>
            </a:r>
            <a:r>
              <a:rPr b="1" lang="es" sz="1600">
                <a:solidFill>
                  <a:srgbClr val="62B799"/>
                </a:solidFill>
                <a:latin typeface="Calibri"/>
                <a:ea typeface="Calibri"/>
                <a:cs typeface="Calibri"/>
                <a:sym typeface="Calibri"/>
              </a:rPr>
              <a:t>filtrar </a:t>
            </a:r>
            <a:r>
              <a:rPr lang="es" sz="1600">
                <a:solidFill>
                  <a:schemeClr val="dk1"/>
                </a:solidFill>
                <a:latin typeface="Calibri"/>
                <a:ea typeface="Calibri"/>
                <a:cs typeface="Calibri"/>
                <a:sym typeface="Calibri"/>
              </a:rPr>
              <a:t>los datos y trabajarlos estadísticamente.</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s" sz="1600">
                <a:solidFill>
                  <a:srgbClr val="62B799"/>
                </a:solidFill>
                <a:latin typeface="Calibri"/>
                <a:ea typeface="Calibri"/>
                <a:cs typeface="Calibri"/>
                <a:sym typeface="Calibri"/>
              </a:rPr>
              <a:t>Perspectiva inmediata y visual </a:t>
            </a:r>
            <a:r>
              <a:rPr lang="es" sz="1600">
                <a:solidFill>
                  <a:schemeClr val="dk1"/>
                </a:solidFill>
                <a:latin typeface="Calibri"/>
                <a:ea typeface="Calibri"/>
                <a:cs typeface="Calibri"/>
                <a:sym typeface="Calibri"/>
              </a:rPr>
              <a:t>de las relaciones y patrones en los datos.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Facilita la </a:t>
            </a:r>
            <a:r>
              <a:rPr b="1" lang="es" sz="1600">
                <a:solidFill>
                  <a:srgbClr val="62B799"/>
                </a:solidFill>
                <a:latin typeface="Calibri"/>
                <a:ea typeface="Calibri"/>
                <a:cs typeface="Calibri"/>
                <a:sym typeface="Calibri"/>
              </a:rPr>
              <a:t>identificación rápida de tendencias</a:t>
            </a:r>
            <a:r>
              <a:rPr lang="es" sz="1600">
                <a:solidFill>
                  <a:schemeClr val="dk1"/>
                </a:solidFill>
                <a:latin typeface="Calibri"/>
                <a:ea typeface="Calibri"/>
                <a:cs typeface="Calibri"/>
                <a:sym typeface="Calibri"/>
              </a:rPr>
              <a:t> y puntos que se apartan del comportamiento general de los datos (</a:t>
            </a:r>
            <a:r>
              <a:rPr b="1" lang="es" sz="1600">
                <a:solidFill>
                  <a:srgbClr val="62B799"/>
                </a:solidFill>
                <a:latin typeface="Calibri"/>
                <a:ea typeface="Calibri"/>
                <a:cs typeface="Calibri"/>
                <a:sym typeface="Calibri"/>
              </a:rPr>
              <a:t>valores</a:t>
            </a:r>
            <a:r>
              <a:rPr b="1" lang="es" sz="1600">
                <a:solidFill>
                  <a:srgbClr val="62B799"/>
                </a:solidFill>
                <a:latin typeface="Calibri"/>
                <a:ea typeface="Calibri"/>
                <a:cs typeface="Calibri"/>
                <a:sym typeface="Calibri"/>
              </a:rPr>
              <a:t> atípicos</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id="471" name="Google Shape;471;p73"/>
          <p:cNvPicPr preferRelativeResize="0"/>
          <p:nvPr/>
        </p:nvPicPr>
        <p:blipFill rotWithShape="1">
          <a:blip r:embed="rId3">
            <a:alphaModFix/>
          </a:blip>
          <a:srcRect b="0" l="0" r="56092" t="0"/>
          <a:stretch/>
        </p:blipFill>
        <p:spPr>
          <a:xfrm>
            <a:off x="1274813" y="2385560"/>
            <a:ext cx="840945" cy="714600"/>
          </a:xfrm>
          <a:prstGeom prst="rect">
            <a:avLst/>
          </a:prstGeom>
          <a:noFill/>
          <a:ln>
            <a:noFill/>
          </a:ln>
        </p:spPr>
      </p:pic>
      <p:pic>
        <p:nvPicPr>
          <p:cNvPr id="472" name="Google Shape;472;p73"/>
          <p:cNvPicPr preferRelativeResize="0"/>
          <p:nvPr/>
        </p:nvPicPr>
        <p:blipFill rotWithShape="1">
          <a:blip r:embed="rId3">
            <a:alphaModFix/>
          </a:blip>
          <a:srcRect b="0" l="54726" r="-5119" t="0"/>
          <a:stretch/>
        </p:blipFill>
        <p:spPr>
          <a:xfrm>
            <a:off x="1212725" y="3306850"/>
            <a:ext cx="965137" cy="7146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4</a:t>
            </a:r>
            <a:endParaRPr b="1" i="0" sz="2700" u="none" cap="none" strike="noStrike">
              <a:solidFill>
                <a:srgbClr val="423B71"/>
              </a:solidFill>
              <a:latin typeface="Calibri"/>
              <a:ea typeface="Calibri"/>
              <a:cs typeface="Calibri"/>
              <a:sym typeface="Calibri"/>
            </a:endParaRPr>
          </a:p>
        </p:txBody>
      </p:sp>
      <p:sp>
        <p:nvSpPr>
          <p:cNvPr id="478" name="Google Shape;478;p74"/>
          <p:cNvSpPr txBox="1"/>
          <p:nvPr/>
        </p:nvSpPr>
        <p:spPr>
          <a:xfrm>
            <a:off x="551375" y="1311875"/>
            <a:ext cx="7758600" cy="7146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¿Qué diferencias observaste entre el análisis de datos a partir de una tabla respecto de su visualización en una nube de puntos?</a:t>
            </a:r>
            <a:endParaRPr b="1" sz="1800">
              <a:solidFill>
                <a:schemeClr val="dk1"/>
              </a:solidFill>
              <a:latin typeface="Calibri"/>
              <a:ea typeface="Calibri"/>
              <a:cs typeface="Calibri"/>
              <a:sym typeface="Calibri"/>
            </a:endParaRPr>
          </a:p>
        </p:txBody>
      </p:sp>
      <p:sp>
        <p:nvSpPr>
          <p:cNvPr id="479" name="Google Shape;479;p74"/>
          <p:cNvSpPr txBox="1"/>
          <p:nvPr/>
        </p:nvSpPr>
        <p:spPr>
          <a:xfrm>
            <a:off x="3822450" y="2619325"/>
            <a:ext cx="41928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solidFill>
                  <a:schemeClr val="dk1"/>
                </a:solidFill>
                <a:latin typeface="Calibri"/>
                <a:ea typeface="Calibri"/>
                <a:cs typeface="Calibri"/>
                <a:sym typeface="Calibri"/>
              </a:rPr>
              <a:t>L</a:t>
            </a:r>
            <a:r>
              <a:rPr lang="es" sz="1600">
                <a:solidFill>
                  <a:schemeClr val="dk1"/>
                </a:solidFill>
                <a:latin typeface="Calibri"/>
                <a:ea typeface="Calibri"/>
                <a:cs typeface="Calibri"/>
                <a:sym typeface="Calibri"/>
              </a:rPr>
              <a:t>a combinación de ambos enfoques puede enriquecer significativamente la</a:t>
            </a:r>
            <a:r>
              <a:rPr b="1" lang="es" sz="1600">
                <a:solidFill>
                  <a:srgbClr val="D65664"/>
                </a:solidFill>
                <a:latin typeface="Calibri"/>
                <a:ea typeface="Calibri"/>
                <a:cs typeface="Calibri"/>
                <a:sym typeface="Calibri"/>
              </a:rPr>
              <a:t> comprensión global de los datos</a:t>
            </a:r>
            <a:r>
              <a:rPr lang="es" sz="1600">
                <a:solidFill>
                  <a:schemeClr val="dk1"/>
                </a:solidFill>
                <a:latin typeface="Calibri"/>
                <a:ea typeface="Calibri"/>
                <a:cs typeface="Calibri"/>
                <a:sym typeface="Calibri"/>
              </a:rPr>
              <a:t> y respaldar </a:t>
            </a:r>
            <a:r>
              <a:rPr b="1" lang="es" sz="1600">
                <a:solidFill>
                  <a:srgbClr val="D65664"/>
                </a:solidFill>
                <a:latin typeface="Calibri"/>
                <a:ea typeface="Calibri"/>
                <a:cs typeface="Calibri"/>
                <a:sym typeface="Calibri"/>
              </a:rPr>
              <a:t>decisiones informadas</a:t>
            </a:r>
            <a:r>
              <a:rPr lang="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pic>
        <p:nvPicPr>
          <p:cNvPr id="480" name="Google Shape;480;p74"/>
          <p:cNvPicPr preferRelativeResize="0"/>
          <p:nvPr/>
        </p:nvPicPr>
        <p:blipFill rotWithShape="1">
          <a:blip r:embed="rId3">
            <a:alphaModFix/>
          </a:blip>
          <a:srcRect b="0" l="0" r="56092" t="0"/>
          <a:stretch/>
        </p:blipFill>
        <p:spPr>
          <a:xfrm>
            <a:off x="782358" y="2444419"/>
            <a:ext cx="1376476" cy="1169699"/>
          </a:xfrm>
          <a:prstGeom prst="rect">
            <a:avLst/>
          </a:prstGeom>
          <a:noFill/>
          <a:ln>
            <a:noFill/>
          </a:ln>
        </p:spPr>
      </p:pic>
      <p:pic>
        <p:nvPicPr>
          <p:cNvPr id="481" name="Google Shape;481;p74"/>
          <p:cNvPicPr preferRelativeResize="0"/>
          <p:nvPr/>
        </p:nvPicPr>
        <p:blipFill rotWithShape="1">
          <a:blip r:embed="rId3">
            <a:alphaModFix/>
          </a:blip>
          <a:srcRect b="0" l="54726" r="-5119" t="0"/>
          <a:stretch/>
        </p:blipFill>
        <p:spPr>
          <a:xfrm>
            <a:off x="1591400" y="3019575"/>
            <a:ext cx="1579776" cy="1169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a:p>
        </p:txBody>
      </p:sp>
      <p:sp>
        <p:nvSpPr>
          <p:cNvPr id="156" name="Google Shape;156;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57" name="Google Shape;157;p30"/>
          <p:cNvSpPr txBox="1"/>
          <p:nvPr/>
        </p:nvSpPr>
        <p:spPr>
          <a:xfrm>
            <a:off x="897525" y="1325875"/>
            <a:ext cx="5190000" cy="2983200"/>
          </a:xfrm>
          <a:prstGeom prst="rect">
            <a:avLst/>
          </a:prstGeom>
          <a:solidFill>
            <a:srgbClr val="FFFFFF"/>
          </a:solidFill>
          <a:ln>
            <a:noFill/>
          </a:ln>
        </p:spPr>
        <p:txBody>
          <a:bodyPr anchorCtr="0" anchor="t" bIns="34275" lIns="68575" spcFirstLastPara="1" rIns="68575" wrap="square" tIns="34275">
            <a:noAutofit/>
          </a:bodyPr>
          <a:lstStyle/>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¿Cómo creen que influye el período del año en la demanda hospitalaria?</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¿Has escuchado cuando dicen que en cierto hospital hay “tantas” camas ocupadas?, ¿qué crees que significa eso?, ¿será lo mismo para todos los períodos del año?, ¿de qué depende que haya más o menos camas disponibles?</a:t>
            </a:r>
            <a:endParaRPr sz="2000">
              <a:solidFill>
                <a:schemeClr val="dk1"/>
              </a:solidFill>
              <a:latin typeface="Calibri"/>
              <a:ea typeface="Calibri"/>
              <a:cs typeface="Calibri"/>
              <a:sym typeface="Calibri"/>
            </a:endParaRPr>
          </a:p>
        </p:txBody>
      </p:sp>
      <p:pic>
        <p:nvPicPr>
          <p:cNvPr id="158" name="Google Shape;158;p30"/>
          <p:cNvPicPr preferRelativeResize="0"/>
          <p:nvPr/>
        </p:nvPicPr>
        <p:blipFill>
          <a:blip r:embed="rId3">
            <a:alphaModFix/>
          </a:blip>
          <a:stretch>
            <a:fillRect/>
          </a:stretch>
        </p:blipFill>
        <p:spPr>
          <a:xfrm>
            <a:off x="6151300" y="1479200"/>
            <a:ext cx="2676549" cy="26765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5"/>
          <p:cNvSpPr txBox="1"/>
          <p:nvPr/>
        </p:nvSpPr>
        <p:spPr>
          <a:xfrm>
            <a:off x="551383" y="12356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a:t>
            </a:r>
            <a:r>
              <a:rPr b="1" lang="es" sz="1800">
                <a:solidFill>
                  <a:srgbClr val="433B71"/>
                </a:solidFill>
                <a:latin typeface="Calibri"/>
                <a:ea typeface="Calibri"/>
                <a:cs typeface="Calibri"/>
                <a:sym typeface="Calibri"/>
              </a:rPr>
              <a:t>nube de puntos </a:t>
            </a:r>
            <a:r>
              <a:rPr lang="es" sz="1800">
                <a:solidFill>
                  <a:schemeClr val="dk1"/>
                </a:solidFill>
                <a:latin typeface="Calibri"/>
                <a:ea typeface="Calibri"/>
                <a:cs typeface="Calibri"/>
                <a:sym typeface="Calibri"/>
              </a:rPr>
              <a:t>es un gráfico en el plano cartesiano donde cada punto representa una observación que involucra dos variables relacionadas.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 sz="1800">
                <a:solidFill>
                  <a:schemeClr val="dk1"/>
                </a:solidFill>
                <a:latin typeface="Calibri"/>
                <a:ea typeface="Calibri"/>
                <a:cs typeface="Calibri"/>
                <a:sym typeface="Calibri"/>
              </a:rPr>
              <a:t>Esta representación facilita la identificación de patrones, tendencias, correlaciones y valores atípicos.</a:t>
            </a:r>
            <a:endParaRPr b="1" sz="1800">
              <a:solidFill>
                <a:schemeClr val="dk1"/>
              </a:solidFill>
              <a:latin typeface="Calibri"/>
              <a:ea typeface="Calibri"/>
              <a:cs typeface="Calibri"/>
              <a:sym typeface="Calibri"/>
            </a:endParaRPr>
          </a:p>
        </p:txBody>
      </p:sp>
      <p:sp>
        <p:nvSpPr>
          <p:cNvPr id="487" name="Google Shape;487;p7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488" name="Google Shape;488;p75"/>
          <p:cNvPicPr preferRelativeResize="0"/>
          <p:nvPr/>
        </p:nvPicPr>
        <p:blipFill>
          <a:blip r:embed="rId3">
            <a:alphaModFix/>
          </a:blip>
          <a:stretch>
            <a:fillRect/>
          </a:stretch>
        </p:blipFill>
        <p:spPr>
          <a:xfrm>
            <a:off x="2827337" y="2481399"/>
            <a:ext cx="4603576" cy="24186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6"/>
          <p:cNvSpPr txBox="1"/>
          <p:nvPr/>
        </p:nvSpPr>
        <p:spPr>
          <a:xfrm>
            <a:off x="551383" y="12356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Llevar a cabo la nube de puntos utilizando software de hojas de cálculo logró ser  una manera</a:t>
            </a:r>
            <a:r>
              <a:rPr b="1" lang="es" sz="1800">
                <a:solidFill>
                  <a:srgbClr val="62B799"/>
                </a:solidFill>
                <a:latin typeface="Calibri"/>
                <a:ea typeface="Calibri"/>
                <a:cs typeface="Calibri"/>
                <a:sym typeface="Calibri"/>
              </a:rPr>
              <a:t> </a:t>
            </a:r>
            <a:r>
              <a:rPr b="1" lang="es" sz="1800">
                <a:solidFill>
                  <a:srgbClr val="433B71"/>
                </a:solidFill>
                <a:latin typeface="Calibri"/>
                <a:ea typeface="Calibri"/>
                <a:cs typeface="Calibri"/>
                <a:sym typeface="Calibri"/>
              </a:rPr>
              <a:t>eficiente y precisa</a:t>
            </a:r>
            <a:r>
              <a:rPr lang="es" sz="1800">
                <a:solidFill>
                  <a:schemeClr val="dk1"/>
                </a:solidFill>
                <a:latin typeface="Calibri"/>
                <a:ea typeface="Calibri"/>
                <a:cs typeface="Calibri"/>
                <a:sym typeface="Calibri"/>
              </a:rPr>
              <a:t> para representar la relación entre variables. </a:t>
            </a:r>
            <a:endParaRPr b="1" sz="1800">
              <a:solidFill>
                <a:schemeClr val="dk1"/>
              </a:solidFill>
              <a:latin typeface="Calibri"/>
              <a:ea typeface="Calibri"/>
              <a:cs typeface="Calibri"/>
              <a:sym typeface="Calibri"/>
            </a:endParaRPr>
          </a:p>
        </p:txBody>
      </p:sp>
      <p:sp>
        <p:nvSpPr>
          <p:cNvPr id="494" name="Google Shape;494;p7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495" name="Google Shape;495;p76"/>
          <p:cNvPicPr preferRelativeResize="0"/>
          <p:nvPr/>
        </p:nvPicPr>
        <p:blipFill>
          <a:blip r:embed="rId3">
            <a:alphaModFix/>
          </a:blip>
          <a:stretch>
            <a:fillRect/>
          </a:stretch>
        </p:blipFill>
        <p:spPr>
          <a:xfrm>
            <a:off x="2422814" y="2347848"/>
            <a:ext cx="5412623" cy="25530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7"/>
          <p:cNvSpPr txBox="1"/>
          <p:nvPr/>
        </p:nvSpPr>
        <p:spPr>
          <a:xfrm>
            <a:off x="551383" y="12356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decisión de emplear </a:t>
            </a:r>
            <a:r>
              <a:rPr b="1" lang="es" sz="1800">
                <a:solidFill>
                  <a:srgbClr val="433B71"/>
                </a:solidFill>
                <a:latin typeface="Calibri"/>
                <a:ea typeface="Calibri"/>
                <a:cs typeface="Calibri"/>
                <a:sym typeface="Calibri"/>
              </a:rPr>
              <a:t>nubes de puntos</a:t>
            </a:r>
            <a:r>
              <a:rPr lang="es" sz="1800">
                <a:solidFill>
                  <a:schemeClr val="dk1"/>
                </a:solidFill>
                <a:latin typeface="Calibri"/>
                <a:ea typeface="Calibri"/>
                <a:cs typeface="Calibri"/>
                <a:sym typeface="Calibri"/>
              </a:rPr>
              <a:t> o </a:t>
            </a:r>
            <a:r>
              <a:rPr b="1" lang="es" sz="1800">
                <a:solidFill>
                  <a:srgbClr val="433B71"/>
                </a:solidFill>
                <a:latin typeface="Calibri"/>
                <a:ea typeface="Calibri"/>
                <a:cs typeface="Calibri"/>
                <a:sym typeface="Calibri"/>
              </a:rPr>
              <a:t>tablas</a:t>
            </a:r>
            <a:r>
              <a:rPr lang="es" sz="1800">
                <a:solidFill>
                  <a:srgbClr val="433B71"/>
                </a:solidFill>
                <a:latin typeface="Calibri"/>
                <a:ea typeface="Calibri"/>
                <a:cs typeface="Calibri"/>
                <a:sym typeface="Calibri"/>
              </a:rPr>
              <a:t> </a:t>
            </a:r>
            <a:r>
              <a:rPr lang="es" sz="1800">
                <a:solidFill>
                  <a:schemeClr val="dk1"/>
                </a:solidFill>
                <a:latin typeface="Calibri"/>
                <a:ea typeface="Calibri"/>
                <a:cs typeface="Calibri"/>
                <a:sym typeface="Calibri"/>
              </a:rPr>
              <a:t>depende estrechamente del contexto particular y de los objetivos específicos de la aplicación. La nube de puntos, como visualización gráfica, brinda una perspectiva inmediata y visual de las </a:t>
            </a:r>
            <a:r>
              <a:rPr b="1" lang="es" sz="1800">
                <a:solidFill>
                  <a:srgbClr val="433B71"/>
                </a:solidFill>
                <a:latin typeface="Calibri"/>
                <a:ea typeface="Calibri"/>
                <a:cs typeface="Calibri"/>
                <a:sym typeface="Calibri"/>
              </a:rPr>
              <a:t>relaciones y patrones</a:t>
            </a:r>
            <a:r>
              <a:rPr lang="es" sz="1800">
                <a:solidFill>
                  <a:schemeClr val="dk1"/>
                </a:solidFill>
                <a:latin typeface="Calibri"/>
                <a:ea typeface="Calibri"/>
                <a:cs typeface="Calibri"/>
                <a:sym typeface="Calibri"/>
              </a:rPr>
              <a:t> presentes en los datos.</a:t>
            </a:r>
            <a:endParaRPr b="1" sz="1800">
              <a:solidFill>
                <a:schemeClr val="dk1"/>
              </a:solidFill>
              <a:latin typeface="Calibri"/>
              <a:ea typeface="Calibri"/>
              <a:cs typeface="Calibri"/>
              <a:sym typeface="Calibri"/>
            </a:endParaRPr>
          </a:p>
        </p:txBody>
      </p:sp>
      <p:sp>
        <p:nvSpPr>
          <p:cNvPr id="501" name="Google Shape;501;p7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502" name="Google Shape;502;p77"/>
          <p:cNvPicPr preferRelativeResize="0"/>
          <p:nvPr/>
        </p:nvPicPr>
        <p:blipFill rotWithShape="1">
          <a:blip r:embed="rId3">
            <a:alphaModFix/>
          </a:blip>
          <a:srcRect b="0" l="0" r="-11284" t="0"/>
          <a:stretch/>
        </p:blipFill>
        <p:spPr>
          <a:xfrm>
            <a:off x="2621492" y="2946400"/>
            <a:ext cx="3901024" cy="13079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8"/>
          <p:cNvSpPr txBox="1"/>
          <p:nvPr/>
        </p:nvSpPr>
        <p:spPr>
          <a:xfrm>
            <a:off x="551383" y="13880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Al analizar los datos de los militares hospitalizados durante la Guerra de Crimea, </a:t>
            </a:r>
            <a:r>
              <a:rPr b="1" lang="es" sz="1800">
                <a:solidFill>
                  <a:srgbClr val="433B71"/>
                </a:solidFill>
                <a:latin typeface="Calibri"/>
                <a:ea typeface="Calibri"/>
                <a:cs typeface="Calibri"/>
                <a:sym typeface="Calibri"/>
              </a:rPr>
              <a:t>Florence Nightingale</a:t>
            </a:r>
            <a:r>
              <a:rPr lang="es" sz="1800">
                <a:solidFill>
                  <a:schemeClr val="dk1"/>
                </a:solidFill>
                <a:latin typeface="Calibri"/>
                <a:ea typeface="Calibri"/>
                <a:cs typeface="Calibri"/>
                <a:sym typeface="Calibri"/>
              </a:rPr>
              <a:t> se convirtió en una pionera en el uso de estadística en las ciencias de la salud. Hoy en día, existen diversas entidades dedicadas al estudio y análisis de datos relacionados con la salud pública.</a:t>
            </a:r>
            <a:endParaRPr b="1" sz="1800">
              <a:solidFill>
                <a:schemeClr val="dk1"/>
              </a:solidFill>
              <a:latin typeface="Calibri"/>
              <a:ea typeface="Calibri"/>
              <a:cs typeface="Calibri"/>
              <a:sym typeface="Calibri"/>
            </a:endParaRPr>
          </a:p>
        </p:txBody>
      </p:sp>
      <p:sp>
        <p:nvSpPr>
          <p:cNvPr id="508" name="Google Shape;508;p7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509" name="Google Shape;509;p78"/>
          <p:cNvPicPr preferRelativeResize="0"/>
          <p:nvPr/>
        </p:nvPicPr>
        <p:blipFill>
          <a:blip r:embed="rId3">
            <a:alphaModFix/>
          </a:blip>
          <a:stretch>
            <a:fillRect/>
          </a:stretch>
        </p:blipFill>
        <p:spPr>
          <a:xfrm>
            <a:off x="3337213" y="2649567"/>
            <a:ext cx="3583816" cy="227313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79"/>
          <p:cNvPicPr preferRelativeResize="0"/>
          <p:nvPr/>
        </p:nvPicPr>
        <p:blipFill>
          <a:blip r:embed="rId3">
            <a:alphaModFix/>
          </a:blip>
          <a:stretch>
            <a:fillRect/>
          </a:stretch>
        </p:blipFill>
        <p:spPr>
          <a:xfrm>
            <a:off x="0" y="0"/>
            <a:ext cx="9144003" cy="5143501"/>
          </a:xfrm>
          <a:prstGeom prst="rect">
            <a:avLst/>
          </a:prstGeom>
          <a:noFill/>
          <a:ln>
            <a:noFill/>
          </a:ln>
        </p:spPr>
      </p:pic>
      <p:sp>
        <p:nvSpPr>
          <p:cNvPr id="515" name="Google Shape;515;p79"/>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Urgencias respiratorias</a:t>
            </a:r>
            <a:endParaRPr b="1" sz="33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4" name="Google Shape;164;p31"/>
          <p:cNvSpPr txBox="1"/>
          <p:nvPr/>
        </p:nvSpPr>
        <p:spPr>
          <a:xfrm>
            <a:off x="551375" y="1311875"/>
            <a:ext cx="7758600" cy="659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¿Cuántas urgencias del tipo respiratorio hubo el 3 de julio de 2019? ¿Cuántas de estas requirieron hospitalización?</a:t>
            </a:r>
            <a:endParaRPr b="1"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0" name="Google Shape;170;p32"/>
          <p:cNvSpPr txBox="1"/>
          <p:nvPr/>
        </p:nvSpPr>
        <p:spPr>
          <a:xfrm>
            <a:off x="551375" y="1311875"/>
            <a:ext cx="7758600" cy="659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¿Cuántas urgencias del tipo respiratorio hubo el 3 de julio de 2019? ¿Cuántas de estas requirieron hospitalización?</a:t>
            </a:r>
            <a:endParaRPr b="1" sz="1800">
              <a:solidFill>
                <a:schemeClr val="dk1"/>
              </a:solidFill>
              <a:latin typeface="Calibri"/>
              <a:ea typeface="Calibri"/>
              <a:cs typeface="Calibri"/>
              <a:sym typeface="Calibri"/>
            </a:endParaRPr>
          </a:p>
        </p:txBody>
      </p:sp>
      <p:sp>
        <p:nvSpPr>
          <p:cNvPr id="171" name="Google Shape;171;p32"/>
          <p:cNvSpPr txBox="1"/>
          <p:nvPr/>
        </p:nvSpPr>
        <p:spPr>
          <a:xfrm>
            <a:off x="399900" y="2388925"/>
            <a:ext cx="2827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El 03 de julio de 2019 hubo </a:t>
            </a:r>
            <a:r>
              <a:rPr b="1" lang="es" sz="1800">
                <a:solidFill>
                  <a:srgbClr val="433B71"/>
                </a:solidFill>
                <a:latin typeface="Calibri"/>
                <a:ea typeface="Calibri"/>
                <a:cs typeface="Calibri"/>
                <a:sym typeface="Calibri"/>
              </a:rPr>
              <a:t>126</a:t>
            </a:r>
            <a:r>
              <a:rPr lang="es" sz="1800">
                <a:solidFill>
                  <a:schemeClr val="dk1"/>
                </a:solidFill>
                <a:latin typeface="Calibri"/>
                <a:ea typeface="Calibri"/>
                <a:cs typeface="Calibri"/>
                <a:sym typeface="Calibri"/>
              </a:rPr>
              <a:t> consultas de urgencias a causa del sistema respiratorio y </a:t>
            </a:r>
            <a:r>
              <a:rPr b="1" lang="es" sz="1800">
                <a:solidFill>
                  <a:srgbClr val="433B71"/>
                </a:solidFill>
                <a:latin typeface="Calibri"/>
                <a:ea typeface="Calibri"/>
                <a:cs typeface="Calibri"/>
                <a:sym typeface="Calibri"/>
              </a:rPr>
              <a:t>16</a:t>
            </a:r>
            <a:r>
              <a:rPr b="1" lang="es" sz="1800">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requirieron hospitalización.</a:t>
            </a:r>
            <a:endParaRPr sz="1800">
              <a:solidFill>
                <a:schemeClr val="dk1"/>
              </a:solidFill>
              <a:latin typeface="Calibri"/>
              <a:ea typeface="Calibri"/>
              <a:cs typeface="Calibri"/>
              <a:sym typeface="Calibri"/>
            </a:endParaRPr>
          </a:p>
        </p:txBody>
      </p:sp>
      <p:pic>
        <p:nvPicPr>
          <p:cNvPr id="172" name="Google Shape;172;p32"/>
          <p:cNvPicPr preferRelativeResize="0"/>
          <p:nvPr/>
        </p:nvPicPr>
        <p:blipFill>
          <a:blip r:embed="rId3">
            <a:alphaModFix/>
          </a:blip>
          <a:stretch>
            <a:fillRect/>
          </a:stretch>
        </p:blipFill>
        <p:spPr>
          <a:xfrm>
            <a:off x="3751176" y="2117765"/>
            <a:ext cx="4800376" cy="27990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8" name="Google Shape;178;p33"/>
          <p:cNvSpPr txBox="1"/>
          <p:nvPr/>
        </p:nvSpPr>
        <p:spPr>
          <a:xfrm>
            <a:off x="551375" y="1311875"/>
            <a:ext cx="7758600" cy="659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En 2019, ¿cuántas consultas respiratorias de urgencia más que en marzo  se realizaron en julio?</a:t>
            </a:r>
            <a:endParaRPr b="1"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4" name="Google Shape;184;p34"/>
          <p:cNvSpPr txBox="1"/>
          <p:nvPr/>
        </p:nvSpPr>
        <p:spPr>
          <a:xfrm>
            <a:off x="551375" y="1311875"/>
            <a:ext cx="7758600" cy="6591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En 2019, ¿cuántas consultas respiratorias de urgencia más que en marzo  se realizaron en julio?</a:t>
            </a:r>
            <a:endParaRPr b="1" sz="1800">
              <a:solidFill>
                <a:schemeClr val="dk1"/>
              </a:solidFill>
              <a:latin typeface="Calibri"/>
              <a:ea typeface="Calibri"/>
              <a:cs typeface="Calibri"/>
              <a:sym typeface="Calibri"/>
            </a:endParaRPr>
          </a:p>
        </p:txBody>
      </p:sp>
      <p:sp>
        <p:nvSpPr>
          <p:cNvPr id="185" name="Google Shape;185;p34"/>
          <p:cNvSpPr txBox="1"/>
          <p:nvPr/>
        </p:nvSpPr>
        <p:spPr>
          <a:xfrm>
            <a:off x="551375" y="1970975"/>
            <a:ext cx="7758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Se llevaron a cabo </a:t>
            </a:r>
            <a:r>
              <a:rPr b="1" lang="es" sz="1800">
                <a:solidFill>
                  <a:srgbClr val="433B71"/>
                </a:solidFill>
                <a:latin typeface="Calibri"/>
                <a:ea typeface="Calibri"/>
                <a:cs typeface="Calibri"/>
                <a:sym typeface="Calibri"/>
              </a:rPr>
              <a:t>1704 </a:t>
            </a:r>
            <a:r>
              <a:rPr lang="es" sz="1800">
                <a:solidFill>
                  <a:schemeClr val="dk1"/>
                </a:solidFill>
                <a:latin typeface="Calibri"/>
                <a:ea typeface="Calibri"/>
                <a:cs typeface="Calibri"/>
                <a:sym typeface="Calibri"/>
              </a:rPr>
              <a:t>consultas respiratorias de urgencia más en julio que en marzo.</a:t>
            </a:r>
            <a:endParaRPr/>
          </a:p>
        </p:txBody>
      </p:sp>
      <p:pic>
        <p:nvPicPr>
          <p:cNvPr id="186" name="Google Shape;186;p34"/>
          <p:cNvPicPr preferRelativeResize="0"/>
          <p:nvPr/>
        </p:nvPicPr>
        <p:blipFill>
          <a:blip r:embed="rId3">
            <a:alphaModFix/>
          </a:blip>
          <a:stretch>
            <a:fillRect/>
          </a:stretch>
        </p:blipFill>
        <p:spPr>
          <a:xfrm>
            <a:off x="1793075" y="2709875"/>
            <a:ext cx="5557858" cy="2165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