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Nuni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j4ENNdMJ6BYYr4Ta3lkcVUSTdh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bold.fntdata"/><Relationship Id="rId10" Type="http://schemas.openxmlformats.org/officeDocument/2006/relationships/slide" Target="slides/slide5.xml"/><Relationship Id="rId32" Type="http://schemas.openxmlformats.org/officeDocument/2006/relationships/font" Target="fonts/Nunito-regular.fntdata"/><Relationship Id="rId13" Type="http://schemas.openxmlformats.org/officeDocument/2006/relationships/slide" Target="slides/slide8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7.xml"/><Relationship Id="rId34" Type="http://schemas.openxmlformats.org/officeDocument/2006/relationships/font" Target="fonts/Nuni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b91583d4f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sus estudiantes pueden realizarlo utilizando proporcionalidad, y puede comentar a continuación sobre el factor de escala. </a:t>
            </a:r>
            <a:endParaRPr/>
          </a:p>
        </p:txBody>
      </p:sp>
      <p:sp>
        <p:nvSpPr>
          <p:cNvPr id="143" name="Google Shape;143;g27b91583d4f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b91583d4f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Los catetos </a:t>
            </a:r>
            <a:r>
              <a:rPr lang="es"/>
              <a:t>deberían</a:t>
            </a:r>
            <a:r>
              <a:rPr lang="es"/>
              <a:t> medir valores cercanos a 9 cm. </a:t>
            </a:r>
            <a:endParaRPr/>
          </a:p>
        </p:txBody>
      </p:sp>
      <p:sp>
        <p:nvSpPr>
          <p:cNvPr id="157" name="Google Shape;157;g27b91583d4f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b91583d4f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Si la estrategia de utilizar la razón de semejanza para áreas no surge desde las respuestas de sus estudiantes, se sugiere presentarla de todas maneras a fin de destacar dicha propiedad de la semejanza de figuras. </a:t>
            </a:r>
            <a:endParaRPr/>
          </a:p>
        </p:txBody>
      </p:sp>
      <p:sp>
        <p:nvSpPr>
          <p:cNvPr id="165" name="Google Shape;165;g27b91583d4f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b91583d4f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Calibri"/>
                <a:ea typeface="Calibri"/>
                <a:cs typeface="Calibri"/>
                <a:sym typeface="Calibri"/>
              </a:rPr>
              <a:t>Fuente: wikipedia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7b91583d4f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b91583d4f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Puede comparar con el lago villarrica 176 km cuadrados, y pensar que es más pequeña que Santiago que tiene un área de 641 km cuadrados, o mucho más pequeña que Iquique que tiene 2242 km cuadrados</a:t>
            </a:r>
            <a:endParaRPr/>
          </a:p>
        </p:txBody>
      </p:sp>
      <p:sp>
        <p:nvSpPr>
          <p:cNvPr id="181" name="Google Shape;181;g27b91583d4f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b91583d4f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27b91583d4f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b91583d4f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27b91583d4f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b91583d4f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27b91583d4f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b91583d4f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Nunito"/>
              <a:buChar char="●"/>
            </a:pPr>
            <a:r>
              <a:rPr lang="es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¿La aproximación con el rectángulo fue acorde? fundamenta</a:t>
            </a:r>
            <a:endParaRPr/>
          </a:p>
        </p:txBody>
      </p:sp>
      <p:sp>
        <p:nvSpPr>
          <p:cNvPr id="211" name="Google Shape;211;g27b91583d4f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En este momento se invita a revisar la infografía completa, puede descargarla de recursos en la página:  https://matcon.cmmedu.uchile.cl/</a:t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7b91583d4f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27b91583d4f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7b91583d4f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27b91583d4f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b91583d4f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7b91583d4f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7b91583d4f_0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27b91583d4f_0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7b91583d4f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27b91583d4f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b91583d4f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27b91583d4f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Es importante que sus estudiantes valoren la lejanía de la isla Rapa Nui respecto del continente, que está ubicada en pleno océano pacifico sur, y que posee una riqueza en biodiversidad marina que es necesario cuidar y preservar, por ello fue establecida una zona de protección alrededor de la isla. </a:t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</a:t>
            </a: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Qué</a:t>
            </a: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destacas del en el mapa? ¿Qué forma geométrica tiene Rapa Nui? r. Triangular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¿Cuántos volcanes identificas? ¿En qué ubicación del triángulo están? r. más o menos en cada vértice hay un </a:t>
            </a: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volcán</a:t>
            </a: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b91583d4f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Escuche las respuestas de sus estudiantes, pida que registren lo sugerido e invíteles a realizar las actividades propuestas en la </a:t>
            </a:r>
            <a:r>
              <a:rPr b="1"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Hoja de Actividades</a:t>
            </a: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para así dar respuesta correcta a esta pregunta. </a:t>
            </a:r>
            <a:endParaRPr/>
          </a:p>
        </p:txBody>
      </p:sp>
      <p:sp>
        <p:nvSpPr>
          <p:cNvPr id="108" name="Google Shape;108;g27b91583d4f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Respuesta: 1 cm corresponden a 2 km o </a:t>
            </a:r>
            <a:r>
              <a:rPr lang="es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1,5 cm corresponde a 3 km.</a:t>
            </a:r>
            <a:endParaRPr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b91583d4f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1 cm corresponden a 2 km o 1,5 cm corresponde a 3 km</a:t>
            </a:r>
            <a:endParaRPr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27b91583d4f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b91583d4f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27b91583d4f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4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0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2" name="Google Shape;62;p4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4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4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4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4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15" name="Google Shape;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17" name="Google Shape;1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5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37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37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37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3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4" name="Google Shape;54;p3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5" name="Google Shape;55;p3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Rapa Nui y Área Marina Protegida 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b91583d4f_0_49"/>
          <p:cNvSpPr/>
          <p:nvPr/>
        </p:nvSpPr>
        <p:spPr>
          <a:xfrm>
            <a:off x="463400" y="13509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 Encuentra la distancia aproximada en kilómetros desde el volcán Rano kau al volcán Puakatike (indicados con puntos rojos en el mapa).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7b91583d4f_0_4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7b91583d4f_0_49"/>
          <p:cNvSpPr txBox="1"/>
          <p:nvPr/>
        </p:nvSpPr>
        <p:spPr>
          <a:xfrm>
            <a:off x="531050" y="2978175"/>
            <a:ext cx="82089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La escala o razón de semejanza es 1 cm : 2 km, por lo tanto los 11 cm en el mapa corresponden a  22 km en la realidad. </a:t>
            </a:r>
            <a:endParaRPr sz="17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¿Cuál es el área aproximada en km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superficie de Rapa Nui? Registra tu estrategia</a:t>
            </a:r>
            <a:r>
              <a:rPr b="1" lang="es" sz="1100">
                <a:solidFill>
                  <a:srgbClr val="433B7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4816925" y="4155725"/>
            <a:ext cx="46899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Calibri"/>
                <a:ea typeface="Calibri"/>
                <a:cs typeface="Calibri"/>
                <a:sym typeface="Calibri"/>
              </a:rPr>
              <a:t>Compartamos las estrategias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b91583d4f_0_2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7b91583d4f_0_25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área aproximada en km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Rapa Nui? Registra tu estrategia</a:t>
            </a:r>
            <a:r>
              <a:rPr b="1" lang="es" sz="1100">
                <a:solidFill>
                  <a:srgbClr val="433B7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27b91583d4f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488" y="2173924"/>
            <a:ext cx="3803622" cy="272085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7b91583d4f_0_25"/>
          <p:cNvSpPr txBox="1"/>
          <p:nvPr/>
        </p:nvSpPr>
        <p:spPr>
          <a:xfrm>
            <a:off x="5055150" y="2712175"/>
            <a:ext cx="36201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Calibri"/>
                <a:ea typeface="Calibri"/>
                <a:cs typeface="Calibri"/>
                <a:sym typeface="Calibri"/>
              </a:rPr>
              <a:t>Revisemos la </a:t>
            </a:r>
            <a:r>
              <a:rPr lang="es" sz="1900"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s" sz="1900">
                <a:latin typeface="Calibri"/>
                <a:ea typeface="Calibri"/>
                <a:cs typeface="Calibri"/>
                <a:sym typeface="Calibri"/>
              </a:rPr>
              <a:t> de asumir que Rapa Nui se asemeja a un triángulo rectángulo de catetos de igual medida.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b91583d4f_0_3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7b91583d4f_0_31"/>
          <p:cNvSpPr/>
          <p:nvPr/>
        </p:nvSpPr>
        <p:spPr>
          <a:xfrm>
            <a:off x="315800" y="118599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área aproximada en km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superficie de Rapa Nui? Registra tu estrategia</a:t>
            </a:r>
            <a:r>
              <a:rPr b="1" lang="es" sz="1100">
                <a:solidFill>
                  <a:srgbClr val="433B7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7b91583d4f_0_31"/>
          <p:cNvSpPr txBox="1"/>
          <p:nvPr/>
        </p:nvSpPr>
        <p:spPr>
          <a:xfrm>
            <a:off x="315800" y="2136800"/>
            <a:ext cx="8625900" cy="2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Área de la isla en la imagen:</a:t>
            </a:r>
            <a:r>
              <a:rPr b="1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(9 cmᆞ 9 cm) / 2 = 40,5 cm</a:t>
            </a:r>
            <a:r>
              <a:rPr b="1" baseline="30000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b="1" lang="es" sz="1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endParaRPr b="1" sz="18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Razón de longitudes (R):  </a:t>
            </a:r>
            <a:r>
              <a:rPr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1 cm→ 2 km </a:t>
            </a:r>
            <a:r>
              <a:rPr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         </a:t>
            </a:r>
            <a:endParaRPr sz="18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            </a:t>
            </a:r>
            <a:endParaRPr sz="18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Razón de áreas (R</a:t>
            </a:r>
            <a:r>
              <a:rPr baseline="30000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):  </a:t>
            </a:r>
            <a:r>
              <a:rPr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1 cm</a:t>
            </a:r>
            <a:r>
              <a:rPr baseline="30000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→ 4 km</a:t>
            </a:r>
            <a:r>
              <a:rPr baseline="30000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2   </a:t>
            </a:r>
            <a:r>
              <a:rPr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         </a:t>
            </a:r>
            <a:endParaRPr sz="18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                    </a:t>
            </a:r>
            <a:endParaRPr baseline="30000" sz="18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8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Por lo tanto, el área de la isla está dada por </a:t>
            </a:r>
            <a:r>
              <a:rPr b="1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40,5 cm</a:t>
            </a:r>
            <a:r>
              <a:rPr b="1" baseline="30000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b="1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ᆞ</a:t>
            </a:r>
            <a:r>
              <a:rPr b="1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4 km</a:t>
            </a:r>
            <a:r>
              <a:rPr b="1" baseline="30000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b="1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/cm</a:t>
            </a:r>
            <a:r>
              <a:rPr b="1" baseline="30000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b="1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 = 16</a:t>
            </a:r>
            <a:r>
              <a:rPr b="1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2 km</a:t>
            </a:r>
            <a:r>
              <a:rPr b="1" baseline="30000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b="1" lang="es" sz="18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.   </a:t>
            </a:r>
            <a:endParaRPr b="1" sz="18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b91583d4f_0_3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7b91583d4f_0_38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área aproximada en km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superficie de Rapa Nui? Registra tu estrategia</a:t>
            </a:r>
            <a:r>
              <a:rPr b="1" lang="es" sz="1100">
                <a:solidFill>
                  <a:srgbClr val="433B7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7b91583d4f_0_38"/>
          <p:cNvSpPr txBox="1"/>
          <p:nvPr/>
        </p:nvSpPr>
        <p:spPr>
          <a:xfrm>
            <a:off x="4143600" y="2348850"/>
            <a:ext cx="46005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500">
                <a:latin typeface="Calibri"/>
                <a:ea typeface="Calibri"/>
                <a:cs typeface="Calibri"/>
                <a:sym typeface="Calibri"/>
              </a:rPr>
              <a:t>El área real de Rapa Nui es 163,8 km</a:t>
            </a:r>
            <a:r>
              <a:rPr b="1" baseline="30000" lang="es" sz="1500"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30000"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27b91583d4f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251" y="2348861"/>
            <a:ext cx="2518601" cy="22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7b91583d4f_0_38"/>
          <p:cNvSpPr txBox="1"/>
          <p:nvPr/>
        </p:nvSpPr>
        <p:spPr>
          <a:xfrm>
            <a:off x="4182550" y="3580975"/>
            <a:ext cx="46005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¿Qué tan grande es la isla? </a:t>
            </a:r>
            <a:endParaRPr sz="16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¿Conoces algún lugar de tamaño parecido?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b91583d4f_0_6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7b91583d4f_0_61"/>
          <p:cNvSpPr txBox="1"/>
          <p:nvPr/>
        </p:nvSpPr>
        <p:spPr>
          <a:xfrm>
            <a:off x="5042225" y="3129150"/>
            <a:ext cx="32655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500">
                <a:latin typeface="Calibri"/>
                <a:ea typeface="Calibri"/>
                <a:cs typeface="Calibri"/>
                <a:sym typeface="Calibri"/>
              </a:rPr>
              <a:t>El área real de Rapa Nui es 163,8 km</a:t>
            </a:r>
            <a:r>
              <a:rPr b="1" baseline="30000" lang="es" sz="1500"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30000"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7b91583d4f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900" y="1490250"/>
            <a:ext cx="4541477" cy="327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7b91583d4f_0_61"/>
          <p:cNvSpPr txBox="1"/>
          <p:nvPr/>
        </p:nvSpPr>
        <p:spPr>
          <a:xfrm>
            <a:off x="5042225" y="2014350"/>
            <a:ext cx="3580200" cy="1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500">
                <a:latin typeface="Calibri"/>
                <a:ea typeface="Calibri"/>
                <a:cs typeface="Calibri"/>
                <a:sym typeface="Calibri"/>
              </a:rPr>
              <a:t>La superficie del lago Villarrica ubicado en la X región, tiene un área de 176 </a:t>
            </a:r>
            <a:r>
              <a:rPr b="1" lang="es" sz="1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km</a:t>
            </a:r>
            <a:r>
              <a:rPr b="1" baseline="30000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30000"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7b91583d4f_0_61"/>
          <p:cNvSpPr/>
          <p:nvPr/>
        </p:nvSpPr>
        <p:spPr>
          <a:xfrm>
            <a:off x="2326500" y="521225"/>
            <a:ext cx="54378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2. ¿Qué tan grande es la isla? ¿conoces algún lugar de tamaño parecido?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b91583d4f_0_7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7b91583d4f_0_74"/>
          <p:cNvSpPr/>
          <p:nvPr/>
        </p:nvSpPr>
        <p:spPr>
          <a:xfrm>
            <a:off x="795200" y="1252000"/>
            <a:ext cx="7992300" cy="149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Recientemente se ha creado alrededor de Rapa Nui una zona denominada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 Marina Protegida Costera de Múltiples Usos.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continuación se muestra en un mapa a escala la forma aproximada de la zona alrededor de la isla. 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Suponiendo que se puede aproximar mediante un rectángulo,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 el área esta zona.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27b91583d4f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750" y="2876050"/>
            <a:ext cx="2866488" cy="1804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b91583d4f_0_10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7b91583d4f_0_101"/>
          <p:cNvSpPr/>
          <p:nvPr/>
        </p:nvSpPr>
        <p:spPr>
          <a:xfrm>
            <a:off x="514900" y="1266025"/>
            <a:ext cx="7992300" cy="105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Suponiendo que se puede aproximar mediante un rectángulo,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 el área esta zona.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27b91583d4f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925" y="2381050"/>
            <a:ext cx="3924173" cy="24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b91583d4f_0_10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7b91583d4f_0_108"/>
          <p:cNvSpPr/>
          <p:nvPr/>
        </p:nvSpPr>
        <p:spPr>
          <a:xfrm>
            <a:off x="514900" y="1266025"/>
            <a:ext cx="7992300" cy="105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Suponiendo que se puede aproximar mediante un rectángulo,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 el área esta zona.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7b91583d4f_0_108"/>
          <p:cNvSpPr txBox="1"/>
          <p:nvPr/>
        </p:nvSpPr>
        <p:spPr>
          <a:xfrm>
            <a:off x="294300" y="2571750"/>
            <a:ext cx="87453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3 cm → 360  km</a:t>
            </a:r>
            <a:endParaRPr sz="22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1 cm →  120 km </a:t>
            </a:r>
            <a:endParaRPr sz="22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Razón de semejanza= 1: 120 </a:t>
            </a:r>
            <a:endParaRPr sz="22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Razón de semejanza para área = (1 cm : 120 km)</a:t>
            </a:r>
            <a:r>
              <a:rPr baseline="30000" lang="es" sz="22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" sz="22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= 1</a:t>
            </a:r>
            <a:r>
              <a:rPr lang="es" sz="22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cm</a:t>
            </a:r>
            <a:r>
              <a:rPr baseline="30000" lang="es" sz="22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" sz="22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 :14400 km</a:t>
            </a:r>
            <a:r>
              <a:rPr baseline="30000" lang="es" sz="22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aseline="30000" sz="22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b91583d4f_0_94"/>
          <p:cNvSpPr txBox="1"/>
          <p:nvPr/>
        </p:nvSpPr>
        <p:spPr>
          <a:xfrm>
            <a:off x="399904" y="2829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27b91583d4f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925" y="767775"/>
            <a:ext cx="5243377" cy="3300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7b91583d4f_0_94"/>
          <p:cNvSpPr txBox="1"/>
          <p:nvPr/>
        </p:nvSpPr>
        <p:spPr>
          <a:xfrm>
            <a:off x="145200" y="4251250"/>
            <a:ext cx="88536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Área Marina protegida  = 5,5 cm ⋅ 9 cm = 49,5 cm 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⋅</a:t>
            </a: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 14400 km</a:t>
            </a:r>
            <a:r>
              <a:rPr baseline="30000" lang="es" sz="2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/cm</a:t>
            </a:r>
            <a:r>
              <a:rPr baseline="30000" lang="es" sz="2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 = 712.800 km</a:t>
            </a:r>
            <a:r>
              <a:rPr baseline="30000" lang="es" sz="2000"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30000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7b91583d4f_0_94"/>
          <p:cNvSpPr txBox="1"/>
          <p:nvPr/>
        </p:nvSpPr>
        <p:spPr>
          <a:xfrm>
            <a:off x="2547175" y="2482363"/>
            <a:ext cx="6588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s" sz="1800">
                <a:latin typeface="Calibri"/>
                <a:ea typeface="Calibri"/>
                <a:cs typeface="Calibri"/>
                <a:sym typeface="Calibri"/>
              </a:rPr>
              <a:t> cm</a:t>
            </a:r>
            <a:r>
              <a:rPr lang="e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7b91583d4f_0_94"/>
          <p:cNvSpPr txBox="1"/>
          <p:nvPr/>
        </p:nvSpPr>
        <p:spPr>
          <a:xfrm rot="5400000">
            <a:off x="2804700" y="2376475"/>
            <a:ext cx="382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400">
                <a:latin typeface="Calibri"/>
                <a:ea typeface="Calibri"/>
                <a:cs typeface="Calibri"/>
                <a:sym typeface="Calibri"/>
              </a:rPr>
              <a:t>{</a:t>
            </a:r>
            <a:endParaRPr sz="7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7b91583d4f_0_94"/>
          <p:cNvSpPr txBox="1"/>
          <p:nvPr/>
        </p:nvSpPr>
        <p:spPr>
          <a:xfrm>
            <a:off x="6524400" y="1952850"/>
            <a:ext cx="9669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Calibri"/>
                <a:ea typeface="Calibri"/>
                <a:cs typeface="Calibri"/>
                <a:sym typeface="Calibri"/>
              </a:rPr>
              <a:t>5,5</a:t>
            </a:r>
            <a:r>
              <a:rPr b="1" lang="es" sz="1800">
                <a:latin typeface="Calibri"/>
                <a:ea typeface="Calibri"/>
                <a:cs typeface="Calibri"/>
                <a:sym typeface="Calibri"/>
              </a:rPr>
              <a:t> cm</a:t>
            </a:r>
            <a:r>
              <a:rPr lang="e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7b91583d4f_0_94"/>
          <p:cNvSpPr txBox="1"/>
          <p:nvPr/>
        </p:nvSpPr>
        <p:spPr>
          <a:xfrm>
            <a:off x="5367675" y="3229675"/>
            <a:ext cx="6588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Calibri"/>
                <a:ea typeface="Calibri"/>
                <a:cs typeface="Calibri"/>
                <a:sym typeface="Calibri"/>
              </a:rPr>
              <a:t>9 cm</a:t>
            </a:r>
            <a:r>
              <a:rPr lang="e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498630" y="283069"/>
            <a:ext cx="72141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la </a:t>
            </a:r>
            <a:r>
              <a:rPr b="1" i="0" lang="es" sz="2800" u="sng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r>
              <a:rPr b="1" i="0" lang="es" sz="2700" u="sng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de esta situación:</a:t>
            </a:r>
            <a:endParaRPr b="1" i="0" sz="24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Rapa Nui</a:t>
            </a:r>
            <a:r>
              <a:rPr b="0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498625" y="1526300"/>
            <a:ext cx="575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3072000" y="4516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r>
              <a:rPr b="0" i="0" lang="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525" y="1348088"/>
            <a:ext cx="4147475" cy="301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7b91583d4f_0_13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7b91583d4f_0_135"/>
          <p:cNvSpPr/>
          <p:nvPr/>
        </p:nvSpPr>
        <p:spPr>
          <a:xfrm>
            <a:off x="472850" y="1223975"/>
            <a:ext cx="7992300" cy="149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Recientemente se ha creado alrededor de Rapa Nui una zona denominada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 Marina Protegida Costera de Múltiples Usos.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continuación se muestra en un mapa a escala la forma aproximada de la zona alrededor de la isla.  Suponiendo que se puede aproximar mediante un rectángulo,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 el área esta zona.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27b91583d4f_0_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75" y="2797349"/>
            <a:ext cx="3339223" cy="210170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7b91583d4f_0_135"/>
          <p:cNvSpPr txBox="1"/>
          <p:nvPr/>
        </p:nvSpPr>
        <p:spPr>
          <a:xfrm>
            <a:off x="4232550" y="3298750"/>
            <a:ext cx="47574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El dato oficial corresponde a </a:t>
            </a:r>
            <a:r>
              <a:rPr lang="es" sz="18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720.000 </a:t>
            </a:r>
            <a:r>
              <a:rPr lang="es" sz="18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 km</a:t>
            </a:r>
            <a:r>
              <a:rPr baseline="30000" lang="es" sz="18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2 </a:t>
            </a:r>
            <a:r>
              <a:rPr lang="es" sz="18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s" sz="18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siendo el área marina protegida </a:t>
            </a:r>
            <a:r>
              <a:rPr b="1" lang="es" sz="18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más grande de </a:t>
            </a:r>
            <a:r>
              <a:rPr b="1" lang="es" sz="18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latinoamérica</a:t>
            </a:r>
            <a:r>
              <a:rPr b="1" lang="es" sz="18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b="1" baseline="30000" lang="es" sz="18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endParaRPr b="1" baseline="30000" sz="21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b91583d4f_0_17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7b91583d4f_0_175"/>
          <p:cNvSpPr/>
          <p:nvPr/>
        </p:nvSpPr>
        <p:spPr>
          <a:xfrm>
            <a:off x="514900" y="1266025"/>
            <a:ext cx="8454600" cy="105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¿Cuál es el área de Chile? y ¿Cuál es su relación con la zona marina protegida de Rapa Nui?</a:t>
            </a: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b91583d4f_0_14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27b91583d4f_0_143"/>
          <p:cNvSpPr/>
          <p:nvPr/>
        </p:nvSpPr>
        <p:spPr>
          <a:xfrm>
            <a:off x="514900" y="1266025"/>
            <a:ext cx="8454600" cy="105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¿C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uál es el área de Chile? y ¿Cuál es su relación con la zona marina protegida de Rapa Nui?</a:t>
            </a: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7b91583d4f_0_143"/>
          <p:cNvSpPr txBox="1"/>
          <p:nvPr/>
        </p:nvSpPr>
        <p:spPr>
          <a:xfrm>
            <a:off x="820600" y="2571750"/>
            <a:ext cx="7843200" cy="21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Según fuentes oficiales la superficie terrestre de Chile es 756 626  km</a:t>
            </a:r>
            <a:r>
              <a:rPr b="1" baseline="30000" lang="es" sz="18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2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Por lo tanto el Área Marina Protegida de Rapa Nui (720 000 km</a:t>
            </a:r>
            <a:r>
              <a:rPr baseline="30000" lang="es" sz="16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" sz="16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) corresponde a  “un poco menos” que el área de Chile Continental. </a:t>
            </a:r>
            <a:endParaRPr sz="16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¿Qué te parece esto?</a:t>
            </a:r>
            <a:endParaRPr b="1" sz="21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7b91583d4f_0_150"/>
          <p:cNvSpPr txBox="1"/>
          <p:nvPr/>
        </p:nvSpPr>
        <p:spPr>
          <a:xfrm>
            <a:off x="467300" y="893925"/>
            <a:ext cx="5615100" cy="3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Nunito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escala en un mapa es una relación matemática que establece una relación entre las dimensiones del mundo real y las representadas en el mapa. La escala permite entender cómo se relacionan las distancias en el mapa con las distancias en el terreno real. </a:t>
            </a:r>
            <a:endParaRPr sz="11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Nunito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escalas son esenciales para interpretar y utilizar mapas de manera precisa, ya que permiten estimar y calcular distancias, dimensiones y relaciones espaciales con base en las proporciones establecidas.</a:t>
            </a:r>
            <a:endParaRPr sz="11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7b91583d4f_0_15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g27b91583d4f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0851" y="1608388"/>
            <a:ext cx="2407250" cy="23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7b91583d4f_0_157"/>
          <p:cNvSpPr txBox="1"/>
          <p:nvPr/>
        </p:nvSpPr>
        <p:spPr>
          <a:xfrm>
            <a:off x="257049" y="893925"/>
            <a:ext cx="83061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escala se puede expresar de varias maneras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7b91583d4f_0_15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27b91583d4f_0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713" y="1471825"/>
            <a:ext cx="4788637" cy="204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27b91583d4f_0_157"/>
          <p:cNvSpPr txBox="1"/>
          <p:nvPr/>
        </p:nvSpPr>
        <p:spPr>
          <a:xfrm>
            <a:off x="700350" y="3647650"/>
            <a:ext cx="77433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ejemplo, si en un mapa la escala es 1:10.000, significa que una unidad de medida en el mapa representa 10.000 unidades equivalentes en la realidad.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b91583d4f_0_164"/>
          <p:cNvSpPr txBox="1"/>
          <p:nvPr/>
        </p:nvSpPr>
        <p:spPr>
          <a:xfrm>
            <a:off x="257049" y="893925"/>
            <a:ext cx="83061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7b91583d4f_0_16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7b91583d4f_0_164"/>
          <p:cNvSpPr txBox="1"/>
          <p:nvPr/>
        </p:nvSpPr>
        <p:spPr>
          <a:xfrm>
            <a:off x="257050" y="1275375"/>
            <a:ext cx="86286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Nunito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representar el área de Rapa Nui utilizamos la escala gráfica que interpretamos como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cm : 2 Km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obtuvimos un área de 162 km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Para representar el área marina protegida, que corresponde a una superficie bastante más grande, utilizamos la escala 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cm : 360 km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obtuvimos un área de 712.800  km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muy cercana al área total real de la zona marina protegida. Además, esta área equivale en extensión a casi toda la superficie de Chile Continental. </a:t>
            </a:r>
            <a:endParaRPr baseline="30000"/>
          </a:p>
        </p:txBody>
      </p:sp>
      <p:pic>
        <p:nvPicPr>
          <p:cNvPr id="263" name="Google Shape;263;g27b91583d4f_0_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231" y="3219076"/>
            <a:ext cx="2484019" cy="158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7b91583d4f_0_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0250" y="3219075"/>
            <a:ext cx="2371748" cy="158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6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9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Rapa Nui y Área Marina Protegida 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510650" y="1581625"/>
            <a:ext cx="5490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561575" y="1377925"/>
            <a:ext cx="8130600" cy="2541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¿Dónde se ubica Rapa Nui?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propósito de que exista un área protegida marina alrededor de la Isla?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se le denomina “de múltiples usos”? ¿Cuán grande cree que será?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323325" y="382100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 partir de la infografía, respondamos: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/>
        </p:nvSpPr>
        <p:spPr>
          <a:xfrm>
            <a:off x="309204" y="2186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roblema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975" y="1013750"/>
            <a:ext cx="5411850" cy="391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/>
          <p:nvPr/>
        </p:nvSpPr>
        <p:spPr>
          <a:xfrm>
            <a:off x="3764650" y="4273650"/>
            <a:ext cx="217800" cy="235800"/>
          </a:xfrm>
          <a:prstGeom prst="rect">
            <a:avLst/>
          </a:prstGeom>
          <a:solidFill>
            <a:srgbClr val="BFD7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309200" y="703425"/>
            <a:ext cx="807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Observa el siguiente mapa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7b91583d4f_0_4"/>
          <p:cNvSpPr txBox="1"/>
          <p:nvPr/>
        </p:nvSpPr>
        <p:spPr>
          <a:xfrm>
            <a:off x="309204" y="2186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roblema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27b91583d4f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575" y="2102925"/>
            <a:ext cx="3611775" cy="26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7b91583d4f_0_4"/>
          <p:cNvSpPr/>
          <p:nvPr/>
        </p:nvSpPr>
        <p:spPr>
          <a:xfrm>
            <a:off x="3764650" y="4273650"/>
            <a:ext cx="217800" cy="235800"/>
          </a:xfrm>
          <a:prstGeom prst="rect">
            <a:avLst/>
          </a:prstGeom>
          <a:solidFill>
            <a:srgbClr val="BFD7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7b91583d4f_0_4"/>
          <p:cNvSpPr txBox="1"/>
          <p:nvPr/>
        </p:nvSpPr>
        <p:spPr>
          <a:xfrm>
            <a:off x="1016775" y="1136475"/>
            <a:ext cx="6385500" cy="769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 tenemos un mapa a escala de Rapa Nui, </a:t>
            </a:r>
            <a:r>
              <a:rPr b="1" lang="es" sz="1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podemos determinar aproximadamente su área? 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/>
          <p:nvPr/>
        </p:nvSpPr>
        <p:spPr>
          <a:xfrm>
            <a:off x="399600" y="1360001"/>
            <a:ext cx="8344800" cy="154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 la escala del mapa para establecer una relación entre centímetros en el mapa y kilómetros en la isla. 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 cuántos kilómetros equivalen en la realidad 3 centímetros en el mapa?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b91583d4f_0_85"/>
          <p:cNvSpPr/>
          <p:nvPr/>
        </p:nvSpPr>
        <p:spPr>
          <a:xfrm>
            <a:off x="399600" y="1360001"/>
            <a:ext cx="8344800" cy="154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 la escala del mapa para establecer una relación entre centímetros en el mapa y kilómetros en la isla. 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 cuántos kilómetros equivalen en la realidad 3 centímetros en el mapa?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7b91583d4f_0_8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27b91583d4f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975" y="2903801"/>
            <a:ext cx="4405241" cy="193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/>
          <p:nvPr/>
        </p:nvSpPr>
        <p:spPr>
          <a:xfrm>
            <a:off x="463400" y="13509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 Encuentra la distancia aproximada en kilómetros desde el volcán Rano kau al volcán Puakatike (indicados con puntos rojos en el mapa).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143" y="2339000"/>
            <a:ext cx="3327720" cy="240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b91583d4f_0_12"/>
          <p:cNvSpPr/>
          <p:nvPr/>
        </p:nvSpPr>
        <p:spPr>
          <a:xfrm>
            <a:off x="463400" y="13509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 Encuentra la distancia aproximada en kilómetros desde el volcán Rano kau al volcán Puakatike (indicados con puntos rojos en el mapa).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7b91583d4f_0_1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27b91583d4f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325" y="2288399"/>
            <a:ext cx="3621345" cy="262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