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20"/>
  </p:notesMasterIdLst>
  <p:sldIdLst>
    <p:sldId id="256" r:id="rId3"/>
    <p:sldId id="277" r:id="rId4"/>
    <p:sldId id="262" r:id="rId5"/>
    <p:sldId id="263" r:id="rId6"/>
    <p:sldId id="278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AD504A-2A19-4B72-9291-9C8E53C52DE7}">
  <a:tblStyle styleId="{03AD504A-2A19-4B72-9291-9C8E53C52DE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26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27e5ae785_0_3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1f27e5ae785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2a9cf8087a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22a9cf8087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2a9cf8087a_0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22a9cf8087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2a9cf8087a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g22a9cf8087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f27e5ae785_0_4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g1f27e5ae785_0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f27e5ae785_0_4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g1f27e5ae785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f27e5ae785_0_4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g1f27e5ae785_0_4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2a9cf8087a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g22a9cf8087a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f27e5ae785_0_5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1f27e5ae785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27e5ae785_0_3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tipo de fuente Calibri —&gt; imagen del preview con hipervínculo al video</a:t>
            </a:r>
            <a:endParaRPr/>
          </a:p>
        </p:txBody>
      </p:sp>
      <p:sp>
        <p:nvSpPr>
          <p:cNvPr id="136" name="Google Shape;136;g1f27e5ae785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2a9cf8087a_0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22a9cf8087a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a9cf8087a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g22a9cf8087a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f27e5ae785_0_4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1f27e5ae785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f27e5ae785_0_4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g1f27e5ae785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f27e5ae785_0_3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g1f27e5ae785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2a9cf8087a_0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22a9cf8087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2a9cf8087a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22a9cf8087a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6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3935" y="1916504"/>
            <a:ext cx="81759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Estimación de poblaciones </a:t>
            </a:r>
            <a:endParaRPr sz="3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es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ecosistemas</a:t>
            </a:r>
            <a:endParaRPr sz="33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9"/>
          <p:cNvSpPr txBox="1"/>
          <p:nvPr/>
        </p:nvSpPr>
        <p:spPr>
          <a:xfrm>
            <a:off x="301629" y="277125"/>
            <a:ext cx="41442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14325"/>
            <a:ext cx="8839201" cy="2896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0"/>
          <p:cNvSpPr txBox="1"/>
          <p:nvPr/>
        </p:nvSpPr>
        <p:spPr>
          <a:xfrm>
            <a:off x="301629" y="277125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4850" y="1869650"/>
            <a:ext cx="4276725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0"/>
          <p:cNvSpPr/>
          <p:nvPr/>
        </p:nvSpPr>
        <p:spPr>
          <a:xfrm rot="-5400000">
            <a:off x="3930463" y="287075"/>
            <a:ext cx="1465500" cy="4670100"/>
          </a:xfrm>
          <a:prstGeom prst="halfFrame">
            <a:avLst>
              <a:gd name="adj1" fmla="val 3521"/>
              <a:gd name="adj2" fmla="val 2815"/>
            </a:avLst>
          </a:prstGeom>
          <a:solidFill>
            <a:srgbClr val="63B7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1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1"/>
          <p:cNvSpPr txBox="1"/>
          <p:nvPr/>
        </p:nvSpPr>
        <p:spPr>
          <a:xfrm>
            <a:off x="427800" y="401352"/>
            <a:ext cx="41442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41"/>
          <p:cNvSpPr txBox="1"/>
          <p:nvPr/>
        </p:nvSpPr>
        <p:spPr>
          <a:xfrm>
            <a:off x="551383" y="1388075"/>
            <a:ext cx="7683600" cy="2531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Si tuviéramos los valores del 2022, ¿cómo calcularíamos las cantidades del 2023? Considera las mismas las tasas y coeficientes que hemos utilizado.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Considerando que </a:t>
            </a:r>
            <a:r>
              <a:rPr lang="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sabemos </a:t>
            </a: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cantidades del 2022 pero que </a:t>
            </a:r>
            <a:r>
              <a:rPr lang="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 sabemos</a:t>
            </a: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del 2023 (187 adultos y 1769 jóvenes), ¿de qué manera calcularíamos las cantidades del 2022?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" name="Google Shape;223;p42"/>
          <p:cNvGraphicFramePr/>
          <p:nvPr>
            <p:extLst>
              <p:ext uri="{D42A27DB-BD31-4B8C-83A1-F6EECF244321}">
                <p14:modId xmlns:p14="http://schemas.microsoft.com/office/powerpoint/2010/main" val="1137719907"/>
              </p:ext>
            </p:extLst>
          </p:nvPr>
        </p:nvGraphicFramePr>
        <p:xfrm>
          <a:off x="337469" y="1589042"/>
          <a:ext cx="8387400" cy="3171239"/>
        </p:xfrm>
        <a:graphic>
          <a:graphicData uri="http://schemas.openxmlformats.org/drawingml/2006/table">
            <a:tbl>
              <a:tblPr firstRow="1" bandRow="1">
                <a:noFill/>
                <a:tableStyleId>{03AD504A-2A19-4B72-9291-9C8E53C52DE7}</a:tableStyleId>
              </a:tblPr>
              <a:tblGrid>
                <a:gridCol w="398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999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b="1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Método de sustitución</a:t>
                      </a:r>
                      <a:endParaRPr sz="1400" dirty="0"/>
                    </a:p>
                  </a:txBody>
                  <a:tcPr marL="68600" marR="68600" marT="34300" marB="34300" anchor="ctr">
                    <a:lnL w="12700" cap="flat" cmpd="sng">
                      <a:solidFill>
                        <a:srgbClr val="63B7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B7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3B7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280">
                <a:tc>
                  <a:txBody>
                    <a:bodyPr/>
                    <a:lstStyle/>
                    <a:p>
                      <a:pPr marL="8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PASO 1: </a:t>
                      </a:r>
                      <a:r>
                        <a:rPr lang="e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Elige una ecuación y una incógnita. Despeja la incógnita en función de la otra y de los otros datos. 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4000" marR="144000" marT="144000" marB="14400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400"/>
                    </a:p>
                  </a:txBody>
                  <a:tcPr marL="68600" marR="68600" marT="34300" marB="3430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B7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6280">
                <a:tc>
                  <a:txBody>
                    <a:bodyPr/>
                    <a:lstStyle/>
                    <a:p>
                      <a:pPr marL="8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PASO 2: </a:t>
                      </a:r>
                      <a:r>
                        <a:rPr lang="es" sz="1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Reemplaza en la otra ecuación la incógnita despejada. Luego, resuelve la ecuación y calcula el valor de la incógnita.</a:t>
                      </a: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4000" marR="144000" marT="144000" marB="14400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600" marR="68600" marT="34300" marB="3430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B7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6280">
                <a:tc>
                  <a:txBody>
                    <a:bodyPr/>
                    <a:lstStyle/>
                    <a:p>
                      <a:pPr marL="8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PASO 3: </a:t>
                      </a:r>
                      <a:r>
                        <a:rPr lang="es" sz="1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valor encontrado,  reemplázalo en cualquiera de las ecuaciones, y determina el valor de la otra incógnita.</a:t>
                      </a:r>
                      <a:endParaRPr sz="1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44000" marR="144000" marT="144000" marB="14400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68600" marR="68600" marT="34300" marB="3430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B7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4" name="Google Shape;224;p42"/>
          <p:cNvSpPr txBox="1"/>
          <p:nvPr/>
        </p:nvSpPr>
        <p:spPr>
          <a:xfrm>
            <a:off x="261979" y="237450"/>
            <a:ext cx="41442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42"/>
          <p:cNvSpPr txBox="1"/>
          <p:nvPr/>
        </p:nvSpPr>
        <p:spPr>
          <a:xfrm>
            <a:off x="337469" y="811005"/>
            <a:ext cx="7549800" cy="684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Utiliza el siguiente método para resolver el sistema de ecuaciones, denominado método de sustitución.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3"/>
          <p:cNvSpPr txBox="1"/>
          <p:nvPr/>
        </p:nvSpPr>
        <p:spPr>
          <a:xfrm>
            <a:off x="427800" y="366846"/>
            <a:ext cx="41442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 (Recuerdo)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26D1D6-14D7-3051-1545-9D32E4DA45DE}"/>
              </a:ext>
            </a:extLst>
          </p:cNvPr>
          <p:cNvSpPr txBox="1"/>
          <p:nvPr/>
        </p:nvSpPr>
        <p:spPr>
          <a:xfrm>
            <a:off x="2286000" y="2156251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tabLst/>
              <a:defRPr/>
            </a:pPr>
            <a:r>
              <a:rPr lang="es-CL" sz="2800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¿Cuál habrá sido la población de patos en el 2021?</a:t>
            </a:r>
            <a:endParaRPr kumimoji="0" lang="es-CL" sz="2800" b="0" i="0" u="none" strike="noStrike" kern="0" cap="none" spc="0" normalizeH="0" baseline="0" noProof="0" dirty="0">
              <a:ln>
                <a:noFill/>
              </a:ln>
              <a:solidFill>
                <a:srgbClr val="423B7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4"/>
          <p:cNvSpPr/>
          <p:nvPr/>
        </p:nvSpPr>
        <p:spPr>
          <a:xfrm>
            <a:off x="471600" y="1308100"/>
            <a:ext cx="8200800" cy="3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 hecho el trabajo de </a:t>
            </a:r>
            <a:r>
              <a:rPr lang="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modelar matemáticamente</a:t>
            </a: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problema real en el contexto del crecimiento de la población en un ecosistema. En el proceso fue necesario utilizar notación algebraica para resumir y facilitar la manipulación de términos, lo que nos permitió plantear un </a:t>
            </a:r>
            <a:r>
              <a:rPr lang="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de ecuaciones lineales</a:t>
            </a: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partir del cual, obtuvimos las cantidades pedidas.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Existen diversos </a:t>
            </a:r>
            <a:r>
              <a:rPr lang="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métodos algebraicos para resolver sistemas de ecuaciones</a:t>
            </a: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lineales de 2 incógnitas y 2 ecuaciones. En esta oportunidad, utilizamos el “método de sustitución”. Recordemos que también se pueden resolver sistemas gráficamente, determinando la intersección entre las dos rectas involucradas.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44"/>
          <p:cNvSpPr txBox="1"/>
          <p:nvPr/>
        </p:nvSpPr>
        <p:spPr>
          <a:xfrm>
            <a:off x="471600" y="571419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5"/>
          <p:cNvSpPr/>
          <p:nvPr/>
        </p:nvSpPr>
        <p:spPr>
          <a:xfrm>
            <a:off x="303385" y="1236799"/>
            <a:ext cx="82008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4572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expresiones planteadas en esta clase se denominan </a:t>
            </a:r>
            <a:r>
              <a:rPr lang="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recursivas</a:t>
            </a: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porque existe dependencia de la información entre un período de tiempo y el siguiente. No podríamos haber determinado información del 2021 sin haber calculado antes los datos del 2022.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45"/>
          <p:cNvSpPr txBox="1"/>
          <p:nvPr/>
        </p:nvSpPr>
        <p:spPr>
          <a:xfrm>
            <a:off x="425538" y="492721"/>
            <a:ext cx="61245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4642" y="2571751"/>
            <a:ext cx="3069543" cy="22345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998149-09F3-375F-C211-9E05CAFE28D0}"/>
              </a:ext>
            </a:extLst>
          </p:cNvPr>
          <p:cNvSpPr txBox="1"/>
          <p:nvPr/>
        </p:nvSpPr>
        <p:spPr>
          <a:xfrm>
            <a:off x="219837" y="2583262"/>
            <a:ext cx="5107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El problema que abordamos es una simplificación de un problema real de crecimiento poblacional, pues estos dependen de muchas más variables, sin embargo, permitió </a:t>
            </a:r>
            <a:r>
              <a:rPr kumimoji="0" lang="es-CL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capturar la esencia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de este tipo de problemas.</a:t>
            </a:r>
            <a:endParaRPr lang="es-C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6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6"/>
          <p:cNvSpPr txBox="1"/>
          <p:nvPr/>
        </p:nvSpPr>
        <p:spPr>
          <a:xfrm>
            <a:off x="483935" y="2068904"/>
            <a:ext cx="81759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s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Estimación de poblaciones </a:t>
            </a:r>
            <a:endParaRPr sz="3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lang="es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ecosistemas</a:t>
            </a:r>
            <a:endParaRPr sz="3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/>
        </p:nvSpPr>
        <p:spPr>
          <a:xfrm>
            <a:off x="396430" y="550094"/>
            <a:ext cx="72141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tabLst/>
              <a:defRPr/>
            </a:pPr>
            <a:r>
              <a:rPr kumimoji="0" lang="es" sz="3000" b="1" i="0" u="none" strike="noStrike" kern="0" cap="none" spc="0" normalizeH="0" baseline="0" noProof="0" dirty="0">
                <a:ln>
                  <a:noFill/>
                </a:ln>
                <a:solidFill>
                  <a:srgbClr val="423B7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Infografía</a:t>
            </a:r>
            <a:endParaRPr kumimoji="0" sz="3000" b="1" i="0" u="none" strike="noStrike" kern="0" cap="none" spc="0" normalizeH="0" baseline="0" noProof="0" dirty="0">
              <a:ln>
                <a:noFill/>
              </a:ln>
              <a:solidFill>
                <a:srgbClr val="423B7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1114300" y="1140800"/>
            <a:ext cx="68148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" sz="2400" b="0" i="0" u="none" strike="noStrike" kern="0" cap="none" spc="0" normalizeH="0" baseline="0" noProof="0" dirty="0">
                <a:ln>
                  <a:noFill/>
                </a:ln>
                <a:solidFill>
                  <a:srgbClr val="423B7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Revisemos el recurso “Estimación de Poblaciones en Ecosistemas”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" name="Picture 2" descr="A cartoon of animals in a forest&#10;&#10;Description automatically generated">
            <a:extLst>
              <a:ext uri="{FF2B5EF4-FFF2-40B4-BE49-F238E27FC236}">
                <a16:creationId xmlns:a16="http://schemas.microsoft.com/office/drawing/2014/main" id="{54E9C55E-7AA8-01BB-5C08-B28072741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900" y="2113811"/>
            <a:ext cx="3406199" cy="24795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/>
          <p:nvPr/>
        </p:nvSpPr>
        <p:spPr>
          <a:xfrm>
            <a:off x="643548" y="1052761"/>
            <a:ext cx="7856904" cy="323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un estudio acerca de la población de una determinada especie de patos en una zona de nuestro país, se clasificó a los individuos de esta especie en dos tipos: “adultos” y “jóvenes”.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esta población, al igual que en otras especies, ocurre que: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año </a:t>
            </a: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nace 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cierta cantidad de patos, considerados jóvenes.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 año </a:t>
            </a: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fallecen 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patos adultos y jóvenes, debido a diferentes factores.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 una fracción de patos</a:t>
            </a: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jóvenes que se convierten en adultos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durante un año.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patos adultos </a:t>
            </a: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reproducen </a:t>
            </a: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manera que aportan, en promedio, una cantidad anual de crías (jóvenes) a la población.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2"/>
          <p:cNvSpPr txBox="1"/>
          <p:nvPr/>
        </p:nvSpPr>
        <p:spPr>
          <a:xfrm>
            <a:off x="399690" y="299049"/>
            <a:ext cx="4094671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Población de patos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3"/>
          <p:cNvSpPr txBox="1"/>
          <p:nvPr/>
        </p:nvSpPr>
        <p:spPr>
          <a:xfrm>
            <a:off x="483799" y="1279074"/>
            <a:ext cx="3126300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Durante varios años un especialista estuvo analizando esta población, lo que llevó a determinar índices que permiten estimarla anualmente con bastante precisión, cualquiera sea el año que se considere.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información que reportó en el informe del año 2023, es la siguiente: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3"/>
          <p:cNvSpPr txBox="1"/>
          <p:nvPr/>
        </p:nvSpPr>
        <p:spPr>
          <a:xfrm>
            <a:off x="483799" y="355803"/>
            <a:ext cx="3527483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Población de patos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8669" y="1279074"/>
            <a:ext cx="4965763" cy="328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/>
          <p:nvPr/>
        </p:nvSpPr>
        <p:spPr>
          <a:xfrm>
            <a:off x="414654" y="1427242"/>
            <a:ext cx="4700810" cy="3167183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persona interesada en la crianza de la especie de patos estudiada, tomó los datos de este especialista y a partir de ellos se preguntó: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s-CL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será la población de patos en el 2024?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s-CL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habrá sido la población de patos en el 2021?</a:t>
            </a:r>
          </a:p>
        </p:txBody>
      </p:sp>
      <p:sp>
        <p:nvSpPr>
          <p:cNvPr id="176" name="Google Shape;176;p32"/>
          <p:cNvSpPr txBox="1"/>
          <p:nvPr/>
        </p:nvSpPr>
        <p:spPr>
          <a:xfrm>
            <a:off x="414654" y="549075"/>
            <a:ext cx="61245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s" sz="3000" b="1" i="0" u="none" strike="noStrike" cap="none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roblema  </a:t>
            </a:r>
            <a:endParaRPr sz="30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 cartoon of animals in a forest&#10;&#10;Description automatically generated">
            <a:extLst>
              <a:ext uri="{FF2B5EF4-FFF2-40B4-BE49-F238E27FC236}">
                <a16:creationId xmlns:a16="http://schemas.microsoft.com/office/drawing/2014/main" id="{CF657E99-51C0-AEBD-D88D-58B9E3B01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079" y="1427242"/>
            <a:ext cx="3406199" cy="24795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Google Shape;172;p34"/>
          <p:cNvGraphicFramePr/>
          <p:nvPr>
            <p:extLst>
              <p:ext uri="{D42A27DB-BD31-4B8C-83A1-F6EECF244321}">
                <p14:modId xmlns:p14="http://schemas.microsoft.com/office/powerpoint/2010/main" val="2344169816"/>
              </p:ext>
            </p:extLst>
          </p:nvPr>
        </p:nvGraphicFramePr>
        <p:xfrm>
          <a:off x="1383475" y="1428637"/>
          <a:ext cx="6377050" cy="2622875"/>
        </p:xfrm>
        <a:graphic>
          <a:graphicData uri="http://schemas.openxmlformats.org/drawingml/2006/table">
            <a:tbl>
              <a:tblPr firstRow="1" bandRow="1">
                <a:noFill/>
                <a:tableStyleId>{03AD504A-2A19-4B72-9291-9C8E53C52DE7}</a:tableStyleId>
              </a:tblPr>
              <a:tblGrid>
                <a:gridCol w="365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 La cantidad de patos </a:t>
                      </a:r>
                      <a:r>
                        <a:rPr lang="es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jóvenes </a:t>
                      </a:r>
                      <a:r>
                        <a:rPr lang="e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fallecidos el 2023 es…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68600" marR="68600" marT="34300" marB="3430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B7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b. La cantidad de crías </a:t>
                      </a:r>
                      <a:r>
                        <a:rPr lang="e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jóvenes </a:t>
                      </a: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 el 2023 es…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68600" marR="68600" marT="34300" marB="3430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B7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c. La cantidad de patos </a:t>
                      </a:r>
                      <a:r>
                        <a:rPr lang="e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jóvenes </a:t>
                      </a: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 seguirán siendo jóvenes el 2024 es…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68600" marR="68600" marT="34300" marB="3430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B7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d. La cantidad de patos </a:t>
                      </a:r>
                      <a:r>
                        <a:rPr lang="es" sz="1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adultos </a:t>
                      </a:r>
                      <a:r>
                        <a:rPr lang="es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fallecidos el 2023 es…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68600" marR="68600" marT="34300" marB="3430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B7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5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e. La cantidad de patos jóvenes que se convertirán en </a:t>
                      </a:r>
                      <a:r>
                        <a:rPr lang="es" sz="1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adultos </a:t>
                      </a:r>
                      <a:r>
                        <a:rPr lang="es" sz="16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 2023 es…</a:t>
                      </a:r>
                      <a:endParaRPr sz="16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68600" marR="68600" marT="34300" marB="34300" anchor="ctr">
                    <a:lnL w="6350" cap="flat" cmpd="sng">
                      <a:solidFill>
                        <a:srgbClr val="60B69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63B7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63B7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63B7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3" name="Google Shape;173;p34"/>
          <p:cNvSpPr txBox="1"/>
          <p:nvPr/>
        </p:nvSpPr>
        <p:spPr>
          <a:xfrm>
            <a:off x="228600" y="861138"/>
            <a:ext cx="778534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Calcula las siguientes cantidades y regístralas en las casillas correspondientes.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4"/>
          <p:cNvSpPr txBox="1"/>
          <p:nvPr/>
        </p:nvSpPr>
        <p:spPr>
          <a:xfrm>
            <a:off x="228600" y="318081"/>
            <a:ext cx="30000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4"/>
          <p:cNvSpPr txBox="1"/>
          <p:nvPr/>
        </p:nvSpPr>
        <p:spPr>
          <a:xfrm>
            <a:off x="228600" y="4156820"/>
            <a:ext cx="8162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Basándote en los datos anteriores, ¿cuál será la población de patos jóvenes y adultos el 2024?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/>
          <p:cNvSpPr txBox="1"/>
          <p:nvPr/>
        </p:nvSpPr>
        <p:spPr>
          <a:xfrm>
            <a:off x="243132" y="362387"/>
            <a:ext cx="4144200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</a:p>
        </p:txBody>
      </p:sp>
      <p:pic>
        <p:nvPicPr>
          <p:cNvPr id="181" name="Google Shape;18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574" y="1897899"/>
            <a:ext cx="7846851" cy="24424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6BD18F-4E31-C728-EC8A-83F36C4C46E7}"/>
              </a:ext>
            </a:extLst>
          </p:cNvPr>
          <p:cNvSpPr txBox="1"/>
          <p:nvPr/>
        </p:nvSpPr>
        <p:spPr>
          <a:xfrm>
            <a:off x="648574" y="803131"/>
            <a:ext cx="7185804" cy="987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Utilicemos las siguientes variables</a:t>
            </a:r>
          </a:p>
          <a:p>
            <a:pPr marL="4572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-CL" sz="18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cantidad de patos adultos en 2024.</a:t>
            </a:r>
          </a:p>
          <a:p>
            <a:pPr marL="4572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s-CL" sz="18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r>
              <a:rPr lang="es-CL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cantidad de patos jóvenes el 2024.</a:t>
            </a:r>
          </a:p>
        </p:txBody>
      </p:sp>
      <p:sp>
        <p:nvSpPr>
          <p:cNvPr id="4" name="Google Shape;175;p32">
            <a:extLst>
              <a:ext uri="{FF2B5EF4-FFF2-40B4-BE49-F238E27FC236}">
                <a16:creationId xmlns:a16="http://schemas.microsoft.com/office/drawing/2014/main" id="{E0D1F772-7FA1-9FE1-B028-A5D4F5F3B2A6}"/>
              </a:ext>
            </a:extLst>
          </p:cNvPr>
          <p:cNvSpPr/>
          <p:nvPr/>
        </p:nvSpPr>
        <p:spPr>
          <a:xfrm>
            <a:off x="648574" y="4387752"/>
            <a:ext cx="7846851" cy="39336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procedimiento es correcto?</a:t>
            </a:r>
            <a:endParaRPr lang="es-CL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 txBox="1"/>
          <p:nvPr/>
        </p:nvSpPr>
        <p:spPr>
          <a:xfrm>
            <a:off x="391700" y="1437401"/>
            <a:ext cx="8251968" cy="2169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  Expresa algebraicamente los cálculos del procedimiento correcto.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 sugerimos utilizar las siguientes variables: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s" sz="20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cantidad de patos adultos en 2024.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-"/>
            </a:pP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s" sz="20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cantidad de patos jóvenes el 2024.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manera similar para el año 2023, A</a:t>
            </a:r>
            <a:r>
              <a:rPr lang="es" sz="20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J</a:t>
            </a:r>
            <a:r>
              <a:rPr lang="es" sz="20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</a:t>
            </a:r>
            <a:r>
              <a:rPr lang="e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6"/>
          <p:cNvSpPr txBox="1"/>
          <p:nvPr/>
        </p:nvSpPr>
        <p:spPr>
          <a:xfrm>
            <a:off x="391700" y="342181"/>
            <a:ext cx="30000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99;p38">
            <a:extLst>
              <a:ext uri="{FF2B5EF4-FFF2-40B4-BE49-F238E27FC236}">
                <a16:creationId xmlns:a16="http://schemas.microsoft.com/office/drawing/2014/main" id="{E6A01B64-2D14-D65A-A496-E6C55D7CA00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159" y="3633588"/>
            <a:ext cx="8197652" cy="1167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7"/>
          <p:cNvSpPr txBox="1"/>
          <p:nvPr/>
        </p:nvSpPr>
        <p:spPr>
          <a:xfrm>
            <a:off x="239825" y="492785"/>
            <a:ext cx="41442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2700" b="1" i="0" u="none" strike="noStrike" cap="none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825" y="1715700"/>
            <a:ext cx="8839197" cy="1411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803</Words>
  <Application>Microsoft Office PowerPoint</Application>
  <PresentationFormat>On-screen Show (16:9)</PresentationFormat>
  <Paragraphs>66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Simple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Martín Berríos</cp:lastModifiedBy>
  <cp:revision>1</cp:revision>
  <dcterms:modified xsi:type="dcterms:W3CDTF">2023-08-22T14:22:39Z</dcterms:modified>
</cp:coreProperties>
</file>